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Roboto"/>
      <p:regular r:id="rId57"/>
      <p:bold r:id="rId58"/>
      <p:italic r:id="rId59"/>
      <p:boldItalic r:id="rId60"/>
    </p:embeddedFont>
    <p:embeddedFont>
      <p:font typeface="Old Standard TT"/>
      <p:regular r:id="rId61"/>
      <p:bold r:id="rId62"/>
      <p: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ldStandardTT-bold.fntdata"/><Relationship Id="rId61" Type="http://schemas.openxmlformats.org/officeDocument/2006/relationships/font" Target="fonts/OldStandardTT-regular.fntdata"/><Relationship Id="rId20" Type="http://schemas.openxmlformats.org/officeDocument/2006/relationships/slide" Target="slides/slide15.xml"/><Relationship Id="rId63" Type="http://schemas.openxmlformats.org/officeDocument/2006/relationships/font" Target="fonts/OldStandardT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5c6cdd66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5c6cdd66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5c6cdd66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5c6cdd66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de4bab96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ade4bab96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8c07c4838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8c07c483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5c6cdd66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5c6cdd66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5c6cdd668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5c6cdd668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5c6cdd66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5c6cdd66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5c6cdd668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5c6cdd66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5c6cdd66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15c6cdd66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5c6cdd668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5c6cdd668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5c6cdd66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15c6cdd66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5c6cdd668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5c6cdd668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5c6cdd66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5c6cdd668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7aecb5bf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7aecb5bf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5c6cdd668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15c6cdd668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5c6cdd668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5c6cdd668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5c6cdd668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5c6cdd668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6a246baf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6a246baf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5c6cdd668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15c6cdd668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6a246baf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6a246baf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5c6cdd668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15c6cdd668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1ebfd0fbc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1ebfd0fbc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6a246bafa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6a246bafa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5c6cdd668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5c6cdd668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5c6cdd66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5c6cdd66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5c6cdd66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5c6cdd66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7aecb5bf2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7aecb5bf2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c6cdd668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15c6cdd668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5c6cdd668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5c6cdd668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5c6cdd66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5c6cdd66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15c6cdd668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15c6cdd668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5c6cdd668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5c6cdd668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1ebfd0fb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1ebfd0fb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5c6cdd66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15c6cdd66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5c6cdd668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5c6cdd668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5c6cdd668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15c6cdd668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5c6cdd668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15c6cdd668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8236e857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8236e857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5c6cdd668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15c6cdd668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15c6cdd66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15c6cdd668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5ac32a7cb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5ac32a7cb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5c6cdd668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15c6cdd668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5c6cdd668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5c6cdd668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15c6cdd66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15c6cdd66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5c6cdd66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15c6cdd66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15c6cdd66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15c6cdd66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ebfd0fbc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ebfd0fbc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15c6cdd66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15c6cdd66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15c6cdd66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15c6cdd66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5c6cdd66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5c6cdd66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sz="4200">
                <a:solidFill>
                  <a:schemeClr val="lt2"/>
                </a:solidFill>
              </a:defRPr>
            </a:lvl1pPr>
            <a:lvl2pPr lvl="1" rtl="0" algn="ctr">
              <a:spcBef>
                <a:spcPts val="0"/>
              </a:spcBef>
              <a:spcAft>
                <a:spcPts val="0"/>
              </a:spcAft>
              <a:buClr>
                <a:schemeClr val="lt2"/>
              </a:buClr>
              <a:buSzPts val="4200"/>
              <a:buNone/>
              <a:defRPr sz="4200">
                <a:solidFill>
                  <a:schemeClr val="lt2"/>
                </a:solidFill>
              </a:defRPr>
            </a:lvl2pPr>
            <a:lvl3pPr lvl="2" rtl="0" algn="ctr">
              <a:spcBef>
                <a:spcPts val="0"/>
              </a:spcBef>
              <a:spcAft>
                <a:spcPts val="0"/>
              </a:spcAft>
              <a:buClr>
                <a:schemeClr val="lt2"/>
              </a:buClr>
              <a:buSzPts val="4200"/>
              <a:buNone/>
              <a:defRPr sz="4200">
                <a:solidFill>
                  <a:schemeClr val="lt2"/>
                </a:solidFill>
              </a:defRPr>
            </a:lvl3pPr>
            <a:lvl4pPr lvl="3" rtl="0" algn="ctr">
              <a:spcBef>
                <a:spcPts val="0"/>
              </a:spcBef>
              <a:spcAft>
                <a:spcPts val="0"/>
              </a:spcAft>
              <a:buClr>
                <a:schemeClr val="lt2"/>
              </a:buClr>
              <a:buSzPts val="4200"/>
              <a:buNone/>
              <a:defRPr sz="4200">
                <a:solidFill>
                  <a:schemeClr val="lt2"/>
                </a:solidFill>
              </a:defRPr>
            </a:lvl4pPr>
            <a:lvl5pPr lvl="4" rtl="0" algn="ctr">
              <a:spcBef>
                <a:spcPts val="0"/>
              </a:spcBef>
              <a:spcAft>
                <a:spcPts val="0"/>
              </a:spcAft>
              <a:buClr>
                <a:schemeClr val="lt2"/>
              </a:buClr>
              <a:buSzPts val="4200"/>
              <a:buNone/>
              <a:defRPr sz="4200">
                <a:solidFill>
                  <a:schemeClr val="lt2"/>
                </a:solidFill>
              </a:defRPr>
            </a:lvl5pPr>
            <a:lvl6pPr lvl="5" rtl="0" algn="ctr">
              <a:spcBef>
                <a:spcPts val="0"/>
              </a:spcBef>
              <a:spcAft>
                <a:spcPts val="0"/>
              </a:spcAft>
              <a:buClr>
                <a:schemeClr val="lt2"/>
              </a:buClr>
              <a:buSzPts val="4200"/>
              <a:buNone/>
              <a:defRPr sz="4200">
                <a:solidFill>
                  <a:schemeClr val="lt2"/>
                </a:solidFill>
              </a:defRPr>
            </a:lvl6pPr>
            <a:lvl7pPr lvl="6" rtl="0" algn="ctr">
              <a:spcBef>
                <a:spcPts val="0"/>
              </a:spcBef>
              <a:spcAft>
                <a:spcPts val="0"/>
              </a:spcAft>
              <a:buClr>
                <a:schemeClr val="lt2"/>
              </a:buClr>
              <a:buSzPts val="4200"/>
              <a:buNone/>
              <a:defRPr sz="4200">
                <a:solidFill>
                  <a:schemeClr val="lt2"/>
                </a:solidFill>
              </a:defRPr>
            </a:lvl7pPr>
            <a:lvl8pPr lvl="7" rtl="0" algn="ctr">
              <a:spcBef>
                <a:spcPts val="0"/>
              </a:spcBef>
              <a:spcAft>
                <a:spcPts val="0"/>
              </a:spcAft>
              <a:buClr>
                <a:schemeClr val="lt2"/>
              </a:buClr>
              <a:buSzPts val="4200"/>
              <a:buNone/>
              <a:defRPr sz="4200">
                <a:solidFill>
                  <a:schemeClr val="lt2"/>
                </a:solidFill>
              </a:defRPr>
            </a:lvl8pPr>
            <a:lvl9pPr lvl="8" rtl="0"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1"/>
              </a:buClr>
              <a:buSzPts val="1800"/>
              <a:buChar char="●"/>
              <a:defRPr>
                <a:solidFill>
                  <a:schemeClr val="accent1"/>
                </a:solidFill>
              </a:defRPr>
            </a:lvl1pPr>
            <a:lvl2pPr indent="-317500" lvl="1" marL="914400" rtl="0">
              <a:spcBef>
                <a:spcPts val="0"/>
              </a:spcBef>
              <a:spcAft>
                <a:spcPts val="0"/>
              </a:spcAft>
              <a:buClr>
                <a:schemeClr val="accent1"/>
              </a:buClr>
              <a:buSzPts val="1400"/>
              <a:buChar char="○"/>
              <a:defRPr>
                <a:solidFill>
                  <a:schemeClr val="accent1"/>
                </a:solidFill>
              </a:defRPr>
            </a:lvl2pPr>
            <a:lvl3pPr indent="-317500" lvl="2" marL="1371600" rtl="0">
              <a:spcBef>
                <a:spcPts val="0"/>
              </a:spcBef>
              <a:spcAft>
                <a:spcPts val="0"/>
              </a:spcAft>
              <a:buClr>
                <a:schemeClr val="accent1"/>
              </a:buClr>
              <a:buSzPts val="1400"/>
              <a:buChar char="■"/>
              <a:defRPr>
                <a:solidFill>
                  <a:schemeClr val="accent1"/>
                </a:solidFill>
              </a:defRPr>
            </a:lvl3pPr>
            <a:lvl4pPr indent="-317500" lvl="3" marL="1828800" rtl="0">
              <a:spcBef>
                <a:spcPts val="0"/>
              </a:spcBef>
              <a:spcAft>
                <a:spcPts val="0"/>
              </a:spcAft>
              <a:buClr>
                <a:schemeClr val="accent1"/>
              </a:buClr>
              <a:buSzPts val="1400"/>
              <a:buChar char="●"/>
              <a:defRPr>
                <a:solidFill>
                  <a:schemeClr val="accent1"/>
                </a:solidFill>
              </a:defRPr>
            </a:lvl4pPr>
            <a:lvl5pPr indent="-317500" lvl="4" marL="2286000" rtl="0">
              <a:spcBef>
                <a:spcPts val="0"/>
              </a:spcBef>
              <a:spcAft>
                <a:spcPts val="0"/>
              </a:spcAft>
              <a:buClr>
                <a:schemeClr val="accent1"/>
              </a:buClr>
              <a:buSzPts val="1400"/>
              <a:buChar char="○"/>
              <a:defRPr>
                <a:solidFill>
                  <a:schemeClr val="accent1"/>
                </a:solidFill>
              </a:defRPr>
            </a:lvl5pPr>
            <a:lvl6pPr indent="-317500" lvl="5" marL="2743200" rtl="0">
              <a:spcBef>
                <a:spcPts val="0"/>
              </a:spcBef>
              <a:spcAft>
                <a:spcPts val="0"/>
              </a:spcAft>
              <a:buClr>
                <a:schemeClr val="accent1"/>
              </a:buClr>
              <a:buSzPts val="1400"/>
              <a:buChar char="■"/>
              <a:defRPr>
                <a:solidFill>
                  <a:schemeClr val="accent1"/>
                </a:solidFill>
              </a:defRPr>
            </a:lvl6pPr>
            <a:lvl7pPr indent="-317500" lvl="6" marL="3200400" rtl="0">
              <a:spcBef>
                <a:spcPts val="0"/>
              </a:spcBef>
              <a:spcAft>
                <a:spcPts val="0"/>
              </a:spcAft>
              <a:buClr>
                <a:schemeClr val="accent1"/>
              </a:buClr>
              <a:buSzPts val="1400"/>
              <a:buChar char="●"/>
              <a:defRPr>
                <a:solidFill>
                  <a:schemeClr val="accent1"/>
                </a:solidFill>
              </a:defRPr>
            </a:lvl7pPr>
            <a:lvl8pPr indent="-317500" lvl="7" marL="3657600" rtl="0">
              <a:spcBef>
                <a:spcPts val="0"/>
              </a:spcBef>
              <a:spcAft>
                <a:spcPts val="0"/>
              </a:spcAft>
              <a:buClr>
                <a:schemeClr val="accent1"/>
              </a:buClr>
              <a:buSzPts val="1400"/>
              <a:buChar char="○"/>
              <a:defRPr>
                <a:solidFill>
                  <a:schemeClr val="accent1"/>
                </a:solidFill>
              </a:defRPr>
            </a:lvl8pPr>
            <a:lvl9pPr indent="-317500" lvl="8" marL="4114800" rtl="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rtl="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Old Standard TT"/>
                <a:ea typeface="Old Standard TT"/>
                <a:cs typeface="Old Standard TT"/>
                <a:sym typeface="Old Standard TT"/>
              </a:defRPr>
            </a:lvl1pPr>
            <a:lvl2pPr lvl="1" rtl="0" algn="r">
              <a:buNone/>
              <a:defRPr sz="1000">
                <a:solidFill>
                  <a:schemeClr val="dk1"/>
                </a:solidFill>
                <a:latin typeface="Old Standard TT"/>
                <a:ea typeface="Old Standard TT"/>
                <a:cs typeface="Old Standard TT"/>
                <a:sym typeface="Old Standard TT"/>
              </a:defRPr>
            </a:lvl2pPr>
            <a:lvl3pPr lvl="2" rtl="0" algn="r">
              <a:buNone/>
              <a:defRPr sz="1000">
                <a:solidFill>
                  <a:schemeClr val="dk1"/>
                </a:solidFill>
                <a:latin typeface="Old Standard TT"/>
                <a:ea typeface="Old Standard TT"/>
                <a:cs typeface="Old Standard TT"/>
                <a:sym typeface="Old Standard TT"/>
              </a:defRPr>
            </a:lvl3pPr>
            <a:lvl4pPr lvl="3" rtl="0" algn="r">
              <a:buNone/>
              <a:defRPr sz="1000">
                <a:solidFill>
                  <a:schemeClr val="dk1"/>
                </a:solidFill>
                <a:latin typeface="Old Standard TT"/>
                <a:ea typeface="Old Standard TT"/>
                <a:cs typeface="Old Standard TT"/>
                <a:sym typeface="Old Standard TT"/>
              </a:defRPr>
            </a:lvl4pPr>
            <a:lvl5pPr lvl="4" rtl="0" algn="r">
              <a:buNone/>
              <a:defRPr sz="1000">
                <a:solidFill>
                  <a:schemeClr val="dk1"/>
                </a:solidFill>
                <a:latin typeface="Old Standard TT"/>
                <a:ea typeface="Old Standard TT"/>
                <a:cs typeface="Old Standard TT"/>
                <a:sym typeface="Old Standard TT"/>
              </a:defRPr>
            </a:lvl5pPr>
            <a:lvl6pPr lvl="5" rtl="0" algn="r">
              <a:buNone/>
              <a:defRPr sz="1000">
                <a:solidFill>
                  <a:schemeClr val="dk1"/>
                </a:solidFill>
                <a:latin typeface="Old Standard TT"/>
                <a:ea typeface="Old Standard TT"/>
                <a:cs typeface="Old Standard TT"/>
                <a:sym typeface="Old Standard TT"/>
              </a:defRPr>
            </a:lvl6pPr>
            <a:lvl7pPr lvl="6" rtl="0" algn="r">
              <a:buNone/>
              <a:defRPr sz="1000">
                <a:solidFill>
                  <a:schemeClr val="dk1"/>
                </a:solidFill>
                <a:latin typeface="Old Standard TT"/>
                <a:ea typeface="Old Standard TT"/>
                <a:cs typeface="Old Standard TT"/>
                <a:sym typeface="Old Standard TT"/>
              </a:defRPr>
            </a:lvl7pPr>
            <a:lvl8pPr lvl="7" rtl="0" algn="r">
              <a:buNone/>
              <a:defRPr sz="1000">
                <a:solidFill>
                  <a:schemeClr val="dk1"/>
                </a:solidFill>
                <a:latin typeface="Old Standard TT"/>
                <a:ea typeface="Old Standard TT"/>
                <a:cs typeface="Old Standard TT"/>
                <a:sym typeface="Old Standard TT"/>
              </a:defRPr>
            </a:lvl8pPr>
            <a:lvl9pPr lvl="8" rtl="0"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link.springer.com/article/10.1007/s10447-019-09382-w#ref-CR42" TargetMode="External"/><Relationship Id="rId4" Type="http://schemas.openxmlformats.org/officeDocument/2006/relationships/hyperlink" Target="https://link.springer.com/article/10.1007/s10447-019-09382-w#ref-CR77" TargetMode="External"/><Relationship Id="rId5" Type="http://schemas.openxmlformats.org/officeDocument/2006/relationships/hyperlink" Target="https://link.springer.com/article/10.1007/s10447-019-09382-w#ref-CR12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www.youtube.com/watch?v=QRSbxS-uG9A" TargetMode="Externa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www.youtube.com/watch?v=1F__GGhmdBc" TargetMode="Externa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www.youtube.com/watch?v=cOOd-wlMMRg" TargetMode="Externa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nami.org/findsupport"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namikdkwebsite.wixsite.com/mysite/post/sara-gray-s-story" TargetMode="External"/><Relationship Id="rId4" Type="http://schemas.openxmlformats.org/officeDocument/2006/relationships/hyperlink" Target="https://namikdkwebsite.wixsite.com/mysite/post/sara-gray-s-story" TargetMode="External"/><Relationship Id="rId5" Type="http://schemas.openxmlformats.org/officeDocument/2006/relationships/image" Target="../media/image28.jpg"/><Relationship Id="rId6"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mailto:saragray@namikdk.org" TargetMode="External"/><Relationship Id="rId4" Type="http://schemas.openxmlformats.org/officeDocument/2006/relationships/hyperlink" Target="mailto:saragray@namikdk.org" TargetMode="External"/><Relationship Id="rId5" Type="http://schemas.openxmlformats.org/officeDocument/2006/relationships/hyperlink" Target="mailto:programs@namikdk.org" TargetMode="External"/><Relationship Id="rId6" Type="http://schemas.openxmlformats.org/officeDocument/2006/relationships/hyperlink" Target="mailto:spanishprograms@namikdk.org" TargetMode="External"/><Relationship Id="rId7" Type="http://schemas.openxmlformats.org/officeDocument/2006/relationships/hyperlink" Target="mailto:info@namikdk.org" TargetMode="External"/><Relationship Id="rId8" Type="http://schemas.openxmlformats.org/officeDocument/2006/relationships/hyperlink" Target="https://www.namikdk.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mentalhealth.gov/basics/what-is-mental-health" TargetMode="External"/><Relationship Id="rId4" Type="http://schemas.openxmlformats.org/officeDocument/2006/relationships/hyperlink" Target="https://onemindpsyberguide.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youtu.be/0LOXsZCV1oc?si=Xguh2NDbBJeDhmx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455275"/>
            <a:ext cx="8118600" cy="29607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47826"/>
              <a:buFont typeface="Arial"/>
              <a:buNone/>
            </a:pPr>
            <a:r>
              <a:t/>
            </a:r>
            <a:endParaRPr b="1" sz="2300">
              <a:solidFill>
                <a:schemeClr val="dk1"/>
              </a:solidFill>
              <a:highlight>
                <a:srgbClr val="FFFFFF"/>
              </a:highlight>
              <a:latin typeface="Arial"/>
              <a:ea typeface="Arial"/>
              <a:cs typeface="Arial"/>
              <a:sym typeface="Arial"/>
            </a:endParaRPr>
          </a:p>
          <a:p>
            <a:pPr indent="0" lvl="0" marL="0" rtl="0" algn="l">
              <a:spcBef>
                <a:spcPts val="0"/>
              </a:spcBef>
              <a:spcAft>
                <a:spcPts val="0"/>
              </a:spcAft>
              <a:buNone/>
            </a:pPr>
            <a:r>
              <a:rPr lang="en" sz="4522"/>
              <a:t>Wellness Within</a:t>
            </a:r>
            <a:r>
              <a:rPr lang="en" sz="4522"/>
              <a:t> Reach: </a:t>
            </a:r>
            <a:endParaRPr sz="4522"/>
          </a:p>
          <a:p>
            <a:pPr indent="0" lvl="0" marL="0" rtl="0" algn="l">
              <a:spcBef>
                <a:spcPts val="0"/>
              </a:spcBef>
              <a:spcAft>
                <a:spcPts val="0"/>
              </a:spcAft>
              <a:buNone/>
            </a:pPr>
            <a:r>
              <a:t/>
            </a:r>
            <a:endParaRPr sz="4522"/>
          </a:p>
          <a:p>
            <a:pPr indent="0" lvl="0" marL="0" rtl="0" algn="l">
              <a:spcBef>
                <a:spcPts val="0"/>
              </a:spcBef>
              <a:spcAft>
                <a:spcPts val="0"/>
              </a:spcAft>
              <a:buNone/>
            </a:pPr>
            <a:r>
              <a:rPr lang="en" sz="4522"/>
              <a:t>Empowering Self-Care Strategies for Mental Health in the Workplace</a:t>
            </a:r>
            <a:endParaRPr sz="4522"/>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Presentation by Sara Gray, Executive Director of NAMI KDK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flipH="1" rot="10800000">
            <a:off x="311700" y="116825"/>
            <a:ext cx="8520600" cy="32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endParaRPr/>
          </a:p>
        </p:txBody>
      </p:sp>
      <p:sp>
        <p:nvSpPr>
          <p:cNvPr id="116" name="Google Shape;116;p2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sz="2200"/>
          </a:p>
        </p:txBody>
      </p:sp>
      <p:pic>
        <p:nvPicPr>
          <p:cNvPr id="117" name="Google Shape;117;p22"/>
          <p:cNvPicPr preferRelativeResize="0"/>
          <p:nvPr/>
        </p:nvPicPr>
        <p:blipFill>
          <a:blip r:embed="rId3">
            <a:alphaModFix/>
          </a:blip>
          <a:stretch>
            <a:fillRect/>
          </a:stretch>
        </p:blipFill>
        <p:spPr>
          <a:xfrm>
            <a:off x="311700" y="116825"/>
            <a:ext cx="8450225" cy="4793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105575"/>
            <a:ext cx="8520600" cy="480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Mental Health Care Matters</a:t>
            </a:r>
            <a:endParaRPr b="1"/>
          </a:p>
        </p:txBody>
      </p:sp>
      <p:sp>
        <p:nvSpPr>
          <p:cNvPr id="123" name="Google Shape;123;p2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200"/>
          </a:p>
          <a:p>
            <a:pPr indent="0" lvl="0" marL="457200" rtl="0" algn="l">
              <a:spcBef>
                <a:spcPts val="1200"/>
              </a:spcBef>
              <a:spcAft>
                <a:spcPts val="1200"/>
              </a:spcAft>
              <a:buNone/>
            </a:pPr>
            <a:r>
              <a:t/>
            </a:r>
            <a:endParaRPr sz="1100"/>
          </a:p>
        </p:txBody>
      </p:sp>
      <p:pic>
        <p:nvPicPr>
          <p:cNvPr id="124" name="Google Shape;124;p23"/>
          <p:cNvPicPr preferRelativeResize="0"/>
          <p:nvPr/>
        </p:nvPicPr>
        <p:blipFill>
          <a:blip r:embed="rId3">
            <a:alphaModFix/>
          </a:blip>
          <a:stretch>
            <a:fillRect/>
          </a:stretch>
        </p:blipFill>
        <p:spPr>
          <a:xfrm>
            <a:off x="1845000" y="689550"/>
            <a:ext cx="5454000" cy="4222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Mental Health Data and Youth</a:t>
            </a:r>
            <a:r>
              <a:rPr lang="en"/>
              <a:t> </a:t>
            </a:r>
            <a:endParaRPr/>
          </a:p>
        </p:txBody>
      </p:sp>
      <p:sp>
        <p:nvSpPr>
          <p:cNvPr id="130" name="Google Shape;130;p2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1" name="Google Shape;131;p24"/>
          <p:cNvPicPr preferRelativeResize="0"/>
          <p:nvPr/>
        </p:nvPicPr>
        <p:blipFill>
          <a:blip r:embed="rId3">
            <a:alphaModFix/>
          </a:blip>
          <a:stretch>
            <a:fillRect/>
          </a:stretch>
        </p:blipFill>
        <p:spPr>
          <a:xfrm>
            <a:off x="4383125" y="1265275"/>
            <a:ext cx="4383100" cy="3211050"/>
          </a:xfrm>
          <a:prstGeom prst="rect">
            <a:avLst/>
          </a:prstGeom>
          <a:noFill/>
          <a:ln>
            <a:noFill/>
          </a:ln>
        </p:spPr>
      </p:pic>
      <p:pic>
        <p:nvPicPr>
          <p:cNvPr id="132" name="Google Shape;132;p24"/>
          <p:cNvPicPr preferRelativeResize="0"/>
          <p:nvPr/>
        </p:nvPicPr>
        <p:blipFill>
          <a:blip r:embed="rId4">
            <a:alphaModFix/>
          </a:blip>
          <a:stretch>
            <a:fillRect/>
          </a:stretch>
        </p:blipFill>
        <p:spPr>
          <a:xfrm>
            <a:off x="334175" y="1273775"/>
            <a:ext cx="3031875" cy="321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2 Million Americans over 65 E</a:t>
            </a:r>
            <a:r>
              <a:rPr b="1" lang="en"/>
              <a:t>xperience</a:t>
            </a:r>
            <a:r>
              <a:rPr b="1" lang="en"/>
              <a:t> Depression </a:t>
            </a:r>
            <a:endParaRPr b="1"/>
          </a:p>
        </p:txBody>
      </p:sp>
      <p:sp>
        <p:nvSpPr>
          <p:cNvPr id="138" name="Google Shape;138;p2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5"/>
          <p:cNvPicPr preferRelativeResize="0"/>
          <p:nvPr/>
        </p:nvPicPr>
        <p:blipFill>
          <a:blip r:embed="rId3">
            <a:alphaModFix/>
          </a:blip>
          <a:stretch>
            <a:fillRect/>
          </a:stretch>
        </p:blipFill>
        <p:spPr>
          <a:xfrm>
            <a:off x="226850" y="1171600"/>
            <a:ext cx="8605450" cy="3785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Major Warning Signs of Mental Health Conditions </a:t>
            </a:r>
            <a:endParaRPr/>
          </a:p>
        </p:txBody>
      </p:sp>
      <p:sp>
        <p:nvSpPr>
          <p:cNvPr id="145" name="Google Shape;145;p2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Change in Appetite or Sleep </a:t>
            </a:r>
            <a:endParaRPr/>
          </a:p>
          <a:p>
            <a:pPr indent="-342900" lvl="0" marL="457200" rtl="0" algn="l">
              <a:spcBef>
                <a:spcPts val="0"/>
              </a:spcBef>
              <a:spcAft>
                <a:spcPts val="0"/>
              </a:spcAft>
              <a:buSzPts val="1800"/>
              <a:buChar char="●"/>
            </a:pPr>
            <a:r>
              <a:rPr lang="en"/>
              <a:t>Withdrawal and isolation </a:t>
            </a:r>
            <a:endParaRPr/>
          </a:p>
          <a:p>
            <a:pPr indent="-342900" lvl="0" marL="457200" rtl="0" algn="l">
              <a:spcBef>
                <a:spcPts val="0"/>
              </a:spcBef>
              <a:spcAft>
                <a:spcPts val="0"/>
              </a:spcAft>
              <a:buSzPts val="1800"/>
              <a:buChar char="●"/>
            </a:pPr>
            <a:r>
              <a:rPr lang="en"/>
              <a:t>Helplessness or hopelessness </a:t>
            </a:r>
            <a:endParaRPr/>
          </a:p>
          <a:p>
            <a:pPr indent="-342900" lvl="0" marL="457200" rtl="0" algn="l">
              <a:spcBef>
                <a:spcPts val="0"/>
              </a:spcBef>
              <a:spcAft>
                <a:spcPts val="0"/>
              </a:spcAft>
              <a:buSzPts val="1800"/>
              <a:buChar char="●"/>
            </a:pPr>
            <a:r>
              <a:rPr lang="en"/>
              <a:t>Fatigue </a:t>
            </a:r>
            <a:endParaRPr/>
          </a:p>
          <a:p>
            <a:pPr indent="-342900" lvl="0" marL="457200" rtl="0" algn="l">
              <a:spcBef>
                <a:spcPts val="0"/>
              </a:spcBef>
              <a:spcAft>
                <a:spcPts val="0"/>
              </a:spcAft>
              <a:buSzPts val="1800"/>
              <a:buChar char="●"/>
            </a:pPr>
            <a:r>
              <a:rPr lang="en"/>
              <a:t>Having low or no energy</a:t>
            </a:r>
            <a:endParaRPr/>
          </a:p>
          <a:p>
            <a:pPr indent="-342900" lvl="0" marL="457200" rtl="0" algn="l">
              <a:spcBef>
                <a:spcPts val="0"/>
              </a:spcBef>
              <a:spcAft>
                <a:spcPts val="0"/>
              </a:spcAft>
              <a:buSzPts val="1800"/>
              <a:buChar char="●"/>
            </a:pPr>
            <a:r>
              <a:rPr lang="en"/>
              <a:t>The inability to experience pleasure</a:t>
            </a:r>
            <a:endParaRPr/>
          </a:p>
          <a:p>
            <a:pPr indent="-342900" lvl="0" marL="457200" rtl="0" algn="l">
              <a:spcBef>
                <a:spcPts val="0"/>
              </a:spcBef>
              <a:spcAft>
                <a:spcPts val="0"/>
              </a:spcAft>
              <a:buSzPts val="1800"/>
              <a:buChar char="●"/>
            </a:pPr>
            <a:r>
              <a:rPr lang="en"/>
              <a:t>Thoughts of harm to yourself or others </a:t>
            </a:r>
            <a:endParaRPr/>
          </a:p>
          <a:p>
            <a:pPr indent="-342900" lvl="0" marL="457200" rtl="0" algn="l">
              <a:spcBef>
                <a:spcPts val="0"/>
              </a:spcBef>
              <a:spcAft>
                <a:spcPts val="0"/>
              </a:spcAft>
              <a:buSzPts val="1800"/>
              <a:buChar char="●"/>
            </a:pPr>
            <a:r>
              <a:rPr lang="en"/>
              <a:t>Engagement in risky behaviors </a:t>
            </a:r>
            <a:endParaRPr/>
          </a:p>
          <a:p>
            <a:pPr indent="-342900" lvl="0" marL="457200" rtl="0" algn="l">
              <a:spcBef>
                <a:spcPts val="0"/>
              </a:spcBef>
              <a:spcAft>
                <a:spcPts val="0"/>
              </a:spcAft>
              <a:buSzPts val="1800"/>
              <a:buChar char="●"/>
            </a:pPr>
            <a:r>
              <a:rPr lang="en"/>
              <a:t>Agitation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Protect Emotional Health </a:t>
            </a:r>
            <a:endParaRPr/>
          </a:p>
        </p:txBody>
      </p:sp>
      <p:sp>
        <p:nvSpPr>
          <p:cNvPr id="151" name="Google Shape;151;p2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Reaching out for help </a:t>
            </a:r>
            <a:endParaRPr/>
          </a:p>
          <a:p>
            <a:pPr indent="-342900" lvl="0" marL="457200" rtl="0" algn="l">
              <a:spcBef>
                <a:spcPts val="0"/>
              </a:spcBef>
              <a:spcAft>
                <a:spcPts val="0"/>
              </a:spcAft>
              <a:buSzPts val="1800"/>
              <a:buChar char="●"/>
            </a:pPr>
            <a:r>
              <a:rPr lang="en"/>
              <a:t>Finding a support network </a:t>
            </a:r>
            <a:endParaRPr/>
          </a:p>
          <a:p>
            <a:pPr indent="-342900" lvl="0" marL="457200" rtl="0" algn="l">
              <a:spcBef>
                <a:spcPts val="0"/>
              </a:spcBef>
              <a:spcAft>
                <a:spcPts val="0"/>
              </a:spcAft>
              <a:buSzPts val="1800"/>
              <a:buChar char="●"/>
            </a:pPr>
            <a:r>
              <a:rPr lang="en"/>
              <a:t>Being physically active </a:t>
            </a:r>
            <a:endParaRPr/>
          </a:p>
          <a:p>
            <a:pPr indent="-342900" lvl="0" marL="457200" rtl="0" algn="l">
              <a:spcBef>
                <a:spcPts val="0"/>
              </a:spcBef>
              <a:spcAft>
                <a:spcPts val="0"/>
              </a:spcAft>
              <a:buSzPts val="1800"/>
              <a:buChar char="●"/>
            </a:pPr>
            <a:r>
              <a:rPr lang="en"/>
              <a:t>Engage in activities that bring you joy </a:t>
            </a:r>
            <a:endParaRPr/>
          </a:p>
          <a:p>
            <a:pPr indent="-342900" lvl="0" marL="457200" rtl="0" algn="l">
              <a:spcBef>
                <a:spcPts val="0"/>
              </a:spcBef>
              <a:spcAft>
                <a:spcPts val="0"/>
              </a:spcAft>
              <a:buSzPts val="1800"/>
              <a:buChar char="●"/>
            </a:pPr>
            <a:r>
              <a:rPr lang="en"/>
              <a:t>Helping others </a:t>
            </a:r>
            <a:endParaRPr/>
          </a:p>
          <a:p>
            <a:pPr indent="-342900" lvl="0" marL="457200" rtl="0" algn="l">
              <a:spcBef>
                <a:spcPts val="0"/>
              </a:spcBef>
              <a:spcAft>
                <a:spcPts val="0"/>
              </a:spcAft>
              <a:buSzPts val="1800"/>
              <a:buChar char="●"/>
            </a:pPr>
            <a:r>
              <a:rPr lang="en"/>
              <a:t>Develop coping skills that work for YOU </a:t>
            </a:r>
            <a:endParaRPr/>
          </a:p>
          <a:p>
            <a:pPr indent="-342900" lvl="0" marL="457200" rtl="0" algn="l">
              <a:spcBef>
                <a:spcPts val="0"/>
              </a:spcBef>
              <a:spcAft>
                <a:spcPts val="0"/>
              </a:spcAft>
              <a:buSzPts val="1800"/>
              <a:buChar char="●"/>
            </a:pPr>
            <a:r>
              <a:rPr lang="en"/>
              <a:t>Maintaining mindfulness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Mental Health Stigma </a:t>
            </a:r>
            <a:endParaRPr/>
          </a:p>
        </p:txBody>
      </p:sp>
      <p:sp>
        <p:nvSpPr>
          <p:cNvPr id="157" name="Google Shape;157;p28"/>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Stigma is defined described as:</a:t>
            </a:r>
            <a:endParaRPr/>
          </a:p>
          <a:p>
            <a:pPr indent="0" lvl="0" marL="0" rtl="0" algn="l">
              <a:spcBef>
                <a:spcPts val="1200"/>
              </a:spcBef>
              <a:spcAft>
                <a:spcPts val="0"/>
              </a:spcAft>
              <a:buClr>
                <a:schemeClr val="dk1"/>
              </a:buClr>
              <a:buSzPts val="1100"/>
              <a:buFont typeface="Arial"/>
              <a:buNone/>
            </a:pPr>
            <a:r>
              <a:rPr lang="en"/>
              <a:t>	“A mark of disgrace associated </a:t>
            </a:r>
            <a:endParaRPr/>
          </a:p>
          <a:p>
            <a:pPr indent="457200" lvl="0" marL="0" rtl="0" algn="l">
              <a:spcBef>
                <a:spcPts val="1200"/>
              </a:spcBef>
              <a:spcAft>
                <a:spcPts val="0"/>
              </a:spcAft>
              <a:buClr>
                <a:schemeClr val="dk1"/>
              </a:buClr>
              <a:buSzPts val="1100"/>
              <a:buFont typeface="Arial"/>
              <a:buNone/>
            </a:pPr>
            <a:r>
              <a:rPr lang="en"/>
              <a:t>with a particular circumstance, </a:t>
            </a:r>
            <a:endParaRPr/>
          </a:p>
          <a:p>
            <a:pPr indent="0" lvl="0" marL="457200" rtl="0" algn="l">
              <a:spcBef>
                <a:spcPts val="1200"/>
              </a:spcBef>
              <a:spcAft>
                <a:spcPts val="0"/>
              </a:spcAft>
              <a:buClr>
                <a:schemeClr val="dk1"/>
              </a:buClr>
              <a:buSzPts val="1100"/>
              <a:buFont typeface="Arial"/>
              <a:buNone/>
            </a:pPr>
            <a:r>
              <a:rPr lang="en"/>
              <a:t>quality, or person.” </a:t>
            </a:r>
            <a:r>
              <a:rPr lang="en" sz="700"/>
              <a:t>(Oxford Languages)</a:t>
            </a:r>
            <a:endParaRPr sz="700"/>
          </a:p>
          <a:p>
            <a:pPr indent="457200" lvl="0" marL="0" rtl="0" algn="l">
              <a:spcBef>
                <a:spcPts val="1200"/>
              </a:spcBef>
              <a:spcAft>
                <a:spcPts val="0"/>
              </a:spcAft>
              <a:buClr>
                <a:schemeClr val="dk1"/>
              </a:buClr>
              <a:buSzPts val="1100"/>
              <a:buFont typeface="Arial"/>
              <a:buNone/>
            </a:pPr>
            <a:r>
              <a:t/>
            </a:r>
            <a:endParaRPr sz="700"/>
          </a:p>
          <a:p>
            <a:pPr indent="0" lvl="0" marL="0" rtl="0" algn="l">
              <a:spcBef>
                <a:spcPts val="1200"/>
              </a:spcBef>
              <a:spcAft>
                <a:spcPts val="1200"/>
              </a:spcAft>
              <a:buNone/>
            </a:pPr>
            <a:r>
              <a:rPr lang="en"/>
              <a:t>Mental health stigma is prevalent, and many don’t seek treatment due to fear of judgement.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Fight Stigma?</a:t>
            </a:r>
            <a:endParaRPr/>
          </a:p>
        </p:txBody>
      </p:sp>
      <p:sp>
        <p:nvSpPr>
          <p:cNvPr id="163" name="Google Shape;163;p2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Font typeface="Old Standard TT"/>
              <a:buChar char="●"/>
            </a:pPr>
            <a:r>
              <a:rPr lang="en" sz="2100"/>
              <a:t>Educate yourself and others </a:t>
            </a:r>
            <a:endParaRPr sz="2100"/>
          </a:p>
          <a:p>
            <a:pPr indent="-361950" lvl="0" marL="457200" rtl="0" algn="l">
              <a:spcBef>
                <a:spcPts val="0"/>
              </a:spcBef>
              <a:spcAft>
                <a:spcPts val="0"/>
              </a:spcAft>
              <a:buSzPts val="2100"/>
              <a:buFont typeface="Old Standard TT"/>
              <a:buChar char="●"/>
            </a:pPr>
            <a:r>
              <a:rPr lang="en" sz="2100"/>
              <a:t>Recognize the symptoms </a:t>
            </a:r>
            <a:endParaRPr sz="2100"/>
          </a:p>
          <a:p>
            <a:pPr indent="-361950" lvl="0" marL="457200" rtl="0" algn="l">
              <a:spcBef>
                <a:spcPts val="0"/>
              </a:spcBef>
              <a:spcAft>
                <a:spcPts val="0"/>
              </a:spcAft>
              <a:buSzPts val="2100"/>
              <a:buFont typeface="Old Standard TT"/>
              <a:buChar char="●"/>
            </a:pPr>
            <a:r>
              <a:rPr lang="en" sz="2100"/>
              <a:t>Talk to a loved one </a:t>
            </a:r>
            <a:endParaRPr sz="2100"/>
          </a:p>
          <a:p>
            <a:pPr indent="-361950" lvl="0" marL="457200" rtl="0" algn="l">
              <a:spcBef>
                <a:spcPts val="0"/>
              </a:spcBef>
              <a:spcAft>
                <a:spcPts val="0"/>
              </a:spcAft>
              <a:buSzPts val="2100"/>
              <a:buFont typeface="Old Standard TT"/>
              <a:buChar char="●"/>
            </a:pPr>
            <a:r>
              <a:rPr lang="en" sz="2100"/>
              <a:t>Talk to a mental health professional </a:t>
            </a:r>
            <a:endParaRPr sz="2100"/>
          </a:p>
          <a:p>
            <a:pPr indent="-361950" lvl="0" marL="457200" rtl="0" algn="l">
              <a:spcBef>
                <a:spcPts val="0"/>
              </a:spcBef>
              <a:spcAft>
                <a:spcPts val="0"/>
              </a:spcAft>
              <a:buSzPts val="2100"/>
              <a:buFont typeface="Old Standard TT"/>
              <a:buChar char="●"/>
            </a:pPr>
            <a:r>
              <a:rPr lang="en" sz="2100"/>
              <a:t>Watch your and other’s language (Crazy, psycho, etc)</a:t>
            </a:r>
            <a:endParaRPr sz="2100"/>
          </a:p>
          <a:p>
            <a:pPr indent="-361950" lvl="0" marL="457200" rtl="0" algn="l">
              <a:spcBef>
                <a:spcPts val="0"/>
              </a:spcBef>
              <a:spcAft>
                <a:spcPts val="0"/>
              </a:spcAft>
              <a:buSzPts val="2100"/>
              <a:buFont typeface="Old Standard TT"/>
              <a:buChar char="●"/>
            </a:pPr>
            <a:r>
              <a:rPr lang="en" sz="2100"/>
              <a:t>Encourage treatment </a:t>
            </a:r>
            <a:endParaRPr sz="2100"/>
          </a:p>
          <a:p>
            <a:pPr indent="-361950" lvl="0" marL="457200" rtl="0" algn="l">
              <a:spcBef>
                <a:spcPts val="0"/>
              </a:spcBef>
              <a:spcAft>
                <a:spcPts val="0"/>
              </a:spcAft>
              <a:buSzPts val="2100"/>
              <a:buFont typeface="Old Standard TT"/>
              <a:buChar char="●"/>
            </a:pPr>
            <a:r>
              <a:rPr lang="en" sz="2100"/>
              <a:t>Offer a safe space, free of judgement </a:t>
            </a:r>
            <a:endParaRPr sz="2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Purpose of Our </a:t>
            </a:r>
            <a:r>
              <a:rPr lang="en"/>
              <a:t>Presentation</a:t>
            </a:r>
            <a:r>
              <a:rPr lang="en"/>
              <a:t>: Self-Care</a:t>
            </a:r>
            <a:endParaRPr/>
          </a:p>
        </p:txBody>
      </p:sp>
      <p:sp>
        <p:nvSpPr>
          <p:cNvPr id="169" name="Google Shape;169;p3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200"/>
          </a:p>
          <a:p>
            <a:pPr indent="0" lvl="0" marL="0" rtl="0" algn="l">
              <a:spcBef>
                <a:spcPts val="1200"/>
              </a:spcBef>
              <a:spcAft>
                <a:spcPts val="1200"/>
              </a:spcAft>
              <a:buNone/>
            </a:pPr>
            <a:r>
              <a:rPr lang="en" sz="2200"/>
              <a:t>We </a:t>
            </a:r>
            <a:r>
              <a:rPr lang="en" sz="2200"/>
              <a:t>are exposed to various stressors, traumas, and burnout </a:t>
            </a:r>
            <a:r>
              <a:rPr lang="en" sz="2200"/>
              <a:t>in the </a:t>
            </a:r>
            <a:r>
              <a:rPr lang="en" sz="2200"/>
              <a:t>workp</a:t>
            </a:r>
            <a:r>
              <a:rPr lang="en" sz="2200"/>
              <a:t>lace</a:t>
            </a:r>
            <a:r>
              <a:rPr lang="en" sz="2200"/>
              <a:t>. Bearing this in mind, we must have a toolkit to protect ourselves, and create a positive culture of self care in the workplace and at  home. </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Self-Care?</a:t>
            </a:r>
            <a:endParaRPr/>
          </a:p>
        </p:txBody>
      </p:sp>
      <p:sp>
        <p:nvSpPr>
          <p:cNvPr id="175" name="Google Shape;175;p31"/>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30"/>
              <a:t>Self-care can mean a lot of things, but it is our: </a:t>
            </a:r>
            <a:endParaRPr sz="2430"/>
          </a:p>
          <a:p>
            <a:pPr indent="-382939" lvl="0" marL="457200" rtl="0" algn="l">
              <a:spcBef>
                <a:spcPts val="1200"/>
              </a:spcBef>
              <a:spcAft>
                <a:spcPts val="0"/>
              </a:spcAft>
              <a:buSzPts val="2431"/>
              <a:buChar char="●"/>
            </a:pPr>
            <a:r>
              <a:rPr lang="en" sz="2430"/>
              <a:t>ability to refill and refuel oneself in healthy ways </a:t>
            </a:r>
            <a:endParaRPr sz="2430"/>
          </a:p>
          <a:p>
            <a:pPr indent="-382939" lvl="0" marL="457200" rtl="0" algn="l">
              <a:spcBef>
                <a:spcPts val="0"/>
              </a:spcBef>
              <a:spcAft>
                <a:spcPts val="0"/>
              </a:spcAft>
              <a:buSzPts val="2431"/>
              <a:buChar char="●"/>
            </a:pPr>
            <a:r>
              <a:rPr lang="en" sz="2430"/>
              <a:t>engagement in behaviours that maintain and promote physical and emotional well-being</a:t>
            </a:r>
            <a:endParaRPr sz="2430"/>
          </a:p>
          <a:p>
            <a:pPr indent="-382939" lvl="0" marL="457200" rtl="0" algn="l">
              <a:spcBef>
                <a:spcPts val="0"/>
              </a:spcBef>
              <a:spcAft>
                <a:spcPts val="0"/>
              </a:spcAft>
              <a:buSzPts val="2431"/>
              <a:buChar char="●"/>
            </a:pPr>
            <a:r>
              <a:rPr lang="en" sz="2430"/>
              <a:t>behaviors that lessen the amount of stress, anxiety, or emotional reaction experienced when working with clients </a:t>
            </a:r>
            <a:endParaRPr sz="950"/>
          </a:p>
          <a:p>
            <a:pPr indent="0" lvl="0" marL="0" rtl="0" algn="l">
              <a:spcBef>
                <a:spcPts val="1200"/>
              </a:spcBef>
              <a:spcAft>
                <a:spcPts val="0"/>
              </a:spcAft>
              <a:buNone/>
            </a:pPr>
            <a:r>
              <a:t/>
            </a:r>
            <a:endParaRPr sz="950"/>
          </a:p>
          <a:p>
            <a:pPr indent="0" lvl="0" marL="0" rtl="0" algn="l">
              <a:spcBef>
                <a:spcPts val="1200"/>
              </a:spcBef>
              <a:spcAft>
                <a:spcPts val="1200"/>
              </a:spcAft>
              <a:buClr>
                <a:schemeClr val="dk1"/>
              </a:buClr>
              <a:buSzPts val="1100"/>
              <a:buFont typeface="Arial"/>
              <a:buNone/>
            </a:pPr>
            <a:r>
              <a:rPr lang="en" sz="950"/>
              <a:t>(Gentry </a:t>
            </a:r>
            <a:r>
              <a:rPr lang="en" sz="950" u="sng">
                <a:hlinkClick r:id="rId3"/>
              </a:rPr>
              <a:t>2002</a:t>
            </a:r>
            <a:r>
              <a:rPr lang="en" sz="950"/>
              <a:t>, p. 48)(Myers et al. </a:t>
            </a:r>
            <a:r>
              <a:rPr lang="en" sz="950" u="sng">
                <a:hlinkClick r:id="rId4"/>
              </a:rPr>
              <a:t>2012</a:t>
            </a:r>
            <a:r>
              <a:rPr lang="en" sz="950"/>
              <a:t>, p. 56)(Williams et al. </a:t>
            </a:r>
            <a:r>
              <a:rPr lang="en" sz="950" u="sng">
                <a:hlinkClick r:id="rId5"/>
              </a:rPr>
              <a:t>2010</a:t>
            </a:r>
            <a:r>
              <a:rPr lang="en" sz="950"/>
              <a:t>, p. 322) </a:t>
            </a:r>
            <a:r>
              <a:rPr lang="en" sz="750"/>
              <a:t>(Polsuns &amp; Gall, 2020)</a:t>
            </a:r>
            <a:endParaRPr sz="75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The National Alliance on Mental Illness</a:t>
            </a:r>
            <a:endParaRPr b="1"/>
          </a:p>
        </p:txBody>
      </p:sp>
      <p:sp>
        <p:nvSpPr>
          <p:cNvPr id="66" name="Google Shape;66;p14"/>
          <p:cNvSpPr txBox="1"/>
          <p:nvPr>
            <p:ph idx="1" type="body"/>
          </p:nvPr>
        </p:nvSpPr>
        <p:spPr>
          <a:xfrm>
            <a:off x="985200" y="3044850"/>
            <a:ext cx="7173600" cy="1509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300"/>
              <a:t>Our mission is to provide FREE mental health support, education, and advocacy to individuals, family members, and communities. </a:t>
            </a:r>
            <a:endParaRPr sz="2300"/>
          </a:p>
        </p:txBody>
      </p:sp>
      <p:pic>
        <p:nvPicPr>
          <p:cNvPr id="67" name="Google Shape;67;p14"/>
          <p:cNvPicPr preferRelativeResize="0"/>
          <p:nvPr/>
        </p:nvPicPr>
        <p:blipFill>
          <a:blip r:embed="rId3">
            <a:alphaModFix/>
          </a:blip>
          <a:stretch>
            <a:fillRect/>
          </a:stretch>
        </p:blipFill>
        <p:spPr>
          <a:xfrm>
            <a:off x="2379049" y="1058225"/>
            <a:ext cx="4277651" cy="1775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Barriers to Self-Care </a:t>
            </a:r>
            <a:endParaRPr/>
          </a:p>
        </p:txBody>
      </p:sp>
      <p:sp>
        <p:nvSpPr>
          <p:cNvPr id="181" name="Google Shape;181;p3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sz="2200"/>
              <a:t>Guilt</a:t>
            </a:r>
            <a:endParaRPr sz="2200"/>
          </a:p>
          <a:p>
            <a:pPr indent="-368300" lvl="0" marL="457200" rtl="0" algn="l">
              <a:spcBef>
                <a:spcPts val="0"/>
              </a:spcBef>
              <a:spcAft>
                <a:spcPts val="0"/>
              </a:spcAft>
              <a:buSzPts val="2200"/>
              <a:buChar char="●"/>
            </a:pPr>
            <a:r>
              <a:rPr lang="en"/>
              <a:t>Stigma</a:t>
            </a:r>
            <a:endParaRPr sz="2200"/>
          </a:p>
          <a:p>
            <a:pPr indent="-368300" lvl="0" marL="457200" rtl="0" algn="l">
              <a:spcBef>
                <a:spcPts val="0"/>
              </a:spcBef>
              <a:spcAft>
                <a:spcPts val="0"/>
              </a:spcAft>
              <a:buSzPts val="2200"/>
              <a:buChar char="●"/>
            </a:pPr>
            <a:r>
              <a:rPr lang="en"/>
              <a:t>Time Constraints</a:t>
            </a:r>
            <a:endParaRPr/>
          </a:p>
          <a:p>
            <a:pPr indent="-342900" lvl="0" marL="457200" rtl="0" algn="l">
              <a:spcBef>
                <a:spcPts val="0"/>
              </a:spcBef>
              <a:spcAft>
                <a:spcPts val="0"/>
              </a:spcAft>
              <a:buSzPts val="1800"/>
              <a:buChar char="●"/>
            </a:pPr>
            <a:r>
              <a:rPr lang="en"/>
              <a:t>Lack of Resources </a:t>
            </a:r>
            <a:endParaRPr/>
          </a:p>
          <a:p>
            <a:pPr indent="-317500" lvl="1" marL="914400" rtl="0" algn="l">
              <a:spcBef>
                <a:spcPts val="0"/>
              </a:spcBef>
              <a:spcAft>
                <a:spcPts val="0"/>
              </a:spcAft>
              <a:buSzPts val="1400"/>
              <a:buChar char="○"/>
            </a:pPr>
            <a:r>
              <a:rPr lang="en"/>
              <a:t>Financial </a:t>
            </a:r>
            <a:endParaRPr/>
          </a:p>
          <a:p>
            <a:pPr indent="-317500" lvl="1" marL="914400" rtl="0" algn="l">
              <a:spcBef>
                <a:spcPts val="0"/>
              </a:spcBef>
              <a:spcAft>
                <a:spcPts val="0"/>
              </a:spcAft>
              <a:buSzPts val="1400"/>
              <a:buChar char="○"/>
            </a:pPr>
            <a:r>
              <a:rPr lang="en"/>
              <a:t>Community </a:t>
            </a:r>
            <a:endParaRPr/>
          </a:p>
          <a:p>
            <a:pPr indent="-368300" lvl="0" marL="457200" rtl="0" algn="l">
              <a:spcBef>
                <a:spcPts val="0"/>
              </a:spcBef>
              <a:spcAft>
                <a:spcPts val="0"/>
              </a:spcAft>
              <a:buSzPts val="2200"/>
              <a:buChar char="●"/>
            </a:pPr>
            <a:r>
              <a:rPr lang="en" sz="2200"/>
              <a:t>Unrealistic Expectations</a:t>
            </a:r>
            <a:endParaRPr sz="2200"/>
          </a:p>
          <a:p>
            <a:pPr indent="-368300" lvl="0" marL="457200" rtl="0" algn="l">
              <a:spcBef>
                <a:spcPts val="0"/>
              </a:spcBef>
              <a:spcAft>
                <a:spcPts val="0"/>
              </a:spcAft>
              <a:buSzPts val="2200"/>
              <a:buChar char="●"/>
            </a:pPr>
            <a:r>
              <a:rPr lang="en" sz="2200"/>
              <a:t>Change is Hard</a:t>
            </a:r>
            <a:endParaRPr sz="2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Barriers to Self-Care Continued…</a:t>
            </a:r>
            <a:endParaRPr/>
          </a:p>
        </p:txBody>
      </p:sp>
      <p:sp>
        <p:nvSpPr>
          <p:cNvPr id="187" name="Google Shape;187;p3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3300"/>
              <a:t>•</a:t>
            </a:r>
            <a:r>
              <a:rPr lang="en" sz="3500"/>
              <a:t> </a:t>
            </a:r>
            <a:r>
              <a:rPr lang="en" sz="2000"/>
              <a:t>We may ignore the signs of stress, hoping they go away, and work ourselves to burnout</a:t>
            </a:r>
            <a:endParaRPr sz="2000"/>
          </a:p>
          <a:p>
            <a:pPr indent="-355600" lvl="0" marL="457200" rtl="0" algn="l">
              <a:spcBef>
                <a:spcPts val="1200"/>
              </a:spcBef>
              <a:spcAft>
                <a:spcPts val="0"/>
              </a:spcAft>
              <a:buSzPts val="2000"/>
              <a:buChar char="●"/>
            </a:pPr>
            <a:r>
              <a:rPr lang="en" sz="2000"/>
              <a:t>We are not immune to stigma</a:t>
            </a:r>
            <a:endParaRPr sz="2000"/>
          </a:p>
          <a:p>
            <a:pPr indent="-330200" lvl="1" marL="914400" rtl="0" algn="l">
              <a:spcBef>
                <a:spcPts val="0"/>
              </a:spcBef>
              <a:spcAft>
                <a:spcPts val="0"/>
              </a:spcAft>
              <a:buSzPts val="1600"/>
              <a:buChar char="○"/>
            </a:pPr>
            <a:r>
              <a:rPr lang="en" sz="1600"/>
              <a:t>Professionals may feel professional </a:t>
            </a:r>
            <a:r>
              <a:rPr lang="en" sz="1600"/>
              <a:t>embarrassment</a:t>
            </a:r>
            <a:endParaRPr sz="1600"/>
          </a:p>
          <a:p>
            <a:pPr indent="-330200" lvl="1" marL="914400" rtl="0" algn="l">
              <a:spcBef>
                <a:spcPts val="0"/>
              </a:spcBef>
              <a:spcAft>
                <a:spcPts val="0"/>
              </a:spcAft>
              <a:buSzPts val="1600"/>
              <a:buChar char="○"/>
            </a:pPr>
            <a:r>
              <a:rPr lang="en" sz="1600"/>
              <a:t>Fear of harm to professional reputation</a:t>
            </a:r>
            <a:endParaRPr sz="1600"/>
          </a:p>
          <a:p>
            <a:pPr indent="-330200" lvl="1" marL="914400" rtl="0" algn="l">
              <a:spcBef>
                <a:spcPts val="0"/>
              </a:spcBef>
              <a:spcAft>
                <a:spcPts val="0"/>
              </a:spcAft>
              <a:buSzPts val="1600"/>
              <a:buChar char="○"/>
            </a:pPr>
            <a:r>
              <a:rPr lang="en" sz="1600"/>
              <a:t>Feel as though they should not experience negative mental wellness, due to expertise</a:t>
            </a:r>
            <a:endParaRPr sz="1600"/>
          </a:p>
          <a:p>
            <a:pPr indent="-355600" lvl="0" marL="457200" rtl="0" algn="l">
              <a:spcBef>
                <a:spcPts val="0"/>
              </a:spcBef>
              <a:spcAft>
                <a:spcPts val="0"/>
              </a:spcAft>
              <a:buSzPts val="2000"/>
              <a:buChar char="●"/>
            </a:pPr>
            <a:r>
              <a:rPr lang="en" sz="2000"/>
              <a:t>Stigma is a huge </a:t>
            </a:r>
            <a:r>
              <a:rPr lang="en" sz="2000"/>
              <a:t>barrier to seeking professional help, and may keep professionals from reaching out for themselves</a:t>
            </a:r>
            <a:endParaRPr/>
          </a:p>
          <a:p>
            <a:pPr indent="0" lvl="0" marL="0" rtl="0" algn="l">
              <a:spcBef>
                <a:spcPts val="1200"/>
              </a:spcBef>
              <a:spcAft>
                <a:spcPts val="1200"/>
              </a:spcAft>
              <a:buNone/>
            </a:pPr>
            <a:r>
              <a:rPr lang="en"/>
              <a:t>(Sherman, 1996)</a:t>
            </a:r>
            <a:r>
              <a:rPr lang="en"/>
              <a:t>(Barnett, 2009)</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311700" y="246450"/>
            <a:ext cx="8520600" cy="81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44"/>
              <a:t>“Self-care means giving yourself permission to pause.” ~</a:t>
            </a:r>
            <a:r>
              <a:rPr lang="en" sz="2444"/>
              <a:t>Cecilia</a:t>
            </a:r>
            <a:r>
              <a:rPr lang="en" sz="2444"/>
              <a:t> Tran</a:t>
            </a:r>
            <a:r>
              <a:rPr lang="en"/>
              <a:t> </a:t>
            </a:r>
            <a:endParaRPr/>
          </a:p>
        </p:txBody>
      </p:sp>
      <p:sp>
        <p:nvSpPr>
          <p:cNvPr id="193" name="Google Shape;193;p3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4" name="Google Shape;194;p34"/>
          <p:cNvPicPr preferRelativeResize="0"/>
          <p:nvPr/>
        </p:nvPicPr>
        <p:blipFill>
          <a:blip r:embed="rId3">
            <a:alphaModFix/>
          </a:blip>
          <a:stretch>
            <a:fillRect/>
          </a:stretch>
        </p:blipFill>
        <p:spPr>
          <a:xfrm>
            <a:off x="311700" y="1171600"/>
            <a:ext cx="8453676" cy="3532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Importance of Self-Care </a:t>
            </a:r>
            <a:endParaRPr/>
          </a:p>
        </p:txBody>
      </p:sp>
      <p:sp>
        <p:nvSpPr>
          <p:cNvPr id="200" name="Google Shape;200;p3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Preventing and managing long-term stress can lower your risk for other conditions like heart disease, obesity, high blood pressure, and depression.</a:t>
            </a:r>
            <a:endParaRPr/>
          </a:p>
          <a:p>
            <a:pPr indent="0" lvl="0" marL="0" rtl="0" algn="l">
              <a:spcBef>
                <a:spcPts val="1200"/>
              </a:spcBef>
              <a:spcAft>
                <a:spcPts val="0"/>
              </a:spcAft>
              <a:buNone/>
            </a:pPr>
            <a:r>
              <a:rPr lang="en"/>
              <a:t>You can prevent or reduce stress by:</a:t>
            </a:r>
            <a:endParaRPr/>
          </a:p>
          <a:p>
            <a:pPr indent="-342900" lvl="0" marL="457200" rtl="0" algn="l">
              <a:spcBef>
                <a:spcPts val="1200"/>
              </a:spcBef>
              <a:spcAft>
                <a:spcPts val="0"/>
              </a:spcAft>
              <a:buSzPts val="1800"/>
              <a:buChar char="●"/>
            </a:pPr>
            <a:r>
              <a:rPr lang="en"/>
              <a:t>Planning ahead </a:t>
            </a:r>
            <a:endParaRPr/>
          </a:p>
          <a:p>
            <a:pPr indent="-342900" lvl="0" marL="457200" rtl="0" algn="l">
              <a:spcBef>
                <a:spcPts val="0"/>
              </a:spcBef>
              <a:spcAft>
                <a:spcPts val="0"/>
              </a:spcAft>
              <a:buSzPts val="1800"/>
              <a:buChar char="●"/>
            </a:pPr>
            <a:r>
              <a:rPr lang="en"/>
              <a:t>Deciding which tasks to do first</a:t>
            </a:r>
            <a:endParaRPr/>
          </a:p>
          <a:p>
            <a:pPr indent="-342900" lvl="0" marL="457200" rtl="0" algn="l">
              <a:spcBef>
                <a:spcPts val="0"/>
              </a:spcBef>
              <a:spcAft>
                <a:spcPts val="0"/>
              </a:spcAft>
              <a:buSzPts val="1800"/>
              <a:buChar char="●"/>
            </a:pPr>
            <a:r>
              <a:rPr lang="en"/>
              <a:t>Preparing for stressful events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Self-Care on a Time Crunch </a:t>
            </a:r>
            <a:endParaRPr/>
          </a:p>
        </p:txBody>
      </p:sp>
      <p:sp>
        <p:nvSpPr>
          <p:cNvPr id="206" name="Google Shape;206;p3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Breathing exercises are a quick way to get stress levels in check. </a:t>
            </a:r>
            <a:endParaRPr/>
          </a:p>
          <a:p>
            <a:pPr indent="0" lvl="0" marL="0" rtl="0" algn="l">
              <a:spcBef>
                <a:spcPts val="1200"/>
              </a:spcBef>
              <a:spcAft>
                <a:spcPts val="0"/>
              </a:spcAft>
              <a:buNone/>
            </a:pPr>
            <a:r>
              <a:rPr lang="en"/>
              <a:t>Some strategies we will practice are: </a:t>
            </a:r>
            <a:endParaRPr/>
          </a:p>
          <a:p>
            <a:pPr indent="-342900" lvl="0" marL="457200" rtl="0" algn="l">
              <a:spcBef>
                <a:spcPts val="1200"/>
              </a:spcBef>
              <a:spcAft>
                <a:spcPts val="0"/>
              </a:spcAft>
              <a:buSzPts val="1800"/>
              <a:buChar char="●"/>
            </a:pPr>
            <a:r>
              <a:rPr lang="en"/>
              <a:t>Belly Breathing </a:t>
            </a:r>
            <a:endParaRPr/>
          </a:p>
          <a:p>
            <a:pPr indent="-342900" lvl="0" marL="457200" rtl="0" algn="l">
              <a:spcBef>
                <a:spcPts val="0"/>
              </a:spcBef>
              <a:spcAft>
                <a:spcPts val="0"/>
              </a:spcAft>
              <a:buSzPts val="1800"/>
              <a:buChar char="●"/>
            </a:pPr>
            <a:r>
              <a:rPr lang="en"/>
              <a:t>4 7 8 Breathing </a:t>
            </a:r>
            <a:endParaRPr/>
          </a:p>
          <a:p>
            <a:pPr indent="-342900" lvl="0" marL="457200" rtl="0" algn="l">
              <a:spcBef>
                <a:spcPts val="0"/>
              </a:spcBef>
              <a:spcAft>
                <a:spcPts val="0"/>
              </a:spcAft>
              <a:buSzPts val="1800"/>
              <a:buChar char="●"/>
            </a:pPr>
            <a:r>
              <a:rPr lang="en"/>
              <a:t>Square Breathing </a:t>
            </a:r>
            <a:endParaRPr/>
          </a:p>
          <a:p>
            <a:pPr indent="0" lvl="0" marL="0" rtl="0" algn="l">
              <a:spcBef>
                <a:spcPts val="120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Belly Breathing </a:t>
            </a:r>
            <a:endParaRPr/>
          </a:p>
        </p:txBody>
      </p:sp>
      <p:sp>
        <p:nvSpPr>
          <p:cNvPr id="212" name="Google Shape;212;p37"/>
          <p:cNvSpPr txBox="1"/>
          <p:nvPr>
            <p:ph idx="1" type="body"/>
          </p:nvPr>
        </p:nvSpPr>
        <p:spPr>
          <a:xfrm>
            <a:off x="311700" y="1171600"/>
            <a:ext cx="8520600" cy="3764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t>“Belly breathing is easy to do and very relaxing. Try this basic exercise anytime you need to relax or relieve stress.</a:t>
            </a:r>
            <a:endParaRPr/>
          </a:p>
          <a:p>
            <a:pPr indent="-342900" lvl="0" marL="723900" rtl="0" algn="l">
              <a:spcBef>
                <a:spcPts val="400"/>
              </a:spcBef>
              <a:spcAft>
                <a:spcPts val="0"/>
              </a:spcAft>
              <a:buClr>
                <a:schemeClr val="dk1"/>
              </a:buClr>
              <a:buSzPts val="1800"/>
              <a:buFont typeface="Old Standard TT"/>
              <a:buAutoNum type="arabicPeriod"/>
            </a:pPr>
            <a:r>
              <a:rPr lang="en"/>
              <a:t>Sit or lie flat in a comfortable position.</a:t>
            </a:r>
            <a:endParaRPr/>
          </a:p>
          <a:p>
            <a:pPr indent="-342900" lvl="0" marL="723900" rtl="0" algn="l">
              <a:spcBef>
                <a:spcPts val="0"/>
              </a:spcBef>
              <a:spcAft>
                <a:spcPts val="0"/>
              </a:spcAft>
              <a:buClr>
                <a:schemeClr val="dk1"/>
              </a:buClr>
              <a:buSzPts val="1800"/>
              <a:buFont typeface="Old Standard TT"/>
              <a:buAutoNum type="arabicPeriod"/>
            </a:pPr>
            <a:r>
              <a:rPr lang="en"/>
              <a:t>Put one hand on your belly just below your ribs and the other hand on your chest.</a:t>
            </a:r>
            <a:endParaRPr/>
          </a:p>
          <a:p>
            <a:pPr indent="-342900" lvl="0" marL="723900" rtl="0" algn="l">
              <a:spcBef>
                <a:spcPts val="0"/>
              </a:spcBef>
              <a:spcAft>
                <a:spcPts val="0"/>
              </a:spcAft>
              <a:buClr>
                <a:schemeClr val="dk1"/>
              </a:buClr>
              <a:buSzPts val="1800"/>
              <a:buFont typeface="Old Standard TT"/>
              <a:buAutoNum type="arabicPeriod"/>
            </a:pPr>
            <a:r>
              <a:rPr lang="en"/>
              <a:t>Take a deep breath in through your nose, and let your belly push your hand out. Your chest should not move.</a:t>
            </a:r>
            <a:endParaRPr/>
          </a:p>
          <a:p>
            <a:pPr indent="-342900" lvl="0" marL="723900" rtl="0" algn="l">
              <a:spcBef>
                <a:spcPts val="0"/>
              </a:spcBef>
              <a:spcAft>
                <a:spcPts val="0"/>
              </a:spcAft>
              <a:buClr>
                <a:schemeClr val="dk1"/>
              </a:buClr>
              <a:buSzPts val="1800"/>
              <a:buFont typeface="Old Standard TT"/>
              <a:buAutoNum type="arabicPeriod"/>
            </a:pPr>
            <a:r>
              <a:rPr lang="en"/>
              <a:t>Breathe out through pursed lips as if you were whistling. Feel the hand on your belly go in, and use it to push all the air out.</a:t>
            </a:r>
            <a:endParaRPr/>
          </a:p>
          <a:p>
            <a:pPr indent="-342900" lvl="0" marL="723900" rtl="0" algn="l">
              <a:spcBef>
                <a:spcPts val="0"/>
              </a:spcBef>
              <a:spcAft>
                <a:spcPts val="0"/>
              </a:spcAft>
              <a:buClr>
                <a:schemeClr val="dk1"/>
              </a:buClr>
              <a:buSzPts val="1800"/>
              <a:buFont typeface="Old Standard TT"/>
              <a:buAutoNum type="arabicPeriod"/>
            </a:pPr>
            <a:r>
              <a:rPr lang="en"/>
              <a:t>Do this breathing 3 to 10 times. Take your time with each breath.</a:t>
            </a:r>
            <a:endParaRPr/>
          </a:p>
          <a:p>
            <a:pPr indent="-342900" lvl="0" marL="723900" rtl="0" algn="l">
              <a:spcBef>
                <a:spcPts val="0"/>
              </a:spcBef>
              <a:spcAft>
                <a:spcPts val="0"/>
              </a:spcAft>
              <a:buClr>
                <a:schemeClr val="dk1"/>
              </a:buClr>
              <a:buSzPts val="1800"/>
              <a:buFont typeface="Old Standard TT"/>
              <a:buAutoNum type="arabicPeriod"/>
            </a:pPr>
            <a:r>
              <a:rPr lang="en"/>
              <a:t>Notice how you feel at the end of the exercise.” (University of Michigan)</a:t>
            </a:r>
            <a:endParaRPr/>
          </a:p>
          <a:p>
            <a:pPr indent="0" lvl="0" marL="0" rtl="0" algn="l">
              <a:spcBef>
                <a:spcPts val="0"/>
              </a:spcBef>
              <a:spcAft>
                <a:spcPts val="1200"/>
              </a:spcAft>
              <a:buNone/>
            </a:pPr>
            <a:r>
              <a:t/>
            </a:r>
            <a:endParaRPr sz="2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Belly Breathing Exercise </a:t>
            </a:r>
            <a:endParaRPr/>
          </a:p>
        </p:txBody>
      </p:sp>
      <p:pic>
        <p:nvPicPr>
          <p:cNvPr descr="Learn how to properly perform Basic Belly Breathing." id="218" name="Google Shape;218;p38" title="Basic Belly Breathing">
            <a:hlinkClick r:id="rId3"/>
          </p:cNvPr>
          <p:cNvPicPr preferRelativeResize="0"/>
          <p:nvPr/>
        </p:nvPicPr>
        <p:blipFill>
          <a:blip r:embed="rId4">
            <a:alphaModFix/>
          </a:blip>
          <a:stretch>
            <a:fillRect/>
          </a:stretch>
        </p:blipFill>
        <p:spPr>
          <a:xfrm>
            <a:off x="152400" y="12106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7 8 Breathing </a:t>
            </a:r>
            <a:endParaRPr/>
          </a:p>
        </p:txBody>
      </p:sp>
      <p:sp>
        <p:nvSpPr>
          <p:cNvPr id="224" name="Google Shape;224;p3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fontScale="25000" lnSpcReduction="20000"/>
          </a:bodyPr>
          <a:lstStyle/>
          <a:p>
            <a:pPr indent="0" lvl="0" marL="0" rtl="0" algn="l">
              <a:lnSpc>
                <a:spcPct val="150000"/>
              </a:lnSpc>
              <a:spcBef>
                <a:spcPts val="0"/>
              </a:spcBef>
              <a:spcAft>
                <a:spcPts val="0"/>
              </a:spcAft>
              <a:buClr>
                <a:schemeClr val="dk1"/>
              </a:buClr>
              <a:buSzPts val="275"/>
              <a:buFont typeface="Arial"/>
              <a:buNone/>
            </a:pPr>
            <a:r>
              <a:rPr lang="en" sz="6700"/>
              <a:t>“This exercise also uses belly breathing to help you relax. You can do this exercise either sitting or lying down.</a:t>
            </a:r>
            <a:endParaRPr sz="6700"/>
          </a:p>
          <a:p>
            <a:pPr indent="-342900" lvl="0" marL="723900" rtl="0" algn="l">
              <a:spcBef>
                <a:spcPts val="400"/>
              </a:spcBef>
              <a:spcAft>
                <a:spcPts val="0"/>
              </a:spcAft>
              <a:buClr>
                <a:schemeClr val="dk1"/>
              </a:buClr>
              <a:buSzPct val="100000"/>
              <a:buFont typeface="Old Standard TT"/>
              <a:buAutoNum type="arabicPeriod"/>
            </a:pPr>
            <a:r>
              <a:rPr lang="en" sz="7200"/>
              <a:t>To start, put one hand on your belly and the other on your chest as in the belly breathing exercise.</a:t>
            </a:r>
            <a:endParaRPr sz="7200"/>
          </a:p>
          <a:p>
            <a:pPr indent="-342900" lvl="0" marL="723900" rtl="0" algn="l">
              <a:spcBef>
                <a:spcPts val="0"/>
              </a:spcBef>
              <a:spcAft>
                <a:spcPts val="0"/>
              </a:spcAft>
              <a:buClr>
                <a:schemeClr val="dk1"/>
              </a:buClr>
              <a:buSzPct val="100000"/>
              <a:buFont typeface="Old Standard TT"/>
              <a:buAutoNum type="arabicPeriod"/>
            </a:pPr>
            <a:r>
              <a:rPr lang="en" sz="7200"/>
              <a:t>Take a deep, slow breath from your belly, and silently count to 4 as you breathe in.</a:t>
            </a:r>
            <a:endParaRPr sz="7200"/>
          </a:p>
          <a:p>
            <a:pPr indent="-342900" lvl="0" marL="723900" rtl="0" algn="l">
              <a:spcBef>
                <a:spcPts val="0"/>
              </a:spcBef>
              <a:spcAft>
                <a:spcPts val="0"/>
              </a:spcAft>
              <a:buClr>
                <a:schemeClr val="dk1"/>
              </a:buClr>
              <a:buSzPct val="100000"/>
              <a:buFont typeface="Old Standard TT"/>
              <a:buAutoNum type="arabicPeriod"/>
            </a:pPr>
            <a:r>
              <a:rPr lang="en" sz="7200"/>
              <a:t>Hold your breath, and silently count from 1 to 7.</a:t>
            </a:r>
            <a:endParaRPr sz="7200"/>
          </a:p>
          <a:p>
            <a:pPr indent="-342900" lvl="0" marL="723900" rtl="0" algn="l">
              <a:spcBef>
                <a:spcPts val="0"/>
              </a:spcBef>
              <a:spcAft>
                <a:spcPts val="0"/>
              </a:spcAft>
              <a:buClr>
                <a:schemeClr val="dk1"/>
              </a:buClr>
              <a:buSzPct val="100000"/>
              <a:buFont typeface="Old Standard TT"/>
              <a:buAutoNum type="arabicPeriod"/>
            </a:pPr>
            <a:r>
              <a:rPr lang="en" sz="7200"/>
              <a:t>Breathe out completely as you silently count from 1 to 8. Try to get all the air out of your lungs by the time you count to 8.</a:t>
            </a:r>
            <a:endParaRPr sz="7200"/>
          </a:p>
          <a:p>
            <a:pPr indent="-342900" lvl="0" marL="723900" rtl="0" algn="l">
              <a:spcBef>
                <a:spcPts val="0"/>
              </a:spcBef>
              <a:spcAft>
                <a:spcPts val="0"/>
              </a:spcAft>
              <a:buClr>
                <a:schemeClr val="dk1"/>
              </a:buClr>
              <a:buSzPct val="100000"/>
              <a:buFont typeface="Old Standard TT"/>
              <a:buAutoNum type="arabicPeriod"/>
            </a:pPr>
            <a:r>
              <a:rPr lang="en" sz="7200"/>
              <a:t>Repeat 3 to 7 times or until you feel calm.</a:t>
            </a:r>
            <a:endParaRPr sz="7200"/>
          </a:p>
          <a:p>
            <a:pPr indent="-342900" lvl="0" marL="723900" rtl="0" algn="l">
              <a:spcBef>
                <a:spcPts val="0"/>
              </a:spcBef>
              <a:spcAft>
                <a:spcPts val="0"/>
              </a:spcAft>
              <a:buClr>
                <a:schemeClr val="dk1"/>
              </a:buClr>
              <a:buSzPct val="100000"/>
              <a:buFont typeface="Old Standard TT"/>
              <a:buAutoNum type="arabicPeriod"/>
            </a:pPr>
            <a:r>
              <a:rPr lang="en" sz="7200"/>
              <a:t>Notice how you feel at the end of the exercise” (University of Michigan)</a:t>
            </a:r>
            <a:endParaRPr sz="7200"/>
          </a:p>
          <a:p>
            <a:pPr indent="0" lvl="0" marL="0" rtl="0" algn="l">
              <a:spcBef>
                <a:spcPts val="400"/>
              </a:spcBef>
              <a:spcAft>
                <a:spcPts val="0"/>
              </a:spcAft>
              <a:buNone/>
            </a:pPr>
            <a:r>
              <a:t/>
            </a:r>
            <a:endParaRPr sz="1450"/>
          </a:p>
          <a:p>
            <a:pPr indent="0" lvl="0" marL="0" rtl="0" algn="l">
              <a:spcBef>
                <a:spcPts val="400"/>
              </a:spcBef>
              <a:spcAft>
                <a:spcPts val="0"/>
              </a:spcAft>
              <a:buNone/>
            </a:pPr>
            <a:r>
              <a:t/>
            </a:r>
            <a:endParaRPr b="1" sz="1450">
              <a:solidFill>
                <a:schemeClr val="lt2"/>
              </a:solidFill>
            </a:endParaRPr>
          </a:p>
          <a:p>
            <a:pPr indent="0" lvl="0" marL="0" rtl="0" algn="l">
              <a:spcBef>
                <a:spcPts val="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7 8 Breathing Exercise </a:t>
            </a:r>
            <a:endParaRPr/>
          </a:p>
        </p:txBody>
      </p:sp>
      <p:pic>
        <p:nvPicPr>
          <p:cNvPr descr="https://www.mainehealth.org/services/group-medical-visits - Susannah Phillips, during her third-year of study at Tufts University School of Medicine, Maine Campus, created this video to share one concrete way of addressing anxiety, when it arises.  The video was originally made for patients participating in the Prevention and Wellness Group Medical Visits conducted on-line through the Division of Integrated Medicine in the Department of Family Medicine." id="230" name="Google Shape;230;p40" title="4-7-8 Breathing">
            <a:hlinkClick r:id="rId3"/>
          </p:cNvPr>
          <p:cNvPicPr preferRelativeResize="0"/>
          <p:nvPr/>
        </p:nvPicPr>
        <p:blipFill>
          <a:blip r:embed="rId4">
            <a:alphaModFix/>
          </a:blip>
          <a:stretch>
            <a:fillRect/>
          </a:stretch>
        </p:blipFill>
        <p:spPr>
          <a:xfrm>
            <a:off x="311700" y="12323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Square Breathing </a:t>
            </a:r>
            <a:endParaRPr/>
          </a:p>
        </p:txBody>
      </p:sp>
      <p:sp>
        <p:nvSpPr>
          <p:cNvPr id="236" name="Google Shape;236;p41"/>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Breathe in for a slow count of four </a:t>
            </a:r>
            <a:endParaRPr/>
          </a:p>
          <a:p>
            <a:pPr indent="-342900" lvl="0" marL="457200" rtl="0" algn="l">
              <a:spcBef>
                <a:spcPts val="0"/>
              </a:spcBef>
              <a:spcAft>
                <a:spcPts val="0"/>
              </a:spcAft>
              <a:buSzPts val="1800"/>
              <a:buAutoNum type="arabicPeriod"/>
            </a:pPr>
            <a:r>
              <a:rPr lang="en"/>
              <a:t>Hold for four counts at the top of your breath</a:t>
            </a:r>
            <a:endParaRPr/>
          </a:p>
          <a:p>
            <a:pPr indent="-342900" lvl="0" marL="457200" rtl="0" algn="l">
              <a:spcBef>
                <a:spcPts val="0"/>
              </a:spcBef>
              <a:spcAft>
                <a:spcPts val="0"/>
              </a:spcAft>
              <a:buSzPts val="1800"/>
              <a:buAutoNum type="arabicPeriod"/>
            </a:pPr>
            <a:r>
              <a:rPr lang="en"/>
              <a:t>Let go and exhale slowly for four counts </a:t>
            </a:r>
            <a:endParaRPr/>
          </a:p>
          <a:p>
            <a:pPr indent="-342900" lvl="0" marL="457200" rtl="0" algn="l">
              <a:spcBef>
                <a:spcPts val="0"/>
              </a:spcBef>
              <a:spcAft>
                <a:spcPts val="0"/>
              </a:spcAft>
              <a:buSzPts val="1800"/>
              <a:buAutoNum type="arabicPeriod"/>
            </a:pPr>
            <a:r>
              <a:rPr lang="en"/>
              <a:t>Hold for four counts at the bottom of your breath </a:t>
            </a:r>
            <a:endParaRPr/>
          </a:p>
          <a:p>
            <a:pPr indent="-342900" lvl="0" marL="457200" rtl="0" algn="l">
              <a:spcBef>
                <a:spcPts val="0"/>
              </a:spcBef>
              <a:spcAft>
                <a:spcPts val="0"/>
              </a:spcAft>
              <a:buSzPts val="1800"/>
              <a:buAutoNum type="arabicPeriod"/>
            </a:pPr>
            <a:r>
              <a:rPr lang="en"/>
              <a:t>Repeat</a:t>
            </a:r>
            <a:endParaRPr/>
          </a:p>
          <a:p>
            <a:pPr indent="0" lvl="0" marL="0" rtl="0" algn="l">
              <a:spcBef>
                <a:spcPts val="12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 The National Alliance on Mental Illness</a:t>
            </a:r>
            <a:r>
              <a:rPr lang="en"/>
              <a:t> </a:t>
            </a:r>
            <a:endParaRPr/>
          </a:p>
        </p:txBody>
      </p:sp>
      <p:sp>
        <p:nvSpPr>
          <p:cNvPr id="73" name="Google Shape;73;p15"/>
          <p:cNvSpPr txBox="1"/>
          <p:nvPr>
            <p:ph idx="1" type="body"/>
          </p:nvPr>
        </p:nvSpPr>
        <p:spPr>
          <a:xfrm>
            <a:off x="311700" y="1109625"/>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400"/>
              <a:t>NAMI is the largest mental health grassroots organization in the United States. </a:t>
            </a:r>
            <a:endParaRPr sz="2400"/>
          </a:p>
          <a:p>
            <a:pPr indent="0" lvl="0" marL="0" rtl="0" algn="l">
              <a:spcBef>
                <a:spcPts val="1200"/>
              </a:spcBef>
              <a:spcAft>
                <a:spcPts val="0"/>
              </a:spcAft>
              <a:buClr>
                <a:schemeClr val="dk1"/>
              </a:buClr>
              <a:buSzPts val="1100"/>
              <a:buFont typeface="Arial"/>
              <a:buNone/>
            </a:pPr>
            <a:r>
              <a:rPr lang="en" sz="2400"/>
              <a:t>We are comprised of NAMI National, NAMI state agencies, and NAMI affiliates </a:t>
            </a:r>
            <a:endParaRPr sz="2400"/>
          </a:p>
          <a:p>
            <a:pPr indent="0" lvl="0" marL="0" rtl="0" algn="l">
              <a:spcBef>
                <a:spcPts val="1200"/>
              </a:spcBef>
              <a:spcAft>
                <a:spcPts val="1200"/>
              </a:spcAft>
              <a:buClr>
                <a:schemeClr val="dk1"/>
              </a:buClr>
              <a:buSzPts val="1100"/>
              <a:buFont typeface="Arial"/>
              <a:buNone/>
            </a:pPr>
            <a:r>
              <a:rPr lang="en" sz="2400"/>
              <a:t>We are a nonprofit organization, and are fully supported by grants, donations, and fundraisers. </a:t>
            </a:r>
            <a:endParaRPr sz="2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Square Breathing Exercise </a:t>
            </a:r>
            <a:endParaRPr/>
          </a:p>
        </p:txBody>
      </p:sp>
      <p:pic>
        <p:nvPicPr>
          <p:cNvPr descr="A three-minute guided exercise designed to introduce you to square breathing, which can help reduce stress." id="242" name="Google Shape;242;p42" title="Square Breathing – Guided">
            <a:hlinkClick r:id="rId3"/>
          </p:cNvPr>
          <p:cNvPicPr preferRelativeResize="0"/>
          <p:nvPr/>
        </p:nvPicPr>
        <p:blipFill>
          <a:blip r:embed="rId4">
            <a:alphaModFix/>
          </a:blip>
          <a:stretch>
            <a:fillRect/>
          </a:stretch>
        </p:blipFill>
        <p:spPr>
          <a:xfrm>
            <a:off x="152400" y="12106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Self-Care When You Have Time </a:t>
            </a:r>
            <a:endParaRPr/>
          </a:p>
        </p:txBody>
      </p:sp>
      <p:sp>
        <p:nvSpPr>
          <p:cNvPr id="248" name="Google Shape;248;p4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When you have time for self care is when you should be capitalizing on your favorite activities. We must remember, self care does not only fit a certain mold, but rather how we define it. </a:t>
            </a:r>
            <a:endParaRPr/>
          </a:p>
          <a:p>
            <a:pPr indent="0" lvl="0" marL="0" rtl="0" algn="l">
              <a:spcBef>
                <a:spcPts val="1200"/>
              </a:spcBef>
              <a:spcAft>
                <a:spcPts val="1200"/>
              </a:spcAft>
              <a:buNone/>
            </a:pPr>
            <a:r>
              <a:rPr lang="en"/>
              <a:t>Self care in your free time might look like socializing, creating, reading, writing, exercising, enjoying nature, and a variety of other activities.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Technology to Our Advantage </a:t>
            </a:r>
            <a:endParaRPr/>
          </a:p>
        </p:txBody>
      </p:sp>
      <p:sp>
        <p:nvSpPr>
          <p:cNvPr id="254" name="Google Shape;254;p4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p>
          <a:p>
            <a:pPr indent="0" lvl="0" marL="0" rtl="0" algn="l">
              <a:spcBef>
                <a:spcPts val="1200"/>
              </a:spcBef>
              <a:spcAft>
                <a:spcPts val="0"/>
              </a:spcAft>
              <a:buNone/>
            </a:pPr>
            <a:r>
              <a:rPr lang="en"/>
              <a:t>There are plenty of free to low cost phone applications that are user friendly. </a:t>
            </a:r>
            <a:endParaRPr/>
          </a:p>
          <a:p>
            <a:pPr indent="-342900" lvl="0" marL="457200" rtl="0" algn="l">
              <a:spcBef>
                <a:spcPts val="1200"/>
              </a:spcBef>
              <a:spcAft>
                <a:spcPts val="0"/>
              </a:spcAft>
              <a:buSzPts val="1800"/>
              <a:buChar char="●"/>
            </a:pPr>
            <a:r>
              <a:rPr lang="en"/>
              <a:t>Calm</a:t>
            </a:r>
            <a:endParaRPr/>
          </a:p>
          <a:p>
            <a:pPr indent="-342900" lvl="0" marL="457200" rtl="0" algn="l">
              <a:spcBef>
                <a:spcPts val="0"/>
              </a:spcBef>
              <a:spcAft>
                <a:spcPts val="0"/>
              </a:spcAft>
              <a:buSzPts val="1800"/>
              <a:buChar char="●"/>
            </a:pPr>
            <a:r>
              <a:rPr lang="en"/>
              <a:t>Headspace</a:t>
            </a:r>
            <a:endParaRPr/>
          </a:p>
          <a:p>
            <a:pPr indent="-342900" lvl="0" marL="457200" rtl="0" algn="l">
              <a:spcBef>
                <a:spcPts val="0"/>
              </a:spcBef>
              <a:spcAft>
                <a:spcPts val="0"/>
              </a:spcAft>
              <a:buSzPts val="1800"/>
              <a:buChar char="●"/>
            </a:pPr>
            <a:r>
              <a:rPr lang="en"/>
              <a:t>Happify</a:t>
            </a:r>
            <a:endParaRPr/>
          </a:p>
          <a:p>
            <a:pPr indent="-342900" lvl="0" marL="457200" rtl="0" algn="l">
              <a:spcBef>
                <a:spcPts val="0"/>
              </a:spcBef>
              <a:spcAft>
                <a:spcPts val="0"/>
              </a:spcAft>
              <a:buSzPts val="1800"/>
              <a:buChar char="●"/>
            </a:pPr>
            <a:r>
              <a:rPr lang="en"/>
              <a:t>Foundations</a:t>
            </a:r>
            <a:endParaRPr/>
          </a:p>
          <a:p>
            <a:pPr indent="-342900" lvl="0" marL="457200" rtl="0" algn="l">
              <a:spcBef>
                <a:spcPts val="0"/>
              </a:spcBef>
              <a:spcAft>
                <a:spcPts val="0"/>
              </a:spcAft>
              <a:buSzPts val="1800"/>
              <a:buChar char="●"/>
            </a:pPr>
            <a:r>
              <a:rPr lang="en"/>
              <a:t>Insight Timer</a:t>
            </a:r>
            <a:endParaRPr/>
          </a:p>
        </p:txBody>
      </p:sp>
      <p:pic>
        <p:nvPicPr>
          <p:cNvPr id="255" name="Google Shape;255;p44"/>
          <p:cNvPicPr preferRelativeResize="0"/>
          <p:nvPr/>
        </p:nvPicPr>
        <p:blipFill>
          <a:blip r:embed="rId3">
            <a:alphaModFix/>
          </a:blip>
          <a:stretch>
            <a:fillRect/>
          </a:stretch>
        </p:blipFill>
        <p:spPr>
          <a:xfrm>
            <a:off x="2340700" y="2257825"/>
            <a:ext cx="1031750" cy="1461327"/>
          </a:xfrm>
          <a:prstGeom prst="rect">
            <a:avLst/>
          </a:prstGeom>
          <a:noFill/>
          <a:ln>
            <a:noFill/>
          </a:ln>
        </p:spPr>
      </p:pic>
      <p:pic>
        <p:nvPicPr>
          <p:cNvPr id="256" name="Google Shape;256;p44"/>
          <p:cNvPicPr preferRelativeResize="0"/>
          <p:nvPr/>
        </p:nvPicPr>
        <p:blipFill>
          <a:blip r:embed="rId4">
            <a:alphaModFix/>
          </a:blip>
          <a:stretch>
            <a:fillRect/>
          </a:stretch>
        </p:blipFill>
        <p:spPr>
          <a:xfrm>
            <a:off x="3584550" y="2235525"/>
            <a:ext cx="1113825" cy="1505925"/>
          </a:xfrm>
          <a:prstGeom prst="rect">
            <a:avLst/>
          </a:prstGeom>
          <a:noFill/>
          <a:ln>
            <a:noFill/>
          </a:ln>
        </p:spPr>
      </p:pic>
      <p:pic>
        <p:nvPicPr>
          <p:cNvPr id="257" name="Google Shape;257;p44"/>
          <p:cNvPicPr preferRelativeResize="0"/>
          <p:nvPr/>
        </p:nvPicPr>
        <p:blipFill>
          <a:blip r:embed="rId5">
            <a:alphaModFix/>
          </a:blip>
          <a:stretch>
            <a:fillRect/>
          </a:stretch>
        </p:blipFill>
        <p:spPr>
          <a:xfrm>
            <a:off x="4948175" y="2213225"/>
            <a:ext cx="1113824" cy="1505924"/>
          </a:xfrm>
          <a:prstGeom prst="rect">
            <a:avLst/>
          </a:prstGeom>
          <a:noFill/>
          <a:ln>
            <a:noFill/>
          </a:ln>
        </p:spPr>
      </p:pic>
      <p:pic>
        <p:nvPicPr>
          <p:cNvPr id="258" name="Google Shape;258;p44"/>
          <p:cNvPicPr preferRelativeResize="0"/>
          <p:nvPr/>
        </p:nvPicPr>
        <p:blipFill>
          <a:blip r:embed="rId6">
            <a:alphaModFix/>
          </a:blip>
          <a:stretch>
            <a:fillRect/>
          </a:stretch>
        </p:blipFill>
        <p:spPr>
          <a:xfrm>
            <a:off x="6311800" y="2242100"/>
            <a:ext cx="1113825" cy="1461325"/>
          </a:xfrm>
          <a:prstGeom prst="rect">
            <a:avLst/>
          </a:prstGeom>
          <a:noFill/>
          <a:ln>
            <a:noFill/>
          </a:ln>
        </p:spPr>
      </p:pic>
      <p:pic>
        <p:nvPicPr>
          <p:cNvPr id="259" name="Google Shape;259;p44"/>
          <p:cNvPicPr preferRelativeResize="0"/>
          <p:nvPr/>
        </p:nvPicPr>
        <p:blipFill>
          <a:blip r:embed="rId7">
            <a:alphaModFix/>
          </a:blip>
          <a:stretch>
            <a:fillRect/>
          </a:stretch>
        </p:blipFill>
        <p:spPr>
          <a:xfrm>
            <a:off x="7800550" y="2235524"/>
            <a:ext cx="1031750" cy="1461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Finding Coping Strategies That Work for You </a:t>
            </a:r>
            <a:endParaRPr/>
          </a:p>
        </p:txBody>
      </p:sp>
      <p:sp>
        <p:nvSpPr>
          <p:cNvPr id="265" name="Google Shape;265;p45"/>
          <p:cNvSpPr txBox="1"/>
          <p:nvPr>
            <p:ph idx="1" type="body"/>
          </p:nvPr>
        </p:nvSpPr>
        <p:spPr>
          <a:xfrm>
            <a:off x="55550" y="999825"/>
            <a:ext cx="9088500" cy="394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In order to create consistent behavior, it is important that you are engaging in self care activities that you find enjoyable. Capitalize on your hobbies if you can and get creative! Some ideas: </a:t>
            </a:r>
            <a:endParaRPr sz="1900"/>
          </a:p>
          <a:p>
            <a:pPr indent="-342900" lvl="0" marL="457200" rtl="0" algn="l">
              <a:spcBef>
                <a:spcPts val="1200"/>
              </a:spcBef>
              <a:spcAft>
                <a:spcPts val="0"/>
              </a:spcAft>
              <a:buSzPts val="1800"/>
              <a:buChar char="●"/>
            </a:pPr>
            <a:r>
              <a:rPr lang="en"/>
              <a:t>Creating art</a:t>
            </a:r>
            <a:endParaRPr/>
          </a:p>
          <a:p>
            <a:pPr indent="-342900" lvl="0" marL="457200" rtl="0" algn="l">
              <a:spcBef>
                <a:spcPts val="0"/>
              </a:spcBef>
              <a:spcAft>
                <a:spcPts val="0"/>
              </a:spcAft>
              <a:buSzPts val="1800"/>
              <a:buChar char="●"/>
            </a:pPr>
            <a:r>
              <a:rPr lang="en"/>
              <a:t>Baking/Cooking</a:t>
            </a:r>
            <a:endParaRPr/>
          </a:p>
          <a:p>
            <a:pPr indent="-342900" lvl="0" marL="457200" rtl="0" algn="l">
              <a:spcBef>
                <a:spcPts val="0"/>
              </a:spcBef>
              <a:spcAft>
                <a:spcPts val="0"/>
              </a:spcAft>
              <a:buSzPts val="1800"/>
              <a:buChar char="●"/>
            </a:pPr>
            <a:r>
              <a:rPr lang="en"/>
              <a:t>Exercise </a:t>
            </a:r>
            <a:endParaRPr/>
          </a:p>
          <a:p>
            <a:pPr indent="-342900" lvl="0" marL="457200" rtl="0" algn="l">
              <a:spcBef>
                <a:spcPts val="0"/>
              </a:spcBef>
              <a:spcAft>
                <a:spcPts val="0"/>
              </a:spcAft>
              <a:buSzPts val="1800"/>
              <a:buChar char="●"/>
            </a:pPr>
            <a:r>
              <a:rPr lang="en"/>
              <a:t>Reading </a:t>
            </a:r>
            <a:endParaRPr/>
          </a:p>
          <a:p>
            <a:pPr indent="-342900" lvl="0" marL="457200" rtl="0" algn="l">
              <a:spcBef>
                <a:spcPts val="0"/>
              </a:spcBef>
              <a:spcAft>
                <a:spcPts val="0"/>
              </a:spcAft>
              <a:buSzPts val="1800"/>
              <a:buChar char="●"/>
            </a:pPr>
            <a:r>
              <a:rPr lang="en"/>
              <a:t>Meditating</a:t>
            </a:r>
            <a:endParaRPr/>
          </a:p>
          <a:p>
            <a:pPr indent="0" lvl="0" marL="0" rtl="0" algn="l">
              <a:spcBef>
                <a:spcPts val="1200"/>
              </a:spcBef>
              <a:spcAft>
                <a:spcPts val="1200"/>
              </a:spcAft>
              <a:buNone/>
            </a:pPr>
            <a:r>
              <a:t/>
            </a:r>
            <a:endParaRPr/>
          </a:p>
        </p:txBody>
      </p:sp>
      <p:pic>
        <p:nvPicPr>
          <p:cNvPr id="266" name="Google Shape;266;p45"/>
          <p:cNvPicPr preferRelativeResize="0"/>
          <p:nvPr/>
        </p:nvPicPr>
        <p:blipFill>
          <a:blip r:embed="rId3">
            <a:alphaModFix/>
          </a:blip>
          <a:stretch>
            <a:fillRect/>
          </a:stretch>
        </p:blipFill>
        <p:spPr>
          <a:xfrm>
            <a:off x="2544900" y="2100175"/>
            <a:ext cx="1199800" cy="1621924"/>
          </a:xfrm>
          <a:prstGeom prst="rect">
            <a:avLst/>
          </a:prstGeom>
          <a:noFill/>
          <a:ln>
            <a:noFill/>
          </a:ln>
        </p:spPr>
      </p:pic>
      <p:pic>
        <p:nvPicPr>
          <p:cNvPr id="267" name="Google Shape;267;p45"/>
          <p:cNvPicPr preferRelativeResize="0"/>
          <p:nvPr/>
        </p:nvPicPr>
        <p:blipFill>
          <a:blip r:embed="rId4">
            <a:alphaModFix/>
          </a:blip>
          <a:stretch>
            <a:fillRect/>
          </a:stretch>
        </p:blipFill>
        <p:spPr>
          <a:xfrm>
            <a:off x="3816425" y="2100175"/>
            <a:ext cx="1199800" cy="1621925"/>
          </a:xfrm>
          <a:prstGeom prst="rect">
            <a:avLst/>
          </a:prstGeom>
          <a:noFill/>
          <a:ln>
            <a:noFill/>
          </a:ln>
        </p:spPr>
      </p:pic>
      <p:pic>
        <p:nvPicPr>
          <p:cNvPr id="268" name="Google Shape;268;p45"/>
          <p:cNvPicPr preferRelativeResize="0"/>
          <p:nvPr/>
        </p:nvPicPr>
        <p:blipFill>
          <a:blip r:embed="rId5">
            <a:alphaModFix/>
          </a:blip>
          <a:stretch>
            <a:fillRect/>
          </a:stretch>
        </p:blipFill>
        <p:spPr>
          <a:xfrm>
            <a:off x="5165725" y="2100175"/>
            <a:ext cx="1199799" cy="1621924"/>
          </a:xfrm>
          <a:prstGeom prst="rect">
            <a:avLst/>
          </a:prstGeom>
          <a:noFill/>
          <a:ln>
            <a:noFill/>
          </a:ln>
        </p:spPr>
      </p:pic>
      <p:pic>
        <p:nvPicPr>
          <p:cNvPr id="269" name="Google Shape;269;p45"/>
          <p:cNvPicPr preferRelativeResize="0"/>
          <p:nvPr/>
        </p:nvPicPr>
        <p:blipFill>
          <a:blip r:embed="rId6">
            <a:alphaModFix/>
          </a:blip>
          <a:stretch>
            <a:fillRect/>
          </a:stretch>
        </p:blipFill>
        <p:spPr>
          <a:xfrm>
            <a:off x="6515025" y="2100175"/>
            <a:ext cx="1199799" cy="1621924"/>
          </a:xfrm>
          <a:prstGeom prst="rect">
            <a:avLst/>
          </a:prstGeom>
          <a:noFill/>
          <a:ln>
            <a:noFill/>
          </a:ln>
        </p:spPr>
      </p:pic>
      <p:pic>
        <p:nvPicPr>
          <p:cNvPr id="270" name="Google Shape;270;p45"/>
          <p:cNvPicPr preferRelativeResize="0"/>
          <p:nvPr/>
        </p:nvPicPr>
        <p:blipFill>
          <a:blip r:embed="rId7">
            <a:alphaModFix/>
          </a:blip>
          <a:stretch>
            <a:fillRect/>
          </a:stretch>
        </p:blipFill>
        <p:spPr>
          <a:xfrm>
            <a:off x="7864325" y="2100175"/>
            <a:ext cx="1110924" cy="16219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 Community Fitness</a:t>
            </a:r>
            <a:endParaRPr/>
          </a:p>
        </p:txBody>
      </p:sp>
      <p:sp>
        <p:nvSpPr>
          <p:cNvPr id="276" name="Google Shape;276;p4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Motivation</a:t>
            </a:r>
            <a:endParaRPr/>
          </a:p>
          <a:p>
            <a:pPr indent="-342900" lvl="0" marL="457200" rtl="0" algn="l">
              <a:spcBef>
                <a:spcPts val="0"/>
              </a:spcBef>
              <a:spcAft>
                <a:spcPts val="0"/>
              </a:spcAft>
              <a:buSzPts val="1800"/>
              <a:buChar char="●"/>
            </a:pPr>
            <a:r>
              <a:rPr lang="en"/>
              <a:t>Shared Goals </a:t>
            </a:r>
            <a:endParaRPr/>
          </a:p>
          <a:p>
            <a:pPr indent="-342900" lvl="0" marL="457200" rtl="0" algn="l">
              <a:spcBef>
                <a:spcPts val="0"/>
              </a:spcBef>
              <a:spcAft>
                <a:spcPts val="0"/>
              </a:spcAft>
              <a:buSzPts val="1800"/>
              <a:buChar char="●"/>
            </a:pPr>
            <a:r>
              <a:rPr lang="en"/>
              <a:t>Sense of Belonging</a:t>
            </a:r>
            <a:endParaRPr/>
          </a:p>
        </p:txBody>
      </p:sp>
      <p:pic>
        <p:nvPicPr>
          <p:cNvPr id="277" name="Google Shape;277;p46"/>
          <p:cNvPicPr preferRelativeResize="0"/>
          <p:nvPr/>
        </p:nvPicPr>
        <p:blipFill>
          <a:blip r:embed="rId3">
            <a:alphaModFix/>
          </a:blip>
          <a:stretch>
            <a:fillRect/>
          </a:stretch>
        </p:blipFill>
        <p:spPr>
          <a:xfrm>
            <a:off x="4383125" y="2208500"/>
            <a:ext cx="3671148" cy="2402250"/>
          </a:xfrm>
          <a:prstGeom prst="rect">
            <a:avLst/>
          </a:prstGeom>
          <a:noFill/>
          <a:ln>
            <a:noFill/>
          </a:ln>
        </p:spPr>
      </p:pic>
      <p:pic>
        <p:nvPicPr>
          <p:cNvPr id="278" name="Google Shape;278;p46"/>
          <p:cNvPicPr preferRelativeResize="0"/>
          <p:nvPr/>
        </p:nvPicPr>
        <p:blipFill>
          <a:blip r:embed="rId4">
            <a:alphaModFix/>
          </a:blip>
          <a:stretch>
            <a:fillRect/>
          </a:stretch>
        </p:blipFill>
        <p:spPr>
          <a:xfrm>
            <a:off x="348700" y="2208500"/>
            <a:ext cx="3395098" cy="2360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Some Suggestions from NAMI </a:t>
            </a:r>
            <a:endParaRPr/>
          </a:p>
        </p:txBody>
      </p:sp>
      <p:sp>
        <p:nvSpPr>
          <p:cNvPr id="284" name="Google Shape;284;p4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285" name="Google Shape;285;p47"/>
          <p:cNvPicPr preferRelativeResize="0"/>
          <p:nvPr/>
        </p:nvPicPr>
        <p:blipFill>
          <a:blip r:embed="rId3">
            <a:alphaModFix/>
          </a:blip>
          <a:stretch>
            <a:fillRect/>
          </a:stretch>
        </p:blipFill>
        <p:spPr>
          <a:xfrm>
            <a:off x="535775" y="1425375"/>
            <a:ext cx="8100999" cy="3075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Mindfulness </a:t>
            </a:r>
            <a:endParaRPr/>
          </a:p>
        </p:txBody>
      </p:sp>
      <p:sp>
        <p:nvSpPr>
          <p:cNvPr id="291" name="Google Shape;291;p48"/>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Mindfulness is a human ability to be present in the moment, without letting our anxiety or feelings of being overwhelmed overcome us. </a:t>
            </a:r>
            <a:endParaRPr/>
          </a:p>
          <a:p>
            <a:pPr indent="0" lvl="0" marL="0" rtl="0" algn="l">
              <a:spcBef>
                <a:spcPts val="1200"/>
              </a:spcBef>
              <a:spcAft>
                <a:spcPts val="0"/>
              </a:spcAft>
              <a:buClr>
                <a:schemeClr val="dk1"/>
              </a:buClr>
              <a:buSzPts val="1100"/>
              <a:buFont typeface="Arial"/>
              <a:buNone/>
            </a:pPr>
            <a:r>
              <a:rPr lang="en"/>
              <a:t>With mindfulness, we can take the day minute by minute and learn to accept and tolerate our emotions as what they are. </a:t>
            </a:r>
            <a:endParaRPr/>
          </a:p>
          <a:p>
            <a:pPr indent="0" lvl="0" marL="0" rtl="0" algn="l">
              <a:spcBef>
                <a:spcPts val="1200"/>
              </a:spcBef>
              <a:spcAft>
                <a:spcPts val="1200"/>
              </a:spcAft>
              <a:buClr>
                <a:schemeClr val="dk1"/>
              </a:buClr>
              <a:buSzPts val="1100"/>
              <a:buFont typeface="Arial"/>
              <a:buNone/>
            </a:pPr>
            <a:r>
              <a:rPr lang="en"/>
              <a:t>Mindfulness allows us to shift our intention, attention, and attitude, so we can be calmer and more focused. </a:t>
            </a:r>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ph type="title"/>
          </p:nvPr>
        </p:nvSpPr>
        <p:spPr>
          <a:xfrm>
            <a:off x="311700" y="190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Expressive Writing </a:t>
            </a:r>
            <a:endParaRPr/>
          </a:p>
        </p:txBody>
      </p:sp>
      <p:sp>
        <p:nvSpPr>
          <p:cNvPr id="297" name="Google Shape;297;p49"/>
          <p:cNvSpPr txBox="1"/>
          <p:nvPr>
            <p:ph idx="1" type="body"/>
          </p:nvPr>
        </p:nvSpPr>
        <p:spPr>
          <a:xfrm>
            <a:off x="311700" y="996875"/>
            <a:ext cx="8520600" cy="39027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Clr>
                <a:schemeClr val="dk1"/>
              </a:buClr>
              <a:buSzPct val="55000"/>
              <a:buFont typeface="Arial"/>
              <a:buNone/>
            </a:pPr>
            <a:r>
              <a:t/>
            </a:r>
            <a:endParaRPr sz="2000"/>
          </a:p>
          <a:p>
            <a:pPr indent="0" lvl="0" marL="0" rtl="0" algn="l">
              <a:spcBef>
                <a:spcPts val="1200"/>
              </a:spcBef>
              <a:spcAft>
                <a:spcPts val="0"/>
              </a:spcAft>
              <a:buClr>
                <a:schemeClr val="dk1"/>
              </a:buClr>
              <a:buSzPct val="55000"/>
              <a:buFont typeface="Arial"/>
              <a:buNone/>
            </a:pPr>
            <a:r>
              <a:t/>
            </a:r>
            <a:endParaRPr sz="2000"/>
          </a:p>
          <a:p>
            <a:pPr indent="0" lvl="0" marL="0" rtl="0" algn="l">
              <a:spcBef>
                <a:spcPts val="1200"/>
              </a:spcBef>
              <a:spcAft>
                <a:spcPts val="0"/>
              </a:spcAft>
              <a:buClr>
                <a:schemeClr val="dk1"/>
              </a:buClr>
              <a:buSzPct val="55000"/>
              <a:buFont typeface="Arial"/>
              <a:buNone/>
            </a:pPr>
            <a:r>
              <a:t/>
            </a:r>
            <a:endParaRPr sz="2000"/>
          </a:p>
          <a:p>
            <a:pPr indent="0" lvl="0" marL="0" rtl="0" algn="l">
              <a:spcBef>
                <a:spcPts val="1200"/>
              </a:spcBef>
              <a:spcAft>
                <a:spcPts val="0"/>
              </a:spcAft>
              <a:buClr>
                <a:schemeClr val="dk1"/>
              </a:buClr>
              <a:buSzPct val="55000"/>
              <a:buFont typeface="Arial"/>
              <a:buNone/>
            </a:pPr>
            <a:r>
              <a:t/>
            </a:r>
            <a:endParaRPr sz="2000"/>
          </a:p>
          <a:p>
            <a:pPr indent="0" lvl="0" marL="0" rtl="0" algn="l">
              <a:spcBef>
                <a:spcPts val="1200"/>
              </a:spcBef>
              <a:spcAft>
                <a:spcPts val="0"/>
              </a:spcAft>
              <a:buClr>
                <a:schemeClr val="dk1"/>
              </a:buClr>
              <a:buSzPct val="55000"/>
              <a:buFont typeface="Arial"/>
              <a:buNone/>
            </a:pPr>
            <a:r>
              <a:t/>
            </a:r>
            <a:endParaRPr sz="2000"/>
          </a:p>
          <a:p>
            <a:pPr indent="0" lvl="0" marL="0" rtl="0" algn="l">
              <a:spcBef>
                <a:spcPts val="1200"/>
              </a:spcBef>
              <a:spcAft>
                <a:spcPts val="0"/>
              </a:spcAft>
              <a:buClr>
                <a:schemeClr val="dk1"/>
              </a:buClr>
              <a:buSzPct val="42494"/>
              <a:buFont typeface="Arial"/>
              <a:buNone/>
            </a:pPr>
            <a:r>
              <a:rPr lang="en" sz="2588"/>
              <a:t>Expressive writing is the act of writing about our thoughts and feelings as they naturally come to us. </a:t>
            </a:r>
            <a:endParaRPr sz="2588"/>
          </a:p>
          <a:p>
            <a:pPr indent="0" lvl="0" marL="0" rtl="0" algn="l">
              <a:spcBef>
                <a:spcPts val="1200"/>
              </a:spcBef>
              <a:spcAft>
                <a:spcPts val="0"/>
              </a:spcAft>
              <a:buClr>
                <a:schemeClr val="dk1"/>
              </a:buClr>
              <a:buSzPct val="42494"/>
              <a:buFont typeface="Arial"/>
              <a:buNone/>
            </a:pPr>
            <a:r>
              <a:rPr lang="en" sz="2588"/>
              <a:t>We can write generally or about specific stressors, and it is a great way to organize our thoughts and get it all out. </a:t>
            </a:r>
            <a:endParaRPr sz="2588"/>
          </a:p>
          <a:p>
            <a:pPr indent="0" lvl="0" marL="0" rtl="0" algn="l">
              <a:spcBef>
                <a:spcPts val="1200"/>
              </a:spcBef>
              <a:spcAft>
                <a:spcPts val="1200"/>
              </a:spcAft>
              <a:buClr>
                <a:schemeClr val="dk1"/>
              </a:buClr>
              <a:buSzPct val="42494"/>
              <a:buFont typeface="Arial"/>
              <a:buNone/>
            </a:pPr>
            <a:r>
              <a:rPr lang="en" sz="2588"/>
              <a:t>Researchers suggest writing about 15 minutes for a few days in a row to really begin to feel the effects. </a:t>
            </a:r>
            <a:endParaRPr sz="2388"/>
          </a:p>
        </p:txBody>
      </p:sp>
      <p:pic>
        <p:nvPicPr>
          <p:cNvPr id="298" name="Google Shape;298;p49"/>
          <p:cNvPicPr preferRelativeResize="0"/>
          <p:nvPr/>
        </p:nvPicPr>
        <p:blipFill>
          <a:blip r:embed="rId3">
            <a:alphaModFix/>
          </a:blip>
          <a:stretch>
            <a:fillRect/>
          </a:stretch>
        </p:blipFill>
        <p:spPr>
          <a:xfrm>
            <a:off x="1262000" y="856725"/>
            <a:ext cx="5663151" cy="1867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Expressive Writing and Mindfulness: Health Benefits</a:t>
            </a:r>
            <a:endParaRPr/>
          </a:p>
        </p:txBody>
      </p:sp>
      <p:sp>
        <p:nvSpPr>
          <p:cNvPr id="304" name="Google Shape;304;p5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100"/>
              <a:t>expressive writing and mindfulness have a few positive impacts including: </a:t>
            </a:r>
            <a:endParaRPr sz="2100"/>
          </a:p>
          <a:p>
            <a:pPr indent="-361950" lvl="0" marL="457200" rtl="0" algn="l">
              <a:spcBef>
                <a:spcPts val="1200"/>
              </a:spcBef>
              <a:spcAft>
                <a:spcPts val="0"/>
              </a:spcAft>
              <a:buSzPts val="2100"/>
              <a:buFont typeface="Old Standard TT"/>
              <a:buChar char="●"/>
            </a:pPr>
            <a:r>
              <a:rPr lang="en" sz="2100"/>
              <a:t>Improved immunity</a:t>
            </a:r>
            <a:endParaRPr sz="2100"/>
          </a:p>
          <a:p>
            <a:pPr indent="-361950" lvl="0" marL="457200" rtl="0" algn="l">
              <a:spcBef>
                <a:spcPts val="0"/>
              </a:spcBef>
              <a:spcAft>
                <a:spcPts val="0"/>
              </a:spcAft>
              <a:buSzPts val="2100"/>
              <a:buFont typeface="Old Standard TT"/>
              <a:buChar char="●"/>
            </a:pPr>
            <a:r>
              <a:rPr lang="en" sz="2100"/>
              <a:t>Lower blood pressure </a:t>
            </a:r>
            <a:endParaRPr sz="2100"/>
          </a:p>
          <a:p>
            <a:pPr indent="-361950" lvl="0" marL="457200" rtl="0" algn="l">
              <a:spcBef>
                <a:spcPts val="0"/>
              </a:spcBef>
              <a:spcAft>
                <a:spcPts val="0"/>
              </a:spcAft>
              <a:buSzPts val="2100"/>
              <a:buFont typeface="Old Standard TT"/>
              <a:buChar char="●"/>
            </a:pPr>
            <a:r>
              <a:rPr lang="en" sz="2100"/>
              <a:t>Improved mood or affect </a:t>
            </a:r>
            <a:endParaRPr sz="2100"/>
          </a:p>
          <a:p>
            <a:pPr indent="-361950" lvl="0" marL="457200" rtl="0" algn="l">
              <a:spcBef>
                <a:spcPts val="0"/>
              </a:spcBef>
              <a:spcAft>
                <a:spcPts val="0"/>
              </a:spcAft>
              <a:buSzPts val="2100"/>
              <a:buFont typeface="Old Standard TT"/>
              <a:buChar char="●"/>
            </a:pPr>
            <a:r>
              <a:rPr lang="en" sz="2100"/>
              <a:t>Reduced depressive symptoms </a:t>
            </a:r>
            <a:endParaRPr sz="2100"/>
          </a:p>
          <a:p>
            <a:pPr indent="-361950" lvl="0" marL="457200" rtl="0" algn="l">
              <a:spcBef>
                <a:spcPts val="0"/>
              </a:spcBef>
              <a:spcAft>
                <a:spcPts val="0"/>
              </a:spcAft>
              <a:buSzPts val="2100"/>
              <a:buFont typeface="Old Standard TT"/>
              <a:buChar char="●"/>
            </a:pPr>
            <a:r>
              <a:rPr lang="en" sz="2100"/>
              <a:t>Improved working memory</a:t>
            </a:r>
            <a:endParaRPr sz="2100"/>
          </a:p>
          <a:p>
            <a:pPr indent="-361950" lvl="0" marL="457200" rtl="0" algn="l">
              <a:spcBef>
                <a:spcPts val="0"/>
              </a:spcBef>
              <a:spcAft>
                <a:spcPts val="0"/>
              </a:spcAft>
              <a:buSzPts val="2100"/>
              <a:buFont typeface="Old Standard TT"/>
              <a:buChar char="●"/>
            </a:pPr>
            <a:r>
              <a:rPr lang="en" sz="2100"/>
              <a:t>Reduction of ruminative or anxious thought patterns </a:t>
            </a:r>
            <a:endParaRPr sz="2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 &amp; Strategies </a:t>
            </a:r>
            <a:endParaRPr/>
          </a:p>
        </p:txBody>
      </p:sp>
      <p:sp>
        <p:nvSpPr>
          <p:cNvPr id="310" name="Google Shape;310;p51"/>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Using care that is supplemental to that of sessions is important. As we have discussed, creating self care that is enduring requires it to be something habitual. We must be given strategies that they can take outside of the office, so that they can work to promote a wellness-minded lifestyle. </a:t>
            </a:r>
            <a:endParaRPr/>
          </a:p>
          <a:p>
            <a:pPr indent="0" lvl="0" marL="0" rtl="0" algn="l">
              <a:spcBef>
                <a:spcPts val="1200"/>
              </a:spcBef>
              <a:spcAft>
                <a:spcPts val="0"/>
              </a:spcAft>
              <a:buNone/>
            </a:pPr>
            <a:r>
              <a:rPr lang="en"/>
              <a:t>Be familiar with community resources </a:t>
            </a:r>
            <a:endParaRPr/>
          </a:p>
          <a:p>
            <a:pPr indent="0" lvl="0" marL="0" rtl="0" algn="l">
              <a:spcBef>
                <a:spcPts val="1200"/>
              </a:spcBef>
              <a:spcAft>
                <a:spcPts val="0"/>
              </a:spcAft>
              <a:buNone/>
            </a:pPr>
            <a:r>
              <a:rPr lang="en"/>
              <a:t>Peer support groups, such as those at NAMI, are great in addition to professional services </a:t>
            </a:r>
            <a:endParaRPr/>
          </a:p>
          <a:p>
            <a:pPr indent="0" lvl="0" marL="0" rtl="0" algn="l">
              <a:spcBef>
                <a:spcPts val="1200"/>
              </a:spcBef>
              <a:spcAft>
                <a:spcPts val="0"/>
              </a:spcAft>
              <a:buNone/>
            </a:pPr>
            <a:r>
              <a:rPr lang="en"/>
              <a:t>Utilize Apps and technology and use it as a part of stress management</a:t>
            </a:r>
            <a:endParaRPr/>
          </a:p>
          <a:p>
            <a:pPr indent="0" lvl="0" marL="0" rtl="0" algn="l">
              <a:spcBef>
                <a:spcPts val="1200"/>
              </a:spcBef>
              <a:spcAft>
                <a:spcPts val="1200"/>
              </a:spcAft>
              <a:buNone/>
            </a:pPr>
            <a:r>
              <a:rPr lang="en"/>
              <a:t>Breathing, mindfulness, and expressive writing exercises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locate your local </a:t>
            </a:r>
            <a:r>
              <a:rPr lang="en"/>
              <a:t>affiliate</a:t>
            </a:r>
            <a:r>
              <a:rPr lang="en"/>
              <a:t>? </a:t>
            </a:r>
            <a:endParaRPr/>
          </a:p>
        </p:txBody>
      </p:sp>
      <p:sp>
        <p:nvSpPr>
          <p:cNvPr id="79" name="Google Shape;79;p16"/>
          <p:cNvSpPr txBox="1"/>
          <p:nvPr>
            <p:ph idx="1" type="body"/>
          </p:nvPr>
        </p:nvSpPr>
        <p:spPr>
          <a:xfrm>
            <a:off x="311700" y="1171600"/>
            <a:ext cx="8520600" cy="377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chemeClr val="lt2"/>
                </a:solidFill>
                <a:hlinkClick r:id="rId3">
                  <a:extLst>
                    <a:ext uri="{A12FA001-AC4F-418D-AE19-62706E023703}">
                      <ahyp:hlinkClr val="tx"/>
                    </a:ext>
                  </a:extLst>
                </a:hlinkClick>
              </a:rPr>
              <a:t>Find Your Local NAMI</a:t>
            </a:r>
            <a:endParaRPr b="1">
              <a:solidFill>
                <a:schemeClr val="lt2"/>
              </a:solidFill>
            </a:endParaRPr>
          </a:p>
          <a:p>
            <a:pPr indent="0" lvl="0" marL="0" rtl="0" algn="l">
              <a:spcBef>
                <a:spcPts val="1200"/>
              </a:spcBef>
              <a:spcAft>
                <a:spcPts val="0"/>
              </a:spcAft>
              <a:buNone/>
            </a:pPr>
            <a:r>
              <a:rPr lang="en"/>
              <a:t>This link will allow you to search state and zip code.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80" name="Google Shape;80;p16"/>
          <p:cNvPicPr preferRelativeResize="0"/>
          <p:nvPr/>
        </p:nvPicPr>
        <p:blipFill>
          <a:blip r:embed="rId4">
            <a:alphaModFix/>
          </a:blip>
          <a:stretch>
            <a:fillRect/>
          </a:stretch>
        </p:blipFill>
        <p:spPr>
          <a:xfrm>
            <a:off x="485763" y="2252663"/>
            <a:ext cx="4086225" cy="2695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When to Reach out for Professional Help </a:t>
            </a:r>
            <a:endParaRPr/>
          </a:p>
        </p:txBody>
      </p:sp>
      <p:sp>
        <p:nvSpPr>
          <p:cNvPr id="316" name="Google Shape;316;p5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Everyone deals with stress and low mood </a:t>
            </a:r>
            <a:r>
              <a:rPr lang="en"/>
              <a:t>occasionally</a:t>
            </a:r>
            <a:r>
              <a:rPr lang="en"/>
              <a:t>, but being aware of your functioning and the warning signs of mental health conditions can indicate when you need to reach out to help. </a:t>
            </a:r>
            <a:endParaRPr/>
          </a:p>
          <a:p>
            <a:pPr indent="0" lvl="0" marL="0" rtl="0" algn="l">
              <a:spcBef>
                <a:spcPts val="1200"/>
              </a:spcBef>
              <a:spcAft>
                <a:spcPts val="0"/>
              </a:spcAft>
              <a:buNone/>
            </a:pPr>
            <a:r>
              <a:rPr lang="en"/>
              <a:t>If your stress is interfering with your </a:t>
            </a:r>
            <a:r>
              <a:rPr lang="en"/>
              <a:t>work</a:t>
            </a:r>
            <a:r>
              <a:rPr lang="en"/>
              <a:t> or personal life to an extreme level, it may be time to reach out.</a:t>
            </a:r>
            <a:endParaRPr/>
          </a:p>
          <a:p>
            <a:pPr indent="0" lvl="0" marL="0" rtl="0" algn="l">
              <a:spcBef>
                <a:spcPts val="1200"/>
              </a:spcBef>
              <a:spcAft>
                <a:spcPts val="1200"/>
              </a:spcAft>
              <a:buNone/>
            </a:pPr>
            <a:r>
              <a:rPr lang="en"/>
              <a:t>Remember, you don’t need to hit a certain threshold before reaching out. Sometimes needing extra support is the only reason necessary to reach out to a professional.</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Reach Out</a:t>
            </a:r>
            <a:endParaRPr/>
          </a:p>
        </p:txBody>
      </p:sp>
      <p:sp>
        <p:nvSpPr>
          <p:cNvPr id="322" name="Google Shape;322;p5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Some good places to start: </a:t>
            </a:r>
            <a:endParaRPr/>
          </a:p>
          <a:p>
            <a:pPr indent="-342900" lvl="0" marL="457200" rtl="0" algn="l">
              <a:spcBef>
                <a:spcPts val="1200"/>
              </a:spcBef>
              <a:spcAft>
                <a:spcPts val="0"/>
              </a:spcAft>
              <a:buSzPts val="1800"/>
              <a:buChar char="●"/>
            </a:pPr>
            <a:r>
              <a:rPr lang="en"/>
              <a:t>Ask for </a:t>
            </a:r>
            <a:r>
              <a:rPr lang="en"/>
              <a:t>resources</a:t>
            </a:r>
            <a:r>
              <a:rPr lang="en"/>
              <a:t> from your local NAMI affiliate </a:t>
            </a:r>
            <a:endParaRPr/>
          </a:p>
          <a:p>
            <a:pPr indent="-342900" lvl="0" marL="457200" rtl="0" algn="l">
              <a:spcBef>
                <a:spcPts val="0"/>
              </a:spcBef>
              <a:spcAft>
                <a:spcPts val="0"/>
              </a:spcAft>
              <a:buSzPts val="1800"/>
              <a:buChar char="●"/>
            </a:pPr>
            <a:r>
              <a:rPr lang="en"/>
              <a:t>Your primary care physician</a:t>
            </a:r>
            <a:endParaRPr/>
          </a:p>
          <a:p>
            <a:pPr indent="-342900" lvl="0" marL="457200" rtl="0" algn="l">
              <a:spcBef>
                <a:spcPts val="0"/>
              </a:spcBef>
              <a:spcAft>
                <a:spcPts val="0"/>
              </a:spcAft>
              <a:buSzPts val="1800"/>
              <a:buChar char="●"/>
            </a:pPr>
            <a:r>
              <a:rPr lang="en"/>
              <a:t>Reach out to a psychologist or psychiatrist</a:t>
            </a:r>
            <a:endParaRPr/>
          </a:p>
          <a:p>
            <a:pPr indent="-342900" lvl="0" marL="457200" rtl="0" algn="l">
              <a:spcBef>
                <a:spcPts val="0"/>
              </a:spcBef>
              <a:spcAft>
                <a:spcPts val="0"/>
              </a:spcAft>
              <a:buSzPts val="1800"/>
              <a:buChar char="●"/>
            </a:pPr>
            <a:r>
              <a:rPr lang="en"/>
              <a:t>Call crisis/helplines for insight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Meet The Staff at NAMI KDK</a:t>
            </a:r>
            <a:r>
              <a:rPr lang="en"/>
              <a:t> </a:t>
            </a:r>
            <a:endParaRPr/>
          </a:p>
        </p:txBody>
      </p:sp>
      <p:sp>
        <p:nvSpPr>
          <p:cNvPr id="328" name="Google Shape;328;p54"/>
          <p:cNvSpPr txBox="1"/>
          <p:nvPr>
            <p:ph idx="1" type="body"/>
          </p:nvPr>
        </p:nvSpPr>
        <p:spPr>
          <a:xfrm>
            <a:off x="311700" y="969350"/>
            <a:ext cx="8520600" cy="4051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53424"/>
              <a:buFont typeface="Arial"/>
              <a:buNone/>
            </a:pPr>
            <a:r>
              <a:rPr b="1" lang="en" sz="2058"/>
              <a:t>Executive Director Sara Gray</a:t>
            </a:r>
            <a:r>
              <a:rPr b="1" lang="en" sz="1542"/>
              <a:t> </a:t>
            </a:r>
            <a:r>
              <a:rPr lang="en" sz="1400"/>
              <a:t>                                      </a:t>
            </a:r>
            <a:r>
              <a:rPr b="1" lang="en" sz="2058"/>
              <a:t>Program Coordinator Kim Mebane </a:t>
            </a:r>
            <a:endParaRPr b="1" sz="2058"/>
          </a:p>
          <a:p>
            <a:pPr indent="0" lvl="0" marL="0" rtl="0" algn="l">
              <a:spcBef>
                <a:spcPts val="1200"/>
              </a:spcBef>
              <a:spcAft>
                <a:spcPts val="0"/>
              </a:spcAft>
              <a:buClr>
                <a:schemeClr val="dk1"/>
              </a:buClr>
              <a:buSzPct val="78571"/>
              <a:buFont typeface="Arial"/>
              <a:buNone/>
            </a:pPr>
            <a:r>
              <a:t/>
            </a:r>
            <a:endParaRPr sz="1400"/>
          </a:p>
          <a:p>
            <a:pPr indent="0" lvl="0" marL="0" rtl="0" algn="l">
              <a:spcBef>
                <a:spcPts val="1200"/>
              </a:spcBef>
              <a:spcAft>
                <a:spcPts val="0"/>
              </a:spcAft>
              <a:buClr>
                <a:schemeClr val="dk1"/>
              </a:buClr>
              <a:buSzPct val="78571"/>
              <a:buFont typeface="Arial"/>
              <a:buNone/>
            </a:pPr>
            <a:r>
              <a:t/>
            </a:r>
            <a:endParaRPr sz="1400"/>
          </a:p>
          <a:p>
            <a:pPr indent="0" lvl="0" marL="0" rtl="0" algn="l">
              <a:spcBef>
                <a:spcPts val="1200"/>
              </a:spcBef>
              <a:spcAft>
                <a:spcPts val="0"/>
              </a:spcAft>
              <a:buClr>
                <a:schemeClr val="dk1"/>
              </a:buClr>
              <a:buSzPct val="78571"/>
              <a:buFont typeface="Arial"/>
              <a:buNone/>
            </a:pPr>
            <a:r>
              <a:t/>
            </a:r>
            <a:endParaRPr sz="1400"/>
          </a:p>
          <a:p>
            <a:pPr indent="0" lvl="0" marL="0" rtl="0" algn="l">
              <a:spcBef>
                <a:spcPts val="1200"/>
              </a:spcBef>
              <a:spcAft>
                <a:spcPts val="0"/>
              </a:spcAft>
              <a:buClr>
                <a:schemeClr val="dk1"/>
              </a:buClr>
              <a:buSzPct val="61552"/>
              <a:buFont typeface="Arial"/>
              <a:buNone/>
            </a:pPr>
            <a:r>
              <a:t/>
            </a:r>
            <a:endParaRPr sz="1787"/>
          </a:p>
          <a:p>
            <a:pPr indent="0" lvl="0" marL="0" rtl="0" algn="l">
              <a:spcBef>
                <a:spcPts val="1200"/>
              </a:spcBef>
              <a:spcAft>
                <a:spcPts val="0"/>
              </a:spcAft>
              <a:buClr>
                <a:schemeClr val="dk1"/>
              </a:buClr>
              <a:buSzPct val="55000"/>
              <a:buFont typeface="Arial"/>
              <a:buNone/>
            </a:pPr>
            <a:r>
              <a:rPr b="1" lang="en" sz="2000"/>
              <a:t>Spanish Programs Luisa Cicero </a:t>
            </a:r>
            <a:endParaRPr b="1" sz="2329"/>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None/>
            </a:pPr>
            <a:r>
              <a:t/>
            </a:r>
            <a:endParaRPr sz="1900"/>
          </a:p>
          <a:p>
            <a:pPr indent="0" lvl="0" marL="0" rtl="0" algn="l">
              <a:spcBef>
                <a:spcPts val="1200"/>
              </a:spcBef>
              <a:spcAft>
                <a:spcPts val="0"/>
              </a:spcAft>
              <a:buClr>
                <a:schemeClr val="dk1"/>
              </a:buClr>
              <a:buSzPct val="57894"/>
              <a:buFont typeface="Arial"/>
              <a:buNone/>
            </a:pPr>
            <a:r>
              <a:t/>
            </a:r>
            <a:endParaRPr sz="1900"/>
          </a:p>
          <a:p>
            <a:pPr indent="0" lvl="0" marL="0" rtl="0" algn="l">
              <a:spcBef>
                <a:spcPts val="1200"/>
              </a:spcBef>
              <a:spcAft>
                <a:spcPts val="0"/>
              </a:spcAft>
              <a:buClr>
                <a:schemeClr val="dk1"/>
              </a:buClr>
              <a:buSzPct val="57894"/>
              <a:buFont typeface="Arial"/>
              <a:buNone/>
            </a:pPr>
            <a:r>
              <a:t/>
            </a:r>
            <a:endParaRPr sz="1900"/>
          </a:p>
          <a:p>
            <a:pPr indent="0" lvl="0" marL="0" rtl="0" algn="l">
              <a:spcBef>
                <a:spcPts val="1200"/>
              </a:spcBef>
              <a:spcAft>
                <a:spcPts val="1200"/>
              </a:spcAft>
              <a:buClr>
                <a:schemeClr val="dk1"/>
              </a:buClr>
              <a:buSzPct val="56617"/>
              <a:buFont typeface="Arial"/>
              <a:buNone/>
            </a:pPr>
            <a:r>
              <a:t/>
            </a:r>
            <a:endParaRPr b="1" sz="1942"/>
          </a:p>
        </p:txBody>
      </p:sp>
      <p:pic>
        <p:nvPicPr>
          <p:cNvPr id="329" name="Google Shape;329;p54"/>
          <p:cNvPicPr preferRelativeResize="0"/>
          <p:nvPr/>
        </p:nvPicPr>
        <p:blipFill>
          <a:blip r:embed="rId3">
            <a:alphaModFix/>
          </a:blip>
          <a:stretch>
            <a:fillRect/>
          </a:stretch>
        </p:blipFill>
        <p:spPr>
          <a:xfrm>
            <a:off x="5643975" y="1314824"/>
            <a:ext cx="1367650" cy="1305324"/>
          </a:xfrm>
          <a:prstGeom prst="rect">
            <a:avLst/>
          </a:prstGeom>
          <a:noFill/>
          <a:ln>
            <a:noFill/>
          </a:ln>
        </p:spPr>
      </p:pic>
      <p:pic>
        <p:nvPicPr>
          <p:cNvPr id="330" name="Google Shape;330;p54"/>
          <p:cNvPicPr preferRelativeResize="0"/>
          <p:nvPr/>
        </p:nvPicPr>
        <p:blipFill>
          <a:blip r:embed="rId4">
            <a:alphaModFix/>
          </a:blip>
          <a:stretch>
            <a:fillRect/>
          </a:stretch>
        </p:blipFill>
        <p:spPr>
          <a:xfrm>
            <a:off x="780500" y="1314825"/>
            <a:ext cx="1421976" cy="1210350"/>
          </a:xfrm>
          <a:prstGeom prst="rect">
            <a:avLst/>
          </a:prstGeom>
          <a:noFill/>
          <a:ln>
            <a:noFill/>
          </a:ln>
        </p:spPr>
      </p:pic>
      <p:pic>
        <p:nvPicPr>
          <p:cNvPr id="331" name="Google Shape;331;p54"/>
          <p:cNvPicPr preferRelativeResize="0"/>
          <p:nvPr/>
        </p:nvPicPr>
        <p:blipFill>
          <a:blip r:embed="rId5">
            <a:alphaModFix/>
          </a:blip>
          <a:stretch>
            <a:fillRect/>
          </a:stretch>
        </p:blipFill>
        <p:spPr>
          <a:xfrm>
            <a:off x="417775" y="3171450"/>
            <a:ext cx="2246076" cy="1403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5"/>
          <p:cNvSpPr txBox="1"/>
          <p:nvPr>
            <p:ph type="title"/>
          </p:nvPr>
        </p:nvSpPr>
        <p:spPr>
          <a:xfrm>
            <a:off x="311700" y="178475"/>
            <a:ext cx="8520600" cy="879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I become part of NAMI? </a:t>
            </a:r>
            <a:endParaRPr/>
          </a:p>
          <a:p>
            <a:pPr indent="0" lvl="0" marL="0" rtl="0" algn="l">
              <a:spcBef>
                <a:spcPts val="0"/>
              </a:spcBef>
              <a:spcAft>
                <a:spcPts val="0"/>
              </a:spcAft>
              <a:buNone/>
            </a:pPr>
            <a:r>
              <a:rPr b="1" lang="en" u="sng">
                <a:solidFill>
                  <a:schemeClr val="lt2"/>
                </a:solidFill>
                <a:hlinkClick r:id="rId3">
                  <a:extLst>
                    <a:ext uri="{A12FA001-AC4F-418D-AE19-62706E023703}">
                      <ahyp:hlinkClr val="tx"/>
                    </a:ext>
                  </a:extLst>
                </a:hlinkClick>
              </a:rPr>
              <a:t>My Story</a:t>
            </a:r>
            <a:r>
              <a:rPr b="1" lang="en" u="sng">
                <a:solidFill>
                  <a:schemeClr val="hlink"/>
                </a:solidFill>
                <a:hlinkClick r:id="rId4"/>
              </a:rPr>
              <a:t> </a:t>
            </a:r>
            <a:endParaRPr b="1">
              <a:solidFill>
                <a:schemeClr val="lt2"/>
              </a:solidFill>
            </a:endParaRPr>
          </a:p>
          <a:p>
            <a:pPr indent="0" lvl="0" marL="0" rtl="0" algn="l">
              <a:spcBef>
                <a:spcPts val="0"/>
              </a:spcBef>
              <a:spcAft>
                <a:spcPts val="0"/>
              </a:spcAft>
              <a:buNone/>
            </a:pPr>
            <a:r>
              <a:t/>
            </a:r>
            <a:endParaRPr/>
          </a:p>
        </p:txBody>
      </p:sp>
      <p:sp>
        <p:nvSpPr>
          <p:cNvPr id="337" name="Google Shape;337;p55"/>
          <p:cNvSpPr txBox="1"/>
          <p:nvPr>
            <p:ph idx="1" type="body"/>
          </p:nvPr>
        </p:nvSpPr>
        <p:spPr>
          <a:xfrm>
            <a:off x="311700" y="1098575"/>
            <a:ext cx="8520600" cy="379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338" name="Google Shape;338;p55"/>
          <p:cNvPicPr preferRelativeResize="0"/>
          <p:nvPr/>
        </p:nvPicPr>
        <p:blipFill>
          <a:blip r:embed="rId5">
            <a:alphaModFix/>
          </a:blip>
          <a:stretch>
            <a:fillRect/>
          </a:stretch>
        </p:blipFill>
        <p:spPr>
          <a:xfrm>
            <a:off x="579625" y="1171600"/>
            <a:ext cx="2571750" cy="3648050"/>
          </a:xfrm>
          <a:prstGeom prst="rect">
            <a:avLst/>
          </a:prstGeom>
          <a:noFill/>
          <a:ln>
            <a:noFill/>
          </a:ln>
        </p:spPr>
      </p:pic>
      <p:pic>
        <p:nvPicPr>
          <p:cNvPr id="339" name="Google Shape;339;p55"/>
          <p:cNvPicPr preferRelativeResize="0"/>
          <p:nvPr/>
        </p:nvPicPr>
        <p:blipFill>
          <a:blip r:embed="rId6">
            <a:alphaModFix/>
          </a:blip>
          <a:stretch>
            <a:fillRect/>
          </a:stretch>
        </p:blipFill>
        <p:spPr>
          <a:xfrm>
            <a:off x="5404050" y="1171600"/>
            <a:ext cx="2527350" cy="3721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NAMI is a peer-led educational model</a:t>
            </a:r>
            <a:endParaRPr/>
          </a:p>
        </p:txBody>
      </p:sp>
      <p:sp>
        <p:nvSpPr>
          <p:cNvPr id="345" name="Google Shape;345;p5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Staff, Interns, and community volunteers are all peers</a:t>
            </a:r>
            <a:endParaRPr/>
          </a:p>
          <a:p>
            <a:pPr indent="0" lvl="0" marL="0" rtl="0" algn="l">
              <a:spcBef>
                <a:spcPts val="1200"/>
              </a:spcBef>
              <a:spcAft>
                <a:spcPts val="0"/>
              </a:spcAft>
              <a:buNone/>
            </a:pPr>
            <a:r>
              <a:rPr lang="en"/>
              <a:t>All of our NAMI community is impacted by mental Illness</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Diagnosed with a mental health condition  </a:t>
            </a:r>
            <a:endParaRPr/>
          </a:p>
          <a:p>
            <a:pPr indent="-342900" lvl="0" marL="457200" rtl="0" algn="l">
              <a:spcBef>
                <a:spcPts val="0"/>
              </a:spcBef>
              <a:spcAft>
                <a:spcPts val="0"/>
              </a:spcAft>
              <a:buSzPts val="1800"/>
              <a:buChar char="●"/>
            </a:pPr>
            <a:r>
              <a:rPr lang="en"/>
              <a:t>Love someone diagnosed or have symptoms of a mental health conditions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NAMI KDK’s Services </a:t>
            </a:r>
            <a:endParaRPr/>
          </a:p>
        </p:txBody>
      </p:sp>
      <p:sp>
        <p:nvSpPr>
          <p:cNvPr id="351" name="Google Shape;351;p5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1100"/>
              <a:buFont typeface="Arial"/>
              <a:buNone/>
            </a:pPr>
            <a:r>
              <a:rPr lang="en" sz="1900"/>
              <a:t> Support Groups:</a:t>
            </a:r>
            <a:endParaRPr sz="1900"/>
          </a:p>
          <a:p>
            <a:pPr indent="-342900" lvl="0" marL="457200" rtl="0" algn="l">
              <a:lnSpc>
                <a:spcPct val="95000"/>
              </a:lnSpc>
              <a:spcBef>
                <a:spcPts val="1200"/>
              </a:spcBef>
              <a:spcAft>
                <a:spcPts val="0"/>
              </a:spcAft>
              <a:buSzPts val="1800"/>
              <a:buFont typeface="Open Sans"/>
              <a:buChar char="●"/>
            </a:pPr>
            <a:r>
              <a:rPr lang="en"/>
              <a:t>Connections</a:t>
            </a:r>
            <a:endParaRPr/>
          </a:p>
          <a:p>
            <a:pPr indent="-342900" lvl="0" marL="457200" rtl="0" algn="l">
              <a:lnSpc>
                <a:spcPct val="95000"/>
              </a:lnSpc>
              <a:spcBef>
                <a:spcPts val="0"/>
              </a:spcBef>
              <a:spcAft>
                <a:spcPts val="0"/>
              </a:spcAft>
              <a:buSzPts val="1800"/>
              <a:buFont typeface="Open Sans"/>
              <a:buChar char="●"/>
            </a:pPr>
            <a:r>
              <a:rPr lang="en"/>
              <a:t>Family Support Groups</a:t>
            </a:r>
            <a:endParaRPr/>
          </a:p>
          <a:p>
            <a:pPr indent="-342900" lvl="0" marL="457200" rtl="0" algn="l">
              <a:lnSpc>
                <a:spcPct val="95000"/>
              </a:lnSpc>
              <a:spcBef>
                <a:spcPts val="0"/>
              </a:spcBef>
              <a:spcAft>
                <a:spcPts val="0"/>
              </a:spcAft>
              <a:buSzPts val="1800"/>
              <a:buFont typeface="Open Sans"/>
              <a:buChar char="●"/>
            </a:pPr>
            <a:r>
              <a:rPr lang="en"/>
              <a:t>Spanish</a:t>
            </a:r>
            <a:endParaRPr/>
          </a:p>
          <a:p>
            <a:pPr indent="-342900" lvl="0" marL="457200" rtl="0" algn="l">
              <a:lnSpc>
                <a:spcPct val="95000"/>
              </a:lnSpc>
              <a:spcBef>
                <a:spcPts val="0"/>
              </a:spcBef>
              <a:spcAft>
                <a:spcPts val="0"/>
              </a:spcAft>
              <a:buSzPts val="1800"/>
              <a:buFont typeface="Open Sans"/>
              <a:buChar char="●"/>
            </a:pPr>
            <a:r>
              <a:rPr lang="en"/>
              <a:t>BIPOC</a:t>
            </a:r>
            <a:endParaRPr/>
          </a:p>
          <a:p>
            <a:pPr indent="-342900" lvl="0" marL="457200" rtl="0" algn="l">
              <a:lnSpc>
                <a:spcPct val="95000"/>
              </a:lnSpc>
              <a:spcBef>
                <a:spcPts val="0"/>
              </a:spcBef>
              <a:spcAft>
                <a:spcPts val="0"/>
              </a:spcAft>
              <a:buSzPts val="1800"/>
              <a:buFont typeface="Open Sans"/>
              <a:buChar char="●"/>
            </a:pPr>
            <a:r>
              <a:rPr lang="en"/>
              <a:t>LGBTQ+</a:t>
            </a:r>
            <a:endParaRPr/>
          </a:p>
          <a:p>
            <a:pPr indent="-349250" lvl="0" marL="457200" rtl="0" algn="l">
              <a:lnSpc>
                <a:spcPct val="95000"/>
              </a:lnSpc>
              <a:spcBef>
                <a:spcPts val="0"/>
              </a:spcBef>
              <a:spcAft>
                <a:spcPts val="0"/>
              </a:spcAft>
              <a:buSzPts val="1900"/>
              <a:buFont typeface="Open Sans"/>
              <a:buChar char="●"/>
            </a:pPr>
            <a:r>
              <a:rPr lang="en"/>
              <a:t>Senior Circle</a:t>
            </a:r>
            <a:r>
              <a:rPr lang="en" sz="1900"/>
              <a:t> </a:t>
            </a:r>
            <a:endParaRPr sz="1900"/>
          </a:p>
          <a:p>
            <a:pPr indent="-349250" lvl="0" marL="457200" rtl="0" algn="l">
              <a:lnSpc>
                <a:spcPct val="95000"/>
              </a:lnSpc>
              <a:spcBef>
                <a:spcPts val="0"/>
              </a:spcBef>
              <a:spcAft>
                <a:spcPts val="0"/>
              </a:spcAft>
              <a:buSzPts val="1900"/>
              <a:buFont typeface="Open Sans"/>
              <a:buChar char="●"/>
            </a:pPr>
            <a:r>
              <a:rPr lang="en" sz="1900"/>
              <a:t>Expressive</a:t>
            </a:r>
            <a:r>
              <a:rPr lang="en" sz="1900"/>
              <a:t> Writing/Conversemos</a:t>
            </a:r>
            <a:endParaRPr sz="1900"/>
          </a:p>
          <a:p>
            <a:pPr indent="-349250" lvl="0" marL="457200" rtl="0" algn="l">
              <a:lnSpc>
                <a:spcPct val="95000"/>
              </a:lnSpc>
              <a:spcBef>
                <a:spcPts val="0"/>
              </a:spcBef>
              <a:spcAft>
                <a:spcPts val="0"/>
              </a:spcAft>
              <a:buSzPts val="1900"/>
              <a:buFont typeface="Open Sans"/>
              <a:buChar char="●"/>
            </a:pPr>
            <a:r>
              <a:rPr lang="en" sz="1900"/>
              <a:t>Youth </a:t>
            </a:r>
            <a:endParaRPr sz="19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NAMI KDK’s Services </a:t>
            </a:r>
            <a:endParaRPr/>
          </a:p>
        </p:txBody>
      </p:sp>
      <p:sp>
        <p:nvSpPr>
          <p:cNvPr id="357" name="Google Shape;357;p58"/>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t>Educational Presentations, Classes, and Resources (English &amp; Spanish) </a:t>
            </a:r>
            <a:endParaRPr/>
          </a:p>
          <a:p>
            <a:pPr indent="-342900" lvl="0" marL="457200" rtl="0" algn="l">
              <a:spcBef>
                <a:spcPts val="1200"/>
              </a:spcBef>
              <a:spcAft>
                <a:spcPts val="0"/>
              </a:spcAft>
              <a:buSzPts val="1800"/>
              <a:buFont typeface="Old Standard TT"/>
              <a:buChar char="●"/>
            </a:pPr>
            <a:r>
              <a:rPr lang="en"/>
              <a:t>Ending the Silence: a program aimed at sharing the facts about mental health and one of our Volunteers own personal journeys. Aimed for middle and high schoolers, but can be modified for different settings. </a:t>
            </a:r>
            <a:endParaRPr/>
          </a:p>
          <a:p>
            <a:pPr indent="-342900" lvl="0" marL="457200" rtl="0" algn="l">
              <a:spcBef>
                <a:spcPts val="0"/>
              </a:spcBef>
              <a:spcAft>
                <a:spcPts val="0"/>
              </a:spcAft>
              <a:buSzPts val="1800"/>
              <a:buFont typeface="Old Standard TT"/>
              <a:buChar char="●"/>
            </a:pPr>
            <a:r>
              <a:rPr lang="en"/>
              <a:t>In our Own Voice: Similar to Ending the Silence but less structured, Volunteers have the opportunity to share their experience with mental health conditions</a:t>
            </a:r>
            <a:endParaRPr/>
          </a:p>
          <a:p>
            <a:pPr indent="-342900" lvl="0" marL="457200" rtl="0" algn="l">
              <a:spcBef>
                <a:spcPts val="0"/>
              </a:spcBef>
              <a:spcAft>
                <a:spcPts val="0"/>
              </a:spcAft>
              <a:buSzPts val="1800"/>
              <a:buFont typeface="Open Sans"/>
              <a:buChar char="●"/>
            </a:pPr>
            <a:r>
              <a:rPr lang="en"/>
              <a:t>Family to Family: 8 week course for family members and loved ones of those with mental health conditions </a:t>
            </a:r>
            <a:endParaRPr/>
          </a:p>
          <a:p>
            <a:pPr indent="-349250" lvl="0" marL="457200" rtl="0" algn="l">
              <a:spcBef>
                <a:spcPts val="0"/>
              </a:spcBef>
              <a:spcAft>
                <a:spcPts val="0"/>
              </a:spcAft>
              <a:buSzPts val="1900"/>
              <a:buFont typeface="Open Sans"/>
              <a:buChar char="●"/>
            </a:pPr>
            <a:r>
              <a:rPr lang="en"/>
              <a:t>NAMI Homefront: Mental Health Resources For Military Service Members, Veterans And Their Families: 6 week course</a:t>
            </a:r>
            <a:r>
              <a:rPr lang="en" sz="1900"/>
              <a:t> </a:t>
            </a:r>
            <a:endParaRPr sz="19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Sharing Hope and Compartiendo Esperanza</a:t>
            </a:r>
            <a:endParaRPr/>
          </a:p>
        </p:txBody>
      </p:sp>
      <p:sp>
        <p:nvSpPr>
          <p:cNvPr id="363" name="Google Shape;363;p5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Sharing Hope and Compartiendo Esperanza: is a three-part video series that explores the journey of mental wellness in Black and Latinx communities through dialogue, storytelling and a guided discussion on the following topics:</a:t>
            </a:r>
            <a:endParaRPr/>
          </a:p>
          <a:p>
            <a:pPr indent="-342900" lvl="0" marL="457200" rtl="0" algn="l">
              <a:spcBef>
                <a:spcPts val="1200"/>
              </a:spcBef>
              <a:spcAft>
                <a:spcPts val="0"/>
              </a:spcAft>
              <a:buSzPts val="1800"/>
              <a:buChar char="●"/>
            </a:pPr>
            <a:r>
              <a:rPr lang="en"/>
              <a:t>Youth and Mental Wellness: “How Do You Heal?”</a:t>
            </a:r>
            <a:endParaRPr/>
          </a:p>
          <a:p>
            <a:pPr indent="-342900" lvl="0" marL="457200" rtl="0" algn="l">
              <a:spcBef>
                <a:spcPts val="0"/>
              </a:spcBef>
              <a:spcAft>
                <a:spcPts val="0"/>
              </a:spcAft>
              <a:buSzPts val="1800"/>
              <a:buChar char="●"/>
            </a:pPr>
            <a:r>
              <a:rPr lang="en"/>
              <a:t>Community Leaders and Mental Wellness: “The Art of Healing”</a:t>
            </a:r>
            <a:endParaRPr/>
          </a:p>
          <a:p>
            <a:pPr indent="-342900" lvl="0" marL="457200" rtl="0" algn="l">
              <a:spcBef>
                <a:spcPts val="0"/>
              </a:spcBef>
              <a:spcAft>
                <a:spcPts val="0"/>
              </a:spcAft>
              <a:buSzPts val="1800"/>
              <a:buChar char="●"/>
            </a:pPr>
            <a:r>
              <a:rPr lang="en"/>
              <a:t>Families and Mental Wellness: “Smiling On Our Journey”</a:t>
            </a:r>
            <a:endParaRPr/>
          </a:p>
          <a:p>
            <a:pPr indent="0" lvl="0" marL="0" rtl="0" algn="l">
              <a:spcBef>
                <a:spcPts val="1200"/>
              </a:spcBef>
              <a:spcAft>
                <a:spcPts val="12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Takeaway </a:t>
            </a:r>
            <a:endParaRPr/>
          </a:p>
        </p:txBody>
      </p:sp>
      <p:sp>
        <p:nvSpPr>
          <p:cNvPr id="369" name="Google Shape;369;p6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All of us experience stress. There are </a:t>
            </a:r>
            <a:r>
              <a:rPr lang="en"/>
              <a:t>strategies</a:t>
            </a:r>
            <a:r>
              <a:rPr lang="en"/>
              <a:t> that may help but there may be times we need </a:t>
            </a:r>
            <a:r>
              <a:rPr lang="en"/>
              <a:t>professional</a:t>
            </a:r>
            <a:r>
              <a:rPr lang="en"/>
              <a:t> help. The goal today was to discuss self-care and our mental health. The hope is if</a:t>
            </a:r>
            <a:r>
              <a:rPr lang="en"/>
              <a:t> we can share these personal, vulnerable stories of those in our communities, perhaps others will feel more comfortable speaking out and getting help. </a:t>
            </a:r>
            <a:endParaRPr/>
          </a:p>
          <a:p>
            <a:pPr indent="0" lvl="0" marL="0" rtl="0" algn="l">
              <a:spcBef>
                <a:spcPts val="1200"/>
              </a:spcBef>
              <a:spcAft>
                <a:spcPts val="0"/>
              </a:spcAft>
              <a:buClr>
                <a:schemeClr val="dk1"/>
              </a:buClr>
              <a:buSzPts val="1100"/>
              <a:buFont typeface="Arial"/>
              <a:buNone/>
            </a:pPr>
            <a:r>
              <a:rPr lang="en"/>
              <a:t>These are topics we don’t always encounter, and knowing the warning signs can inform us about what steps to take. </a:t>
            </a:r>
            <a:endParaRPr/>
          </a:p>
          <a:p>
            <a:pPr indent="0" lvl="0" marL="0" rtl="0" algn="l">
              <a:spcBef>
                <a:spcPts val="1200"/>
              </a:spcBef>
              <a:spcAft>
                <a:spcPts val="1200"/>
              </a:spcAft>
              <a:buClr>
                <a:schemeClr val="dk1"/>
              </a:buClr>
              <a:buSzPts val="1100"/>
              <a:buFont typeface="Arial"/>
              <a:buNone/>
            </a:pPr>
            <a:r>
              <a:rPr lang="en"/>
              <a:t>Additionally, we want people to begin the conversation about mental health, and end the stigma surrounding mental health conditions and their treatment.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 More Information and to Contact Us</a:t>
            </a:r>
            <a:endParaRPr/>
          </a:p>
        </p:txBody>
      </p:sp>
      <p:sp>
        <p:nvSpPr>
          <p:cNvPr id="375" name="Google Shape;375;p61"/>
          <p:cNvSpPr txBox="1"/>
          <p:nvPr>
            <p:ph idx="1" type="body"/>
          </p:nvPr>
        </p:nvSpPr>
        <p:spPr>
          <a:xfrm>
            <a:off x="249750" y="11468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PLEASE REACH OUT TO US </a:t>
            </a:r>
            <a:endParaRPr/>
          </a:p>
          <a:p>
            <a:pPr indent="0" lvl="0" marL="0" rtl="0" algn="l">
              <a:spcBef>
                <a:spcPts val="1200"/>
              </a:spcBef>
              <a:spcAft>
                <a:spcPts val="0"/>
              </a:spcAft>
              <a:buClr>
                <a:schemeClr val="dk1"/>
              </a:buClr>
              <a:buSzPts val="1100"/>
              <a:buFont typeface="Arial"/>
              <a:buNone/>
            </a:pPr>
            <a:r>
              <a:rPr lang="en"/>
              <a:t>My email: </a:t>
            </a:r>
            <a:r>
              <a:rPr lang="en" u="sng">
                <a:solidFill>
                  <a:schemeClr val="lt2"/>
                </a:solidFill>
                <a:hlinkClick r:id="rId3">
                  <a:extLst>
                    <a:ext uri="{A12FA001-AC4F-418D-AE19-62706E023703}">
                      <ahyp:hlinkClr val="tx"/>
                    </a:ext>
                  </a:extLst>
                </a:hlinkClick>
              </a:rPr>
              <a:t>saragray@namikdk.org</a:t>
            </a:r>
            <a:r>
              <a:rPr lang="en" u="sng">
                <a:solidFill>
                  <a:schemeClr val="hlink"/>
                </a:solidFill>
                <a:hlinkClick r:id="rId4"/>
              </a:rPr>
              <a:t> </a:t>
            </a:r>
            <a:endParaRPr>
              <a:solidFill>
                <a:schemeClr val="lt2"/>
              </a:solidFill>
            </a:endParaRPr>
          </a:p>
          <a:p>
            <a:pPr indent="0" lvl="0" marL="0" rtl="0" algn="l">
              <a:spcBef>
                <a:spcPts val="1200"/>
              </a:spcBef>
              <a:spcAft>
                <a:spcPts val="0"/>
              </a:spcAft>
              <a:buClr>
                <a:schemeClr val="dk1"/>
              </a:buClr>
              <a:buSzPts val="1100"/>
              <a:buFont typeface="Arial"/>
              <a:buNone/>
            </a:pPr>
            <a:r>
              <a:rPr lang="en"/>
              <a:t>Program Coordinator Kim Mebane</a:t>
            </a:r>
            <a:r>
              <a:rPr lang="en">
                <a:solidFill>
                  <a:schemeClr val="lt2"/>
                </a:solidFill>
              </a:rPr>
              <a:t>: </a:t>
            </a:r>
            <a:r>
              <a:rPr lang="en" u="sng">
                <a:solidFill>
                  <a:schemeClr val="lt2"/>
                </a:solidFill>
                <a:hlinkClick r:id="rId5">
                  <a:extLst>
                    <a:ext uri="{A12FA001-AC4F-418D-AE19-62706E023703}">
                      <ahyp:hlinkClr val="tx"/>
                    </a:ext>
                  </a:extLst>
                </a:hlinkClick>
              </a:rPr>
              <a:t>programs@namikdk.org</a:t>
            </a:r>
            <a:endParaRPr>
              <a:solidFill>
                <a:schemeClr val="lt2"/>
              </a:solidFill>
            </a:endParaRPr>
          </a:p>
          <a:p>
            <a:pPr indent="0" lvl="0" marL="0" rtl="0" algn="l">
              <a:spcBef>
                <a:spcPts val="1200"/>
              </a:spcBef>
              <a:spcAft>
                <a:spcPts val="0"/>
              </a:spcAft>
              <a:buClr>
                <a:schemeClr val="dk1"/>
              </a:buClr>
              <a:buSzPts val="1100"/>
              <a:buFont typeface="Arial"/>
              <a:buNone/>
            </a:pPr>
            <a:r>
              <a:rPr lang="en"/>
              <a:t>Spanish Programs Luisa Cicero</a:t>
            </a:r>
            <a:r>
              <a:rPr lang="en">
                <a:solidFill>
                  <a:schemeClr val="lt2"/>
                </a:solidFill>
              </a:rPr>
              <a:t>:</a:t>
            </a:r>
            <a:r>
              <a:rPr lang="en">
                <a:solidFill>
                  <a:schemeClr val="lt2"/>
                </a:solidFill>
                <a:highlight>
                  <a:schemeClr val="accent1"/>
                </a:highlight>
              </a:rPr>
              <a:t> </a:t>
            </a:r>
            <a:r>
              <a:rPr lang="en" u="sng">
                <a:solidFill>
                  <a:schemeClr val="lt2"/>
                </a:solidFill>
                <a:highlight>
                  <a:schemeClr val="accent1"/>
                </a:highlight>
                <a:hlinkClick r:id="rId6">
                  <a:extLst>
                    <a:ext uri="{A12FA001-AC4F-418D-AE19-62706E023703}">
                      <ahyp:hlinkClr val="tx"/>
                    </a:ext>
                  </a:extLst>
                </a:hlinkClick>
              </a:rPr>
              <a:t>spanishprograms@namikdk.org</a:t>
            </a:r>
            <a:endParaRPr>
              <a:solidFill>
                <a:schemeClr val="lt2"/>
              </a:solidFill>
              <a:highlight>
                <a:schemeClr val="accent1"/>
              </a:highlight>
            </a:endParaRPr>
          </a:p>
          <a:p>
            <a:pPr indent="0" lvl="0" marL="0" rtl="0" algn="l">
              <a:spcBef>
                <a:spcPts val="1200"/>
              </a:spcBef>
              <a:spcAft>
                <a:spcPts val="0"/>
              </a:spcAft>
              <a:buClr>
                <a:schemeClr val="dk1"/>
              </a:buClr>
              <a:buSzPts val="1100"/>
              <a:buFont typeface="Arial"/>
              <a:buNone/>
            </a:pPr>
            <a:r>
              <a:rPr lang="en"/>
              <a:t>NAMI KDK main email: </a:t>
            </a:r>
            <a:r>
              <a:rPr lang="en" u="sng">
                <a:solidFill>
                  <a:schemeClr val="lt2"/>
                </a:solidFill>
                <a:hlinkClick r:id="rId7">
                  <a:extLst>
                    <a:ext uri="{A12FA001-AC4F-418D-AE19-62706E023703}">
                      <ahyp:hlinkClr val="tx"/>
                    </a:ext>
                  </a:extLst>
                </a:hlinkClick>
              </a:rPr>
              <a:t>info@namikdk.org</a:t>
            </a:r>
            <a:r>
              <a:rPr lang="en">
                <a:solidFill>
                  <a:schemeClr val="lt2"/>
                </a:solidFill>
              </a:rPr>
              <a:t> </a:t>
            </a:r>
            <a:endParaRPr>
              <a:solidFill>
                <a:schemeClr val="lt2"/>
              </a:solidFill>
            </a:endParaRPr>
          </a:p>
          <a:p>
            <a:pPr indent="0" lvl="0" marL="0" rtl="0" algn="l">
              <a:spcBef>
                <a:spcPts val="1200"/>
              </a:spcBef>
              <a:spcAft>
                <a:spcPts val="0"/>
              </a:spcAft>
              <a:buNone/>
            </a:pPr>
            <a:r>
              <a:rPr lang="en"/>
              <a:t>NAMI KDK Website: </a:t>
            </a:r>
            <a:r>
              <a:rPr lang="en" u="sng">
                <a:solidFill>
                  <a:schemeClr val="lt2"/>
                </a:solidFill>
                <a:hlinkClick r:id="rId8">
                  <a:extLst>
                    <a:ext uri="{A12FA001-AC4F-418D-AE19-62706E023703}">
                      <ahyp:hlinkClr val="tx"/>
                    </a:ext>
                  </a:extLst>
                </a:hlinkClick>
              </a:rPr>
              <a:t>https://www.namikdk.org/</a:t>
            </a:r>
            <a:endParaRPr>
              <a:solidFill>
                <a:schemeClr val="lt2"/>
              </a:solidFill>
            </a:endParaRPr>
          </a:p>
          <a:p>
            <a:pPr indent="0" lvl="0" marL="0" rtl="0" algn="l">
              <a:spcBef>
                <a:spcPts val="1200"/>
              </a:spcBef>
              <a:spcAft>
                <a:spcPts val="1200"/>
              </a:spcAft>
              <a:buClr>
                <a:schemeClr val="dk1"/>
              </a:buClr>
              <a:buSzPts val="1100"/>
              <a:buFont typeface="Arial"/>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Set Our Foundation… Why Are We Here?</a:t>
            </a:r>
            <a:endParaRPr/>
          </a:p>
        </p:txBody>
      </p:sp>
      <p:sp>
        <p:nvSpPr>
          <p:cNvPr id="86" name="Google Shape;86;p17"/>
          <p:cNvSpPr txBox="1"/>
          <p:nvPr>
            <p:ph idx="1" type="body"/>
          </p:nvPr>
        </p:nvSpPr>
        <p:spPr>
          <a:xfrm>
            <a:off x="311700" y="1287875"/>
            <a:ext cx="8520600" cy="339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2300"/>
          </a:p>
          <a:p>
            <a:pPr indent="0" lvl="0" marL="0" rtl="0" algn="ctr">
              <a:spcBef>
                <a:spcPts val="1200"/>
              </a:spcBef>
              <a:spcAft>
                <a:spcPts val="1200"/>
              </a:spcAft>
              <a:buNone/>
            </a:pPr>
            <a:r>
              <a:rPr lang="en" sz="2300"/>
              <a:t>I am here today because all of us experience stress. The balancing act of work, home, and community at times are hard to navigate. Today we are here to discuss mental health strategies for self-care and tell you about your local NAMI. </a:t>
            </a:r>
            <a:endParaRPr sz="23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a:t>
            </a:r>
            <a:endParaRPr/>
          </a:p>
        </p:txBody>
      </p:sp>
      <p:sp>
        <p:nvSpPr>
          <p:cNvPr id="381" name="Google Shape;381;p62"/>
          <p:cNvSpPr txBox="1"/>
          <p:nvPr>
            <p:ph idx="1" type="body"/>
          </p:nvPr>
        </p:nvSpPr>
        <p:spPr>
          <a:xfrm>
            <a:off x="311700" y="1171600"/>
            <a:ext cx="8520600" cy="3800400"/>
          </a:xfrm>
          <a:prstGeom prst="rect">
            <a:avLst/>
          </a:prstGeom>
          <a:noFill/>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1050"/>
              <a:t> https://www.apa.org/</a:t>
            </a:r>
            <a:endParaRPr sz="1050"/>
          </a:p>
          <a:p>
            <a:pPr indent="0" lvl="0" marL="0" rtl="0" algn="l">
              <a:lnSpc>
                <a:spcPct val="95000"/>
              </a:lnSpc>
              <a:spcBef>
                <a:spcPts val="1200"/>
              </a:spcBef>
              <a:spcAft>
                <a:spcPts val="0"/>
              </a:spcAft>
              <a:buSzPts val="688"/>
              <a:buNone/>
            </a:pPr>
            <a:r>
              <a:rPr lang="en" sz="1050" u="sng">
                <a:hlinkClick r:id="rId3"/>
              </a:rPr>
              <a:t>https://www.mentalhealth.gov/basics/what-is-mental-health</a:t>
            </a:r>
            <a:endParaRPr sz="1050"/>
          </a:p>
          <a:p>
            <a:pPr indent="0" lvl="0" marL="0" rtl="0" algn="l">
              <a:lnSpc>
                <a:spcPct val="95000"/>
              </a:lnSpc>
              <a:spcBef>
                <a:spcPts val="1200"/>
              </a:spcBef>
              <a:spcAft>
                <a:spcPts val="0"/>
              </a:spcAft>
              <a:buSzPts val="688"/>
              <a:buNone/>
            </a:pPr>
            <a:r>
              <a:rPr lang="en" sz="1050" u="sng">
                <a:hlinkClick r:id="rId4"/>
              </a:rPr>
              <a:t>https://onemindpsyberguide.org/</a:t>
            </a:r>
            <a:endParaRPr sz="1050"/>
          </a:p>
          <a:p>
            <a:pPr indent="0" lvl="0" marL="0" rtl="0" algn="l">
              <a:lnSpc>
                <a:spcPct val="95000"/>
              </a:lnSpc>
              <a:spcBef>
                <a:spcPts val="1200"/>
              </a:spcBef>
              <a:spcAft>
                <a:spcPts val="0"/>
              </a:spcAft>
              <a:buSzPts val="688"/>
              <a:buNone/>
            </a:pPr>
            <a:r>
              <a:rPr lang="en" sz="1050"/>
              <a:t>https://www.uofmhealth.org/health-library/uz2255</a:t>
            </a:r>
            <a:endParaRPr sz="1050"/>
          </a:p>
          <a:p>
            <a:pPr indent="0" lvl="0" marL="0" rtl="0" algn="l">
              <a:lnSpc>
                <a:spcPct val="95000"/>
              </a:lnSpc>
              <a:spcBef>
                <a:spcPts val="1200"/>
              </a:spcBef>
              <a:spcAft>
                <a:spcPts val="0"/>
              </a:spcAft>
              <a:buSzPts val="688"/>
              <a:buNone/>
            </a:pPr>
            <a:r>
              <a:rPr lang="en" sz="1050"/>
              <a:t>https://www.mentalhealthfirstaid.org/2020/08/where-to-seek-professional-mental-health-support/</a:t>
            </a:r>
            <a:endParaRPr sz="1050"/>
          </a:p>
          <a:p>
            <a:pPr indent="0" lvl="0" marL="0" rtl="0" algn="l">
              <a:lnSpc>
                <a:spcPct val="95000"/>
              </a:lnSpc>
              <a:spcBef>
                <a:spcPts val="1200"/>
              </a:spcBef>
              <a:spcAft>
                <a:spcPts val="0"/>
              </a:spcAft>
              <a:buSzPts val="688"/>
              <a:buNone/>
            </a:pPr>
            <a:r>
              <a:rPr lang="en" sz="1050"/>
              <a:t>Ahmedani, B.K.(2011) Mental health stigma: Society, individuals, and the profession. </a:t>
            </a:r>
            <a:r>
              <a:rPr i="1" lang="en" sz="1050"/>
              <a:t>Journal of social work values and </a:t>
            </a:r>
            <a:endParaRPr i="1" sz="1050"/>
          </a:p>
          <a:p>
            <a:pPr indent="457200" lvl="0" marL="0" rtl="0" algn="l">
              <a:lnSpc>
                <a:spcPct val="95000"/>
              </a:lnSpc>
              <a:spcBef>
                <a:spcPts val="1200"/>
              </a:spcBef>
              <a:spcAft>
                <a:spcPts val="0"/>
              </a:spcAft>
              <a:buSzPts val="688"/>
              <a:buNone/>
            </a:pPr>
            <a:r>
              <a:rPr i="1" lang="en" sz="1050"/>
              <a:t>ethics, 8</a:t>
            </a:r>
            <a:r>
              <a:rPr lang="en" sz="1050"/>
              <a:t>(2), 41-416.</a:t>
            </a:r>
            <a:endParaRPr sz="1050"/>
          </a:p>
          <a:p>
            <a:pPr indent="0" lvl="0" marL="0" rtl="0" algn="l">
              <a:lnSpc>
                <a:spcPct val="95000"/>
              </a:lnSpc>
              <a:spcBef>
                <a:spcPts val="1200"/>
              </a:spcBef>
              <a:spcAft>
                <a:spcPts val="0"/>
              </a:spcAft>
              <a:buSzPts val="688"/>
              <a:buNone/>
            </a:pPr>
            <a:r>
              <a:rPr lang="en" sz="1050"/>
              <a:t>American Psychological Association. (2017). Ethical principles of psychologists and code of conduct (2002, amended effective</a:t>
            </a:r>
            <a:endParaRPr sz="1050"/>
          </a:p>
          <a:p>
            <a:pPr indent="457200" lvl="0" marL="0" rtl="0" algn="l">
              <a:lnSpc>
                <a:spcPct val="95000"/>
              </a:lnSpc>
              <a:spcBef>
                <a:spcPts val="1200"/>
              </a:spcBef>
              <a:spcAft>
                <a:spcPts val="0"/>
              </a:spcAft>
              <a:buSzPts val="688"/>
              <a:buNone/>
            </a:pPr>
            <a:r>
              <a:rPr lang="en" sz="1050"/>
              <a:t> June 1, 2010, and January 1, 2017). http://www.apa.org/ethics/code/index.html</a:t>
            </a:r>
            <a:endParaRPr sz="1050"/>
          </a:p>
          <a:p>
            <a:pPr indent="0" lvl="0" marL="0" rtl="0" algn="l">
              <a:lnSpc>
                <a:spcPct val="95000"/>
              </a:lnSpc>
              <a:spcBef>
                <a:spcPts val="1200"/>
              </a:spcBef>
              <a:spcAft>
                <a:spcPts val="0"/>
              </a:spcAft>
              <a:buClr>
                <a:schemeClr val="dk1"/>
              </a:buClr>
              <a:buSzPts val="688"/>
              <a:buFont typeface="Arial"/>
              <a:buNone/>
            </a:pPr>
            <a:r>
              <a:rPr lang="en" sz="1050"/>
              <a:t>Barnett, J.E. &amp; Cooper, N. (2009). Creating a culture self-care. </a:t>
            </a:r>
            <a:r>
              <a:rPr i="1" lang="en" sz="1050"/>
              <a:t>American Psychological Association, </a:t>
            </a:r>
            <a:r>
              <a:rPr lang="en" sz="1050"/>
              <a:t>1-5.</a:t>
            </a:r>
            <a:endParaRPr sz="1050"/>
          </a:p>
          <a:p>
            <a:pPr indent="0" lvl="0" marL="0" rtl="0" algn="l">
              <a:lnSpc>
                <a:spcPct val="180000"/>
              </a:lnSpc>
              <a:spcBef>
                <a:spcPts val="1200"/>
              </a:spcBef>
              <a:spcAft>
                <a:spcPts val="0"/>
              </a:spcAft>
              <a:buSzPts val="688"/>
              <a:buNone/>
            </a:pPr>
            <a:r>
              <a:rPr lang="en" sz="1050"/>
              <a:t>Posluns, K., Gall, T.L. Dear Mental Health Practitioners, Take Care of Yourselves: a Literature Review on Self-Care. </a:t>
            </a:r>
            <a:r>
              <a:rPr i="1" lang="en" sz="1050"/>
              <a:t>Int J </a:t>
            </a:r>
            <a:endParaRPr i="1" sz="1050"/>
          </a:p>
          <a:p>
            <a:pPr indent="457200" lvl="0" marL="0" rtl="0" algn="l">
              <a:lnSpc>
                <a:spcPct val="180000"/>
              </a:lnSpc>
              <a:spcBef>
                <a:spcPts val="1200"/>
              </a:spcBef>
              <a:spcAft>
                <a:spcPts val="1200"/>
              </a:spcAft>
              <a:buSzPts val="688"/>
              <a:buNone/>
            </a:pPr>
            <a:r>
              <a:rPr i="1" lang="en" sz="1050"/>
              <a:t>Adv Counselling</a:t>
            </a:r>
            <a:r>
              <a:rPr lang="en" sz="1050"/>
              <a:t> 42, 1–20 (2020). https://doi.org/10.1007/s10447-019-09382-w</a:t>
            </a:r>
            <a:endParaRPr sz="1425"/>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Comments, and Concerns?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78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6666"/>
              <a:buFont typeface="Arial"/>
              <a:buNone/>
            </a:pPr>
            <a:r>
              <a:rPr lang="en"/>
              <a:t>Stressors Affect All of Us</a:t>
            </a:r>
            <a:endParaRPr/>
          </a:p>
          <a:p>
            <a:pPr indent="0" lvl="0" marL="152400" marR="152400" rtl="0" algn="l">
              <a:lnSpc>
                <a:spcPct val="115000"/>
              </a:lnSpc>
              <a:spcBef>
                <a:spcPts val="0"/>
              </a:spcBef>
              <a:spcAft>
                <a:spcPts val="0"/>
              </a:spcAft>
              <a:buClr>
                <a:schemeClr val="dk1"/>
              </a:buClr>
              <a:buSzPct val="81481"/>
              <a:buFont typeface="Arial"/>
              <a:buNone/>
            </a:pPr>
            <a:r>
              <a:t/>
            </a:r>
            <a:endParaRPr sz="1350">
              <a:highlight>
                <a:srgbClr val="FFFFFF"/>
              </a:highlight>
              <a:latin typeface="Roboto"/>
              <a:ea typeface="Roboto"/>
              <a:cs typeface="Roboto"/>
              <a:sym typeface="Roboto"/>
            </a:endParaRPr>
          </a:p>
          <a:p>
            <a:pPr indent="0" lvl="0" marL="0" rtl="0" algn="l">
              <a:spcBef>
                <a:spcPts val="900"/>
              </a:spcBef>
              <a:spcAft>
                <a:spcPts val="0"/>
              </a:spcAft>
              <a:buNone/>
            </a:pPr>
            <a:r>
              <a:t/>
            </a:r>
            <a:endParaRPr/>
          </a:p>
        </p:txBody>
      </p:sp>
      <p:sp>
        <p:nvSpPr>
          <p:cNvPr id="92" name="Google Shape;92;p18"/>
          <p:cNvSpPr txBox="1"/>
          <p:nvPr>
            <p:ph idx="1" type="body"/>
          </p:nvPr>
        </p:nvSpPr>
        <p:spPr>
          <a:xfrm>
            <a:off x="311700" y="1171600"/>
            <a:ext cx="8520600" cy="3753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Community Stressors</a:t>
            </a:r>
            <a:endParaRPr b="1"/>
          </a:p>
          <a:p>
            <a:pPr indent="0" lvl="0" marL="0" rtl="0" algn="l">
              <a:spcBef>
                <a:spcPts val="1200"/>
              </a:spcBef>
              <a:spcAft>
                <a:spcPts val="0"/>
              </a:spcAft>
              <a:buNone/>
            </a:pPr>
            <a:r>
              <a:rPr lang="en"/>
              <a:t>Poverty, Racism, Natural </a:t>
            </a:r>
            <a:r>
              <a:rPr lang="en"/>
              <a:t>Disasters,</a:t>
            </a:r>
            <a:r>
              <a:rPr lang="en"/>
              <a:t> Violent Incidents, and </a:t>
            </a:r>
            <a:r>
              <a:rPr lang="en"/>
              <a:t>Persistent</a:t>
            </a:r>
            <a:r>
              <a:rPr lang="en"/>
              <a:t> Health Problems</a:t>
            </a:r>
            <a:endParaRPr/>
          </a:p>
          <a:p>
            <a:pPr indent="0" lvl="0" marL="0" rtl="0" algn="l">
              <a:spcBef>
                <a:spcPts val="1200"/>
              </a:spcBef>
              <a:spcAft>
                <a:spcPts val="0"/>
              </a:spcAft>
              <a:buNone/>
            </a:pPr>
            <a:r>
              <a:rPr b="1" lang="en" u="sng">
                <a:solidFill>
                  <a:schemeClr val="lt2"/>
                </a:solidFill>
                <a:hlinkClick r:id="rId3">
                  <a:extLst>
                    <a:ext uri="{A12FA001-AC4F-418D-AE19-62706E023703}">
                      <ahyp:hlinkClr val="tx"/>
                    </a:ext>
                  </a:extLst>
                </a:hlinkClick>
              </a:rPr>
              <a:t>What Does a Portrait of Community Stress Look Like?</a:t>
            </a:r>
            <a:endParaRPr b="1">
              <a:solidFill>
                <a:schemeClr val="lt2"/>
              </a:solidFill>
            </a:endParaRPr>
          </a:p>
          <a:p>
            <a:pPr indent="0" lvl="0" marL="0" rtl="0" algn="l">
              <a:spcBef>
                <a:spcPts val="1200"/>
              </a:spcBef>
              <a:spcAft>
                <a:spcPts val="0"/>
              </a:spcAft>
              <a:buNone/>
            </a:pPr>
            <a:r>
              <a:rPr b="1" lang="en"/>
              <a:t>Home Life Stressors</a:t>
            </a:r>
            <a:endParaRPr b="1"/>
          </a:p>
          <a:p>
            <a:pPr indent="0" lvl="0" marL="0" rtl="0" algn="l">
              <a:spcBef>
                <a:spcPts val="1200"/>
              </a:spcBef>
              <a:spcAft>
                <a:spcPts val="0"/>
              </a:spcAft>
              <a:buNone/>
            </a:pPr>
            <a:r>
              <a:rPr lang="en"/>
              <a:t>Financial Challenges, Primary Relationship (Partners, Children, and Extended Family), Serious Illnesses, and Death of a Love One</a:t>
            </a:r>
            <a:endParaRPr/>
          </a:p>
          <a:p>
            <a:pPr indent="0" lvl="0" marL="0" rtl="0" algn="l">
              <a:spcBef>
                <a:spcPts val="1200"/>
              </a:spcBef>
              <a:spcAft>
                <a:spcPts val="0"/>
              </a:spcAft>
              <a:buNone/>
            </a:pPr>
            <a:r>
              <a:rPr b="1" lang="en"/>
              <a:t>Work Stressors</a:t>
            </a:r>
            <a:endParaRPr b="1"/>
          </a:p>
          <a:p>
            <a:pPr indent="0" lvl="0" marL="0" rtl="0" algn="l">
              <a:spcBef>
                <a:spcPts val="1200"/>
              </a:spcBef>
              <a:spcAft>
                <a:spcPts val="1200"/>
              </a:spcAft>
              <a:buNone/>
            </a:pPr>
            <a:r>
              <a:rPr lang="en"/>
              <a:t>Workloads, Job Insecurity, Interpersonal I</a:t>
            </a:r>
            <a:r>
              <a:rPr lang="en"/>
              <a:t>ssues</a:t>
            </a:r>
            <a:r>
              <a:rPr lang="en"/>
              <a:t> With Bosses &amp; Coworkers, Work That is not Engaging, Not Enough A</a:t>
            </a:r>
            <a:r>
              <a:rPr lang="en"/>
              <a:t>utonomy, and Compensation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182825"/>
            <a:ext cx="8520600" cy="87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Goals/Learning Objectives</a:t>
            </a:r>
            <a:endParaRPr/>
          </a:p>
        </p:txBody>
      </p:sp>
      <p:sp>
        <p:nvSpPr>
          <p:cNvPr id="98" name="Google Shape;98;p19"/>
          <p:cNvSpPr txBox="1"/>
          <p:nvPr>
            <p:ph idx="1" type="body"/>
          </p:nvPr>
        </p:nvSpPr>
        <p:spPr>
          <a:xfrm>
            <a:off x="311700" y="956500"/>
            <a:ext cx="8520600" cy="3669300"/>
          </a:xfrm>
          <a:prstGeom prst="rect">
            <a:avLst/>
          </a:prstGeom>
        </p:spPr>
        <p:txBody>
          <a:bodyPr anchorCtr="0" anchor="t" bIns="91425" lIns="91425" spcFirstLastPara="1" rIns="91425" wrap="square" tIns="91425">
            <a:normAutofit fontScale="85000" lnSpcReduction="20000"/>
          </a:bodyPr>
          <a:lstStyle/>
          <a:p>
            <a:pPr indent="-347345" lvl="0" marL="457200" rtl="0" algn="l">
              <a:spcBef>
                <a:spcPts val="0"/>
              </a:spcBef>
              <a:spcAft>
                <a:spcPts val="0"/>
              </a:spcAft>
              <a:buSzPct val="100000"/>
              <a:buChar char="●"/>
            </a:pPr>
            <a:r>
              <a:rPr lang="en" sz="2200"/>
              <a:t>Define Mental/Emotional Health, common mental health conditions and their </a:t>
            </a:r>
            <a:r>
              <a:rPr lang="en" sz="2200"/>
              <a:t>symptoms</a:t>
            </a:r>
            <a:r>
              <a:rPr lang="en" sz="2200"/>
              <a:t>, risks of mental health conditions, and recognize strategies to fight the stigma </a:t>
            </a:r>
            <a:endParaRPr sz="2200"/>
          </a:p>
          <a:p>
            <a:pPr indent="0" lvl="0" marL="457200" rtl="0" algn="l">
              <a:spcBef>
                <a:spcPts val="1200"/>
              </a:spcBef>
              <a:spcAft>
                <a:spcPts val="0"/>
              </a:spcAft>
              <a:buNone/>
            </a:pPr>
            <a:r>
              <a:t/>
            </a:r>
            <a:endParaRPr sz="2200"/>
          </a:p>
          <a:p>
            <a:pPr indent="-347345" lvl="0" marL="457200" rtl="0" algn="l">
              <a:spcBef>
                <a:spcPts val="1200"/>
              </a:spcBef>
              <a:spcAft>
                <a:spcPts val="0"/>
              </a:spcAft>
              <a:buSzPct val="100000"/>
              <a:buChar char="●"/>
            </a:pPr>
            <a:r>
              <a:rPr lang="en" sz="2200"/>
              <a:t>Develop a toolkit of self care </a:t>
            </a:r>
            <a:r>
              <a:rPr lang="en" sz="2200"/>
              <a:t>strategies</a:t>
            </a:r>
            <a:r>
              <a:rPr lang="en" sz="2200"/>
              <a:t> that include:</a:t>
            </a:r>
            <a:endParaRPr sz="2200"/>
          </a:p>
          <a:p>
            <a:pPr indent="-332105" lvl="1" marL="914400" rtl="0" algn="l">
              <a:spcBef>
                <a:spcPts val="0"/>
              </a:spcBef>
              <a:spcAft>
                <a:spcPts val="0"/>
              </a:spcAft>
              <a:buSzPct val="100000"/>
              <a:buChar char="○"/>
            </a:pPr>
            <a:r>
              <a:rPr lang="en" sz="1917"/>
              <a:t>Self-Care with or without a time constraint </a:t>
            </a:r>
            <a:endParaRPr sz="1917"/>
          </a:p>
          <a:p>
            <a:pPr indent="-325755" lvl="1" marL="914400" rtl="0" algn="l">
              <a:spcBef>
                <a:spcPts val="0"/>
              </a:spcBef>
              <a:spcAft>
                <a:spcPts val="0"/>
              </a:spcAft>
              <a:buSzPct val="93864"/>
              <a:buChar char="○"/>
            </a:pPr>
            <a:r>
              <a:rPr lang="en" sz="1917"/>
              <a:t>When to reach out for professional help</a:t>
            </a:r>
            <a:r>
              <a:rPr lang="en" sz="1800"/>
              <a:t> </a:t>
            </a:r>
            <a:endParaRPr sz="1800"/>
          </a:p>
          <a:p>
            <a:pPr indent="0" lvl="0" marL="914400" rtl="0" algn="l">
              <a:spcBef>
                <a:spcPts val="1200"/>
              </a:spcBef>
              <a:spcAft>
                <a:spcPts val="0"/>
              </a:spcAft>
              <a:buNone/>
            </a:pPr>
            <a:r>
              <a:t/>
            </a:r>
            <a:endParaRPr sz="1800"/>
          </a:p>
          <a:p>
            <a:pPr indent="-347345" lvl="0" marL="457200" rtl="0" algn="l">
              <a:spcBef>
                <a:spcPts val="1200"/>
              </a:spcBef>
              <a:spcAft>
                <a:spcPts val="0"/>
              </a:spcAft>
              <a:buSzPct val="100000"/>
              <a:buChar char="●"/>
            </a:pPr>
            <a:r>
              <a:rPr lang="en" sz="2200"/>
              <a:t>Gain an understanding of the National Alliance on Mental Illness and how we can be of service to provide </a:t>
            </a:r>
            <a:r>
              <a:rPr lang="en" sz="2200"/>
              <a:t>resources, support groups, and educational opportunities </a:t>
            </a:r>
            <a:r>
              <a:rPr lang="en" sz="2200"/>
              <a:t> </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Mental Health?</a:t>
            </a:r>
            <a:endParaRPr/>
          </a:p>
        </p:txBody>
      </p:sp>
      <p:sp>
        <p:nvSpPr>
          <p:cNvPr id="104" name="Google Shape;104;p2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900"/>
              <a:t>Mental Health is defined as our social, emotional, and psychological well-being. </a:t>
            </a:r>
            <a:endParaRPr sz="1900"/>
          </a:p>
          <a:p>
            <a:pPr indent="-349250" lvl="0" marL="457200" rtl="0" algn="l">
              <a:spcBef>
                <a:spcPts val="1200"/>
              </a:spcBef>
              <a:spcAft>
                <a:spcPts val="0"/>
              </a:spcAft>
              <a:buSzPts val="1900"/>
              <a:buFont typeface="Old Standard TT"/>
              <a:buChar char="●"/>
            </a:pPr>
            <a:r>
              <a:rPr lang="en" sz="1900"/>
              <a:t>Many factors, including family history, biological factors, environmental factors, and life events can contribute to our mental health.</a:t>
            </a:r>
            <a:endParaRPr sz="1900"/>
          </a:p>
          <a:p>
            <a:pPr indent="-349250" lvl="0" marL="457200" rtl="0" algn="l">
              <a:spcBef>
                <a:spcPts val="0"/>
              </a:spcBef>
              <a:spcAft>
                <a:spcPts val="0"/>
              </a:spcAft>
              <a:buSzPts val="1900"/>
              <a:buFont typeface="Open Sans"/>
              <a:buChar char="●"/>
            </a:pPr>
            <a:r>
              <a:rPr lang="en" sz="1900"/>
              <a:t>Our mental health can determine how we think, feel, and act. </a:t>
            </a:r>
            <a:endParaRPr sz="1900"/>
          </a:p>
          <a:p>
            <a:pPr indent="-349250" lvl="0" marL="457200" rtl="0" algn="l">
              <a:spcBef>
                <a:spcPts val="0"/>
              </a:spcBef>
              <a:spcAft>
                <a:spcPts val="0"/>
              </a:spcAft>
              <a:buSzPts val="1900"/>
              <a:buFont typeface="Open Sans"/>
              <a:buChar char="●"/>
            </a:pPr>
            <a:r>
              <a:rPr lang="en" sz="1900"/>
              <a:t>Mental health conditions are common.</a:t>
            </a:r>
            <a:endParaRPr sz="1900"/>
          </a:p>
          <a:p>
            <a:pPr indent="-349250" lvl="0" marL="457200" rtl="0" algn="l">
              <a:spcBef>
                <a:spcPts val="0"/>
              </a:spcBef>
              <a:spcAft>
                <a:spcPts val="0"/>
              </a:spcAft>
              <a:buSzPts val="1900"/>
              <a:buFont typeface="Old Standard TT"/>
              <a:buChar char="●"/>
            </a:pPr>
            <a:r>
              <a:rPr lang="en" sz="1900"/>
              <a:t>Mental Health is not something only people with diagnosed mental health conditions need to nurture.</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Emotional Health </a:t>
            </a:r>
            <a:endParaRPr/>
          </a:p>
        </p:txBody>
      </p:sp>
      <p:sp>
        <p:nvSpPr>
          <p:cNvPr id="110" name="Google Shape;110;p21"/>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rPr lang="en" sz="2100"/>
              <a:t>“Emotional Health can lead to success in work, relationships and health. In the past, researchers believed that success made people happy. Newer research reveals that it’s the other way around. Happy people are more likely to work toward goals, find the resources they need and attract others with their energy and optimism- key building blocks of success” </a:t>
            </a:r>
            <a:r>
              <a:rPr lang="en" sz="1400"/>
              <a:t>(APA, 2022).</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