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8" r:id="rId2"/>
    <p:sldId id="290" r:id="rId3"/>
    <p:sldId id="289" r:id="rId4"/>
    <p:sldId id="284" r:id="rId5"/>
    <p:sldId id="285" r:id="rId6"/>
    <p:sldId id="279" r:id="rId7"/>
    <p:sldId id="282" r:id="rId8"/>
    <p:sldId id="291" r:id="rId9"/>
    <p:sldId id="269" r:id="rId10"/>
    <p:sldId id="29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5"/>
    <a:srgbClr val="B3D335"/>
    <a:srgbClr val="006835"/>
    <a:srgbClr val="D7DF23"/>
    <a:srgbClr val="003B55"/>
    <a:srgbClr val="38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4"/>
    <p:restoredTop sz="94649"/>
  </p:normalViewPr>
  <p:slideViewPr>
    <p:cSldViewPr snapToGrid="0" snapToObjects="1">
      <p:cViewPr varScale="1">
        <p:scale>
          <a:sx n="72" d="100"/>
          <a:sy n="72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98A0-A84D-42F2-8D03-8F1C3CE268F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FD7B1-A8C2-4F5D-B476-6395B47B5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FD7B1-A8C2-4F5D-B476-6395B47B5C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FD7B1-A8C2-4F5D-B476-6395B47B5C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C62D70-5927-D246-850F-8FD0E21F61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B55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DA85BAD-E5ED-A145-9B95-A329F36CFD0B}"/>
              </a:ext>
            </a:extLst>
          </p:cNvPr>
          <p:cNvSpPr txBox="1">
            <a:spLocks/>
          </p:cNvSpPr>
          <p:nvPr userDrawn="1"/>
        </p:nvSpPr>
        <p:spPr>
          <a:xfrm>
            <a:off x="10160001" y="64044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Avenir Next" panose="020B0503020202020204" pitchFamily="34" charset="0"/>
              </a:rPr>
              <a:t>© IMEC All rights reserved.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CEA517-18A4-8F4C-BAA7-8AB828F54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525" y="5550568"/>
            <a:ext cx="1533259" cy="814507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69C383-F14A-3040-852A-87D2ACB19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805" y="884947"/>
            <a:ext cx="9643196" cy="4780547"/>
          </a:xfrm>
        </p:spPr>
        <p:txBody>
          <a:bodyPr anchor="t"/>
          <a:lstStyle>
            <a:lvl1pPr marL="0" indent="0">
              <a:lnSpc>
                <a:spcPct val="65000"/>
              </a:lnSpc>
              <a:buNone/>
              <a:defRPr sz="15000" b="1" i="0">
                <a:solidFill>
                  <a:srgbClr val="006885"/>
                </a:solidFill>
                <a:latin typeface="Avenir Next Heavy" panose="020B0503020202020204" pitchFamily="34" charset="0"/>
              </a:defRPr>
            </a:lvl1pPr>
          </a:lstStyle>
          <a:p>
            <a:pPr lvl="0"/>
            <a:r>
              <a:rPr lang="en-US" dirty="0"/>
              <a:t>MOVE</a:t>
            </a:r>
          </a:p>
          <a:p>
            <a:pPr lvl="0"/>
            <a:r>
              <a:rPr lang="en-US" dirty="0"/>
              <a:t>AHEAD</a:t>
            </a:r>
          </a:p>
          <a:p>
            <a:pPr lvl="0"/>
            <a:r>
              <a:rPr lang="en-US" dirty="0"/>
              <a:t>FASTER.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8A04E-1DCD-7C4C-914A-DC7525868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711825"/>
            <a:ext cx="5549900" cy="541338"/>
          </a:xfrm>
        </p:spPr>
        <p:txBody>
          <a:bodyPr/>
          <a:lstStyle>
            <a:lvl1pPr>
              <a:lnSpc>
                <a:spcPct val="100000"/>
              </a:lnSpc>
              <a:buNone/>
              <a:defRPr sz="25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[Month, Day, Year]</a:t>
            </a:r>
          </a:p>
        </p:txBody>
      </p:sp>
    </p:spTree>
    <p:extLst>
      <p:ext uri="{BB962C8B-B14F-4D97-AF65-F5344CB8AC3E}">
        <p14:creationId xmlns:p14="http://schemas.microsoft.com/office/powerpoint/2010/main" val="365942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D67DB-884D-FF4C-8027-5389134CD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600" y="1633422"/>
            <a:ext cx="10464800" cy="26543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3B981E-8A9A-7646-A5D7-D61CFFC01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366714"/>
            <a:ext cx="11191290" cy="10931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EAC103-7C12-0641-88CA-20831269980B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venir Next" panose="020B0503020202020204" pitchFamily="34" charset="0"/>
              </a:rPr>
              <a:t>© IMEC All rights reserved.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06160B-0633-1F40-96FA-B53BEC4F27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513933"/>
            <a:ext cx="2698676" cy="6676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6075AF8-8D0D-4D4E-A154-8E3A6BC0B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5181601"/>
            <a:ext cx="2698676" cy="12101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B3416E1-C6AE-F04F-A176-C5A880C60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9651" y="4513933"/>
            <a:ext cx="2698676" cy="6676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98DC21A-66B8-D34C-9167-0B263C71A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9651" y="5181601"/>
            <a:ext cx="2698676" cy="12101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532186-E89D-BF45-936C-744232185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1698" y="4513933"/>
            <a:ext cx="2698676" cy="6676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E48250F-46DE-8F4E-9B56-9A7ED8EBA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1698" y="5181601"/>
            <a:ext cx="2698676" cy="12101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FC8AA1-125C-40EB-BDBA-B8AAB3E0DC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78" y="1616912"/>
            <a:ext cx="2698676" cy="269867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0C01B4E6-AB61-4DAF-98A8-B9654C6BF6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46662" y="1611234"/>
            <a:ext cx="2698676" cy="269867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42A1E8AF-6FD0-4FBD-842C-AB1B7E47DA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46350" y="1603933"/>
            <a:ext cx="2698676" cy="269867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BC42BE-44E0-DF4E-B9E5-386390273A1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B55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30C43D-8CD1-164A-90BC-36DAC3350113}"/>
              </a:ext>
            </a:extLst>
          </p:cNvPr>
          <p:cNvSpPr txBox="1">
            <a:spLocks/>
          </p:cNvSpPr>
          <p:nvPr userDrawn="1"/>
        </p:nvSpPr>
        <p:spPr>
          <a:xfrm>
            <a:off x="10160001" y="64044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/>
                </a:solidFill>
                <a:latin typeface="Avenir Next" panose="020B0503020202020204" pitchFamily="34" charset="0"/>
              </a:rPr>
              <a:t>© IMEC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3B9305-1355-DE4F-9CE3-684C19B47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525" y="5550568"/>
            <a:ext cx="1533259" cy="814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53DE04-1548-714B-A4FC-4500F0453EEF}"/>
              </a:ext>
            </a:extLst>
          </p:cNvPr>
          <p:cNvSpPr/>
          <p:nvPr userDrawn="1"/>
        </p:nvSpPr>
        <p:spPr>
          <a:xfrm>
            <a:off x="596391" y="3632379"/>
            <a:ext cx="1328961" cy="461177"/>
          </a:xfrm>
          <a:prstGeom prst="rect">
            <a:avLst/>
          </a:prstGeom>
          <a:solidFill>
            <a:srgbClr val="B3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FE1A10-26AB-1747-8D8E-E23FBB9F3286}"/>
              </a:ext>
            </a:extLst>
          </p:cNvPr>
          <p:cNvSpPr txBox="1">
            <a:spLocks/>
          </p:cNvSpPr>
          <p:nvPr userDrawn="1"/>
        </p:nvSpPr>
        <p:spPr>
          <a:xfrm>
            <a:off x="596391" y="3710444"/>
            <a:ext cx="1328961" cy="325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3B55"/>
                </a:solidFill>
                <a:latin typeface="Avenir Next" panose="020B0503020202020204" pitchFamily="34" charset="0"/>
              </a:rPr>
              <a:t>IMEC.org</a:t>
            </a:r>
            <a:endParaRPr lang="en-US" sz="2000" dirty="0">
              <a:solidFill>
                <a:srgbClr val="003B55"/>
              </a:solidFill>
              <a:latin typeface="Avenir Next" panose="020B0503020202020204" pitchFamily="34" charset="0"/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D6317C5-A4AB-3840-9B59-F61CD68FD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840" y="4674949"/>
            <a:ext cx="325424" cy="32542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AE3D8E-59CD-5546-AD07-6642DDFF2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9952" y="4273275"/>
            <a:ext cx="325424" cy="325424"/>
          </a:xfrm>
          <a:prstGeom prst="rect">
            <a:avLst/>
          </a:prstGeom>
        </p:spPr>
      </p:pic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0FB88AC-2425-2C4E-906A-A0DE43F21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8" y="618836"/>
            <a:ext cx="9428162" cy="3013543"/>
          </a:xfrm>
        </p:spPr>
        <p:txBody>
          <a:bodyPr anchor="t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12000" b="1" i="0">
                <a:solidFill>
                  <a:srgbClr val="006885"/>
                </a:solidFill>
                <a:latin typeface="Avenir Next Demi Bold" panose="020B0503020202020204" pitchFamily="34" charset="0"/>
              </a:defRPr>
            </a:lvl1pPr>
            <a:lvl2pPr>
              <a:defRPr>
                <a:solidFill>
                  <a:srgbClr val="3897B0"/>
                </a:solidFill>
              </a:defRPr>
            </a:lvl2pPr>
            <a:lvl3pPr>
              <a:defRPr>
                <a:solidFill>
                  <a:srgbClr val="3897B0"/>
                </a:solidFill>
              </a:defRPr>
            </a:lvl3pPr>
            <a:lvl4pPr>
              <a:defRPr>
                <a:solidFill>
                  <a:srgbClr val="3897B0"/>
                </a:solidFill>
              </a:defRPr>
            </a:lvl4pPr>
            <a:lvl5pPr>
              <a:defRPr>
                <a:solidFill>
                  <a:srgbClr val="3897B0"/>
                </a:solidFill>
              </a:defRPr>
            </a:lvl5pPr>
          </a:lstStyle>
          <a:p>
            <a:pPr lvl="0"/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37BAE-9ABA-A349-9512-A42A8F765D49}"/>
              </a:ext>
            </a:extLst>
          </p:cNvPr>
          <p:cNvSpPr/>
          <p:nvPr userDrawn="1"/>
        </p:nvSpPr>
        <p:spPr>
          <a:xfrm>
            <a:off x="973416" y="4302381"/>
            <a:ext cx="6096000" cy="7822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info@IMEC.org</a:t>
            </a:r>
            <a:endParaRPr lang="en-U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888-806-4632</a:t>
            </a:r>
          </a:p>
        </p:txBody>
      </p:sp>
    </p:spTree>
    <p:extLst>
      <p:ext uri="{BB962C8B-B14F-4D97-AF65-F5344CB8AC3E}">
        <p14:creationId xmlns:p14="http://schemas.microsoft.com/office/powerpoint/2010/main" val="27846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57F95-A39D-4ACE-8295-41A9FBD4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D9F4-61C1-B943-9632-D9CA63134CF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D340B-5C6F-4CA4-97F3-96C3CD91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959A6-15AE-479F-9D45-971EE4E7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E72A-DA3F-234C-878F-DD72C5FA95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54339E6-D89D-4455-8A4E-CF98995A2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848" y="389894"/>
            <a:ext cx="10744951" cy="9607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0" b="1" i="0">
                <a:solidFill>
                  <a:srgbClr val="006885"/>
                </a:solidFill>
                <a:latin typeface="Avenir Next Demi Bold" panose="020B0503020202020204" pitchFamily="34" charset="0"/>
              </a:defRPr>
            </a:lvl1pPr>
            <a:lvl2pPr>
              <a:defRPr>
                <a:solidFill>
                  <a:srgbClr val="3897B0"/>
                </a:solidFill>
              </a:defRPr>
            </a:lvl2pPr>
            <a:lvl3pPr>
              <a:defRPr>
                <a:solidFill>
                  <a:srgbClr val="3897B0"/>
                </a:solidFill>
              </a:defRPr>
            </a:lvl3pPr>
            <a:lvl4pPr>
              <a:defRPr>
                <a:solidFill>
                  <a:srgbClr val="3897B0"/>
                </a:solidFill>
              </a:defRPr>
            </a:lvl4pPr>
            <a:lvl5pPr>
              <a:defRPr>
                <a:solidFill>
                  <a:srgbClr val="3897B0"/>
                </a:solidFill>
              </a:defRPr>
            </a:lvl5pPr>
          </a:lstStyle>
          <a:p>
            <a:pPr lvl="0"/>
            <a:r>
              <a:rPr lang="en-US" dirty="0"/>
              <a:t>Headline A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505AE5F-FC29-4F23-8E1B-2D73365B67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849" y="1554773"/>
            <a:ext cx="10744951" cy="4597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Avenir Next" panose="020B0503020202020204" pitchFamily="34" charset="0"/>
              </a:defRPr>
            </a:lvl1pPr>
            <a:lvl2pPr>
              <a:buNone/>
              <a:defRPr b="0" i="0">
                <a:latin typeface="Avenir Next" panose="020B0503020202020204" pitchFamily="34" charset="0"/>
              </a:defRPr>
            </a:lvl2pPr>
            <a:lvl3pPr>
              <a:buNone/>
              <a:defRPr b="0" i="0">
                <a:latin typeface="Avenir Next" panose="020B0503020202020204" pitchFamily="34" charset="0"/>
              </a:defRPr>
            </a:lvl3pPr>
            <a:lvl4pPr>
              <a:buNone/>
              <a:defRPr b="0" i="0">
                <a:latin typeface="Avenir Next" panose="020B0503020202020204" pitchFamily="34" charset="0"/>
              </a:defRPr>
            </a:lvl4pPr>
            <a:lvl5pPr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4501D7-C02F-4498-B904-2AEA5A956FD2}"/>
              </a:ext>
            </a:extLst>
          </p:cNvPr>
          <p:cNvCxnSpPr>
            <a:cxnSpLocks/>
          </p:cNvCxnSpPr>
          <p:nvPr userDrawn="1"/>
        </p:nvCxnSpPr>
        <p:spPr>
          <a:xfrm>
            <a:off x="608848" y="1414465"/>
            <a:ext cx="10829306" cy="0"/>
          </a:xfrm>
          <a:prstGeom prst="line">
            <a:avLst/>
          </a:prstGeom>
          <a:ln w="12700">
            <a:solidFill>
              <a:srgbClr val="B3D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4B54B7-B667-D64F-AFD2-1840FA32E1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B55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217597-8FEC-E544-A308-9BB0D97DF84B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Avenir Next" panose="020B0503020202020204" pitchFamily="34" charset="0"/>
              </a:rPr>
              <a:t>© IMEC All rights reserved.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96F52D-425A-CE4A-8D70-30F22975F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0"/>
            <a:ext cx="10535654" cy="639175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654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DED0C-DBD9-4115-927B-D7E15DC07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606" y="764507"/>
            <a:ext cx="5352688" cy="526222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86256A3-F708-1B41-A818-4F7F0084E6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3663" y="3578936"/>
            <a:ext cx="4792662" cy="10646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0" i="0">
                <a:solidFill>
                  <a:srgbClr val="003B55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14FDB1-99BB-A345-AFAE-729E63D5B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663" y="2735264"/>
            <a:ext cx="4793164" cy="671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E3931EB-98DE-A44D-9E64-35A75E8C91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8669" y="892505"/>
            <a:ext cx="4910138" cy="4910138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[Insert presenter picture here]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D076B3-54D1-234B-AD25-740B1B828471}"/>
              </a:ext>
            </a:extLst>
          </p:cNvPr>
          <p:cNvCxnSpPr>
            <a:cxnSpLocks/>
          </p:cNvCxnSpPr>
          <p:nvPr userDrawn="1"/>
        </p:nvCxnSpPr>
        <p:spPr>
          <a:xfrm>
            <a:off x="6443614" y="3429000"/>
            <a:ext cx="4793213" cy="0"/>
          </a:xfrm>
          <a:prstGeom prst="line">
            <a:avLst/>
          </a:prstGeom>
          <a:ln w="12700">
            <a:solidFill>
              <a:srgbClr val="B3D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14E5C379-67F9-3547-AE6A-199C6F3E3BDC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venir Next" panose="020B0503020202020204" pitchFamily="34" charset="0"/>
              </a:rPr>
              <a:t>© IMEC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226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572698-6966-6549-B79E-F17CCEE34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0038" y="334222"/>
            <a:ext cx="7327900" cy="9607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0" b="1" i="0">
                <a:solidFill>
                  <a:srgbClr val="006885"/>
                </a:solidFill>
                <a:latin typeface="Avenir Next Demi Bold" panose="020B0503020202020204" pitchFamily="34" charset="0"/>
              </a:defRPr>
            </a:lvl1pPr>
            <a:lvl2pPr>
              <a:defRPr>
                <a:solidFill>
                  <a:srgbClr val="3897B0"/>
                </a:solidFill>
              </a:defRPr>
            </a:lvl2pPr>
            <a:lvl3pPr>
              <a:defRPr>
                <a:solidFill>
                  <a:srgbClr val="3897B0"/>
                </a:solidFill>
              </a:defRPr>
            </a:lvl3pPr>
            <a:lvl4pPr>
              <a:defRPr>
                <a:solidFill>
                  <a:srgbClr val="3897B0"/>
                </a:solidFill>
              </a:defRPr>
            </a:lvl4pPr>
            <a:lvl5pPr>
              <a:defRPr>
                <a:solidFill>
                  <a:srgbClr val="3897B0"/>
                </a:solidFill>
              </a:defRPr>
            </a:lvl5pPr>
          </a:lstStyle>
          <a:p>
            <a:pPr lvl="0"/>
            <a:r>
              <a:rPr lang="en-US" dirty="0"/>
              <a:t>Headline 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1D9E4C-28EB-E548-9F07-D9443716C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0038" y="1674813"/>
            <a:ext cx="7527925" cy="4597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Avenir Next" panose="020B0503020202020204" pitchFamily="34" charset="0"/>
              </a:defRPr>
            </a:lvl1pPr>
            <a:lvl2pPr>
              <a:buNone/>
              <a:defRPr b="0" i="0">
                <a:latin typeface="Avenir Next" panose="020B0503020202020204" pitchFamily="34" charset="0"/>
              </a:defRPr>
            </a:lvl2pPr>
            <a:lvl3pPr>
              <a:buNone/>
              <a:defRPr b="0" i="0">
                <a:latin typeface="Avenir Next" panose="020B0503020202020204" pitchFamily="34" charset="0"/>
              </a:defRPr>
            </a:lvl3pPr>
            <a:lvl4pPr>
              <a:buNone/>
              <a:defRPr b="0" i="0">
                <a:latin typeface="Avenir Next" panose="020B0503020202020204" pitchFamily="34" charset="0"/>
              </a:defRPr>
            </a:lvl4pPr>
            <a:lvl5pPr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97534-18E3-6844-B2A6-9BA67CCBF6BF}"/>
              </a:ext>
            </a:extLst>
          </p:cNvPr>
          <p:cNvCxnSpPr>
            <a:cxnSpLocks/>
          </p:cNvCxnSpPr>
          <p:nvPr userDrawn="1"/>
        </p:nvCxnSpPr>
        <p:spPr>
          <a:xfrm>
            <a:off x="4239328" y="1414465"/>
            <a:ext cx="7198826" cy="0"/>
          </a:xfrm>
          <a:prstGeom prst="line">
            <a:avLst/>
          </a:prstGeom>
          <a:ln w="12700">
            <a:solidFill>
              <a:srgbClr val="B3D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85751DC4-5C7C-2541-B4A0-1DCDA6D25415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venir Next" panose="020B0503020202020204" pitchFamily="34" charset="0"/>
              </a:rPr>
              <a:t>© IMEC All rights reserved.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6060ED5D-499F-0847-8BBD-6FDB198C7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188" r="28120"/>
          <a:stretch/>
        </p:blipFill>
        <p:spPr>
          <a:xfrm>
            <a:off x="0" y="0"/>
            <a:ext cx="35687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84184-C8BD-48F6-8FA5-FA060FCB9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68700" cy="685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572698-6966-6549-B79E-F17CCEE34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8" y="334222"/>
            <a:ext cx="7327900" cy="9607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0" b="1" i="0">
                <a:solidFill>
                  <a:srgbClr val="006885"/>
                </a:solidFill>
                <a:latin typeface="Avenir Next Demi Bold" panose="020B0503020202020204" pitchFamily="34" charset="0"/>
              </a:defRPr>
            </a:lvl1pPr>
            <a:lvl2pPr>
              <a:defRPr>
                <a:solidFill>
                  <a:srgbClr val="3897B0"/>
                </a:solidFill>
              </a:defRPr>
            </a:lvl2pPr>
            <a:lvl3pPr>
              <a:defRPr>
                <a:solidFill>
                  <a:srgbClr val="3897B0"/>
                </a:solidFill>
              </a:defRPr>
            </a:lvl3pPr>
            <a:lvl4pPr>
              <a:defRPr>
                <a:solidFill>
                  <a:srgbClr val="3897B0"/>
                </a:solidFill>
              </a:defRPr>
            </a:lvl4pPr>
            <a:lvl5pPr>
              <a:defRPr>
                <a:solidFill>
                  <a:srgbClr val="3897B0"/>
                </a:solidFill>
              </a:defRPr>
            </a:lvl5pPr>
          </a:lstStyle>
          <a:p>
            <a:pPr lvl="0"/>
            <a:r>
              <a:rPr lang="en-US" dirty="0"/>
              <a:t>Headline 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1D9E4C-28EB-E548-9F07-D9443716C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438" y="1674813"/>
            <a:ext cx="7527925" cy="4597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Avenir Next" panose="020B0503020202020204" pitchFamily="34" charset="0"/>
              </a:defRPr>
            </a:lvl1pPr>
            <a:lvl2pPr>
              <a:buNone/>
              <a:defRPr b="0" i="0">
                <a:latin typeface="Avenir Next" panose="020B0503020202020204" pitchFamily="34" charset="0"/>
              </a:defRPr>
            </a:lvl2pPr>
            <a:lvl3pPr>
              <a:buNone/>
              <a:defRPr b="0" i="0">
                <a:latin typeface="Avenir Next" panose="020B0503020202020204" pitchFamily="34" charset="0"/>
              </a:defRPr>
            </a:lvl3pPr>
            <a:lvl4pPr>
              <a:buNone/>
              <a:defRPr b="0" i="0">
                <a:latin typeface="Avenir Next" panose="020B0503020202020204" pitchFamily="34" charset="0"/>
              </a:defRPr>
            </a:lvl4pPr>
            <a:lvl5pPr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97534-18E3-6844-B2A6-9BA67CCBF6BF}"/>
              </a:ext>
            </a:extLst>
          </p:cNvPr>
          <p:cNvCxnSpPr>
            <a:cxnSpLocks/>
          </p:cNvCxnSpPr>
          <p:nvPr userDrawn="1"/>
        </p:nvCxnSpPr>
        <p:spPr>
          <a:xfrm>
            <a:off x="581728" y="1414465"/>
            <a:ext cx="7198826" cy="0"/>
          </a:xfrm>
          <a:prstGeom prst="line">
            <a:avLst/>
          </a:prstGeom>
          <a:ln w="12700">
            <a:solidFill>
              <a:srgbClr val="B3D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85751DC4-5C7C-2541-B4A0-1DCDA6D25415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venir Next" panose="020B0503020202020204" pitchFamily="34" charset="0"/>
              </a:rPr>
              <a:t>© IMEC All rights reserved.</a:t>
            </a: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F7FDF52A-A77B-F341-B1AD-BE33F1EAC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329" r="9329"/>
          <a:stretch/>
        </p:blipFill>
        <p:spPr>
          <a:xfrm>
            <a:off x="8382000" y="3241963"/>
            <a:ext cx="3810000" cy="3122613"/>
          </a:xfrm>
          <a:prstGeom prst="rect">
            <a:avLst/>
          </a:prstGeom>
        </p:spPr>
      </p:pic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725AB6E4-16D8-1C4A-B4AA-9E53A24F64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9365" r="9365"/>
          <a:stretch/>
        </p:blipFill>
        <p:spPr>
          <a:xfrm>
            <a:off x="8382000" y="0"/>
            <a:ext cx="3810000" cy="312261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B313D9-3656-44FF-AE2A-7DDB745918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0" y="0"/>
            <a:ext cx="3810000" cy="312261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6BADE1F-C3AE-43C0-87AC-4C2D20177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0" y="3230648"/>
            <a:ext cx="3810000" cy="312261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3B981E-8A9A-7646-A5D7-D61CFFC01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366713"/>
            <a:ext cx="11191290" cy="13922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rgbClr val="003B55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EAC103-7C12-0641-88CA-20831269980B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venir Next" panose="020B0503020202020204" pitchFamily="34" charset="0"/>
              </a:rPr>
              <a:t>© IMEC All rights reserved.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06160B-0633-1F40-96FA-B53BEC4F2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363" y="1871663"/>
            <a:ext cx="11191290" cy="4384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>
                <a:solidFill>
                  <a:srgbClr val="006885"/>
                </a:solidFill>
                <a:latin typeface="Avenir Next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en-US" dirty="0">
                <a:effectLst/>
                <a:latin typeface="Avenir Next" panose="020B0503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4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1AC8A8-CEA3-8D42-BE55-72EEE3D6CDE6}"/>
              </a:ext>
            </a:extLst>
          </p:cNvPr>
          <p:cNvSpPr/>
          <p:nvPr userDrawn="1"/>
        </p:nvSpPr>
        <p:spPr>
          <a:xfrm>
            <a:off x="0" y="1"/>
            <a:ext cx="12192000" cy="6873506"/>
          </a:xfrm>
          <a:prstGeom prst="rect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B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3B089-CF30-D34D-B8D6-15EC6FA08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637" t="1785" r="10741" b="-860"/>
          <a:stretch/>
        </p:blipFill>
        <p:spPr>
          <a:xfrm>
            <a:off x="8368359" y="-2967"/>
            <a:ext cx="3851351" cy="638104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9317244-B93B-FF40-87E1-F51C7B33DA55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Avenir Next" panose="020B0503020202020204" pitchFamily="34" charset="0"/>
              </a:rPr>
              <a:t>© IMEC All rights reserved.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F30570-8770-0047-AFE7-78E08C693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63" y="360263"/>
            <a:ext cx="11220450" cy="10350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Infographic Slide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1003E3-1B0E-D149-BC6F-C3E2A1CF57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2582863"/>
            <a:ext cx="3459162" cy="396939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2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FB6D854-9235-CE48-87F3-38DE3FD80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3016009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24E895C-9887-A34B-8987-128E04300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810" y="2582863"/>
            <a:ext cx="3459162" cy="396939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2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985C2A3B-6628-3642-AB80-77E93C273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810" y="3016009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DC89D09-DDB5-4B41-9718-D59ECA9CAF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28039" y="2582863"/>
            <a:ext cx="3459162" cy="396939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2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9AFB1F0A-9CFE-F749-BC3F-B0A5BF33A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039" y="3016009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9E3FEA6-70EC-814B-9DEB-3DD31A7A35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810" y="5034680"/>
            <a:ext cx="3459162" cy="396939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2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CD6CE22C-3E70-6A42-8DC2-E78FF7FA3D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810" y="5467826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BC1849BE-F34E-2742-9032-75B8041CC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163" y="5034680"/>
            <a:ext cx="3459162" cy="396939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2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BC56E8E2-2CE3-264C-9C6F-FEC0EDDCD9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5467826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9B0F4641-39C8-AC42-B48F-3CCF2368C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8039" y="4544486"/>
            <a:ext cx="3459162" cy="859032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6000" b="1" i="0">
                <a:solidFill>
                  <a:srgbClr val="B3D335"/>
                </a:solidFill>
                <a:latin typeface="Avenir Next Demi Bold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EDDEF2E3-29F5-AB41-B582-80E3D32BA5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8039" y="5467826"/>
            <a:ext cx="3459162" cy="885827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buNone/>
              <a:defRPr sz="2000" b="0" i="0">
                <a:latin typeface="Avenir Next" panose="020B0503020202020204" pitchFamily="34" charset="0"/>
              </a:defRPr>
            </a:lvl2pPr>
            <a:lvl3pPr>
              <a:buNone/>
              <a:defRPr sz="2000" b="0" i="0">
                <a:latin typeface="Avenir Next" panose="020B0503020202020204" pitchFamily="34" charset="0"/>
              </a:defRPr>
            </a:lvl3pPr>
            <a:lvl4pPr>
              <a:buNone/>
              <a:defRPr sz="2000" b="0" i="0">
                <a:latin typeface="Avenir Next" panose="020B0503020202020204" pitchFamily="34" charset="0"/>
              </a:defRPr>
            </a:lvl4pPr>
            <a:lvl5pPr>
              <a:buNone/>
              <a:defRPr sz="20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2949ED-A5FF-CC48-B743-3B32A9D0F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5792" y="1680404"/>
            <a:ext cx="931851" cy="79712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E8DB69F-01C8-BD48-B1D0-35CDCE7E9B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5791" y="4092289"/>
            <a:ext cx="931851" cy="82519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6410446-BC42-CD47-BD2D-71A9D09941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116" y="4013732"/>
            <a:ext cx="903786" cy="903786"/>
          </a:xfrm>
          <a:prstGeom prst="rect">
            <a:avLst/>
          </a:prstGeom>
        </p:spPr>
      </p:pic>
      <p:pic>
        <p:nvPicPr>
          <p:cNvPr id="2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5182EE2-7A80-4D41-A7D1-16D96E06D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8117" y="1699716"/>
            <a:ext cx="1072191" cy="77467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6ADC08C-BEAB-824C-886F-3FE120DBEE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87423" y="1702294"/>
            <a:ext cx="1407826" cy="7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1AC8A8-CEA3-8D42-BE55-72EEE3D6CDE6}"/>
              </a:ext>
            </a:extLst>
          </p:cNvPr>
          <p:cNvSpPr/>
          <p:nvPr userDrawn="1"/>
        </p:nvSpPr>
        <p:spPr>
          <a:xfrm>
            <a:off x="0" y="1"/>
            <a:ext cx="12192000" cy="6873506"/>
          </a:xfrm>
          <a:prstGeom prst="rect">
            <a:avLst/>
          </a:prstGeom>
          <a:solidFill>
            <a:srgbClr val="003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B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3B089-CF30-D34D-B8D6-15EC6FA08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637" t="1785" r="10741" b="-860"/>
          <a:stretch/>
        </p:blipFill>
        <p:spPr>
          <a:xfrm>
            <a:off x="8368359" y="-2967"/>
            <a:ext cx="3851351" cy="638104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9317244-B93B-FF40-87E1-F51C7B33DA55}"/>
              </a:ext>
            </a:extLst>
          </p:cNvPr>
          <p:cNvSpPr txBox="1">
            <a:spLocks/>
          </p:cNvSpPr>
          <p:nvPr userDrawn="1"/>
        </p:nvSpPr>
        <p:spPr>
          <a:xfrm>
            <a:off x="10414001" y="6391753"/>
            <a:ext cx="1625600" cy="31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Avenir Next" panose="020B0503020202020204" pitchFamily="34" charset="0"/>
              </a:rPr>
              <a:t>© IMEC All rights reserved.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2949ED-A5FF-CC48-B743-3B32A9D0F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0224" y="1669177"/>
            <a:ext cx="931851" cy="79712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E8DB69F-01C8-BD48-B1D0-35CDCE7E9B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8659" y="4170880"/>
            <a:ext cx="931851" cy="82519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6410446-BC42-CD47-BD2D-71A9D09941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8230" y="4092289"/>
            <a:ext cx="903786" cy="903786"/>
          </a:xfrm>
          <a:prstGeom prst="rect">
            <a:avLst/>
          </a:prstGeom>
        </p:spPr>
      </p:pic>
      <p:pic>
        <p:nvPicPr>
          <p:cNvPr id="2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5182EE2-7A80-4D41-A7D1-16D96E06D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5593" y="1691630"/>
            <a:ext cx="1072191" cy="77467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6ADC08C-BEAB-824C-886F-3FE120DBEE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88659" y="1702294"/>
            <a:ext cx="1407826" cy="775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E9C48A-D41B-4E87-8CA5-1C709389B2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12003" y="148147"/>
            <a:ext cx="8967993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67B70-9974-1843-B8F5-11F970F9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10F4E-6FCF-1543-8725-F1902D77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04D2-2FE2-2E40-857B-CBD7EE443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D9F4-61C1-B943-9632-D9CA63134CF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6ED5-923D-1F4F-A670-47221E1E5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77ADE-F5A7-294F-8E0C-E82560EFD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E72A-DA3F-234C-878F-DD72C5FA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63" r:id="rId9"/>
    <p:sldLayoutId id="2147483661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D56A2-3E12-B745-A42E-C62882575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4000" dirty="0"/>
              <a:t>MOVE</a:t>
            </a:r>
          </a:p>
          <a:p>
            <a:r>
              <a:rPr lang="en-US" sz="14000" dirty="0"/>
              <a:t>AHEAD</a:t>
            </a:r>
          </a:p>
          <a:p>
            <a:r>
              <a:rPr lang="en-US" sz="14000" dirty="0"/>
              <a:t>FASTER.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E200-E108-FF4E-98CE-6B0BF42D0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July 13,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7229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C6F4A3-7A4F-4C51-BDF2-E6673D43D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8D94C2-9F9A-4607-B32A-C517BC18D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en-US" sz="8800" dirty="0"/>
          </a:p>
          <a:p>
            <a:pPr algn="ctr"/>
            <a:r>
              <a:rPr lang="en-US" sz="8800" dirty="0"/>
              <a:t>Q&amp;A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6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A8D7B-2E23-744E-8982-E9F5EC9A9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</a:t>
            </a:r>
          </a:p>
          <a:p>
            <a:r>
              <a:rPr lang="en-US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423234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1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6D27B-9F87-4912-80C0-063379043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57CDE-8C5A-49C1-8089-B565352FFA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Attendance Policies </a:t>
            </a:r>
          </a:p>
          <a:p>
            <a:pPr marL="1028700" lvl="1" indent="-34290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</a:rPr>
              <a:t>Why so complicated</a:t>
            </a:r>
          </a:p>
          <a:p>
            <a:pPr marL="1028700" lvl="1" indent="-34290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Why are people not coming to work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Calibri" panose="020F0502020204030204" pitchFamily="34" charset="0"/>
              </a:rPr>
              <a:t>Training / culture to come to work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Going Beyond the Metric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</a:rPr>
              <a:t>Learning development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Calibri" panose="020F0502020204030204" pitchFamily="34" charset="0"/>
              </a:rPr>
              <a:t>Putting new people as leaders (lack training, skills)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BED353-8EE7-4538-A803-98B05B194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0059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97EE1-3302-B148-94ED-B20AD854E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Attendance Policies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0A978-8CA3-4649-AAA8-1CAA6D8F6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Calibri" panose="020F0502020204030204" pitchFamily="34" charset="0"/>
              </a:rPr>
              <a:t>Attendance (</a:t>
            </a:r>
            <a:r>
              <a:rPr lang="en-US" b="0" i="1" dirty="0">
                <a:effectLst/>
                <a:latin typeface="Calibri" panose="020F0502020204030204" pitchFamily="34" charset="0"/>
              </a:rPr>
              <a:t>almost suspending</a:t>
            </a:r>
            <a:r>
              <a:rPr lang="en-US" b="0" i="0" dirty="0">
                <a:effectLst/>
                <a:latin typeface="Calibri" panose="020F0502020204030204" pitchFamily="34" charset="0"/>
              </a:rPr>
              <a:t>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Flexible attendance (</a:t>
            </a:r>
            <a:r>
              <a:rPr lang="en-US" sz="2000" b="0" i="1" dirty="0">
                <a:effectLst/>
                <a:latin typeface="Calibri" panose="020F0502020204030204" pitchFamily="34" charset="0"/>
              </a:rPr>
              <a:t>how to create and implement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Calibri" panose="020F0502020204030204" pitchFamily="34" charset="0"/>
              </a:rPr>
              <a:t>How to address attendance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Gain insight from different companies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Provide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1475C-74D8-6847-ADC7-1753A643C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400" dirty="0"/>
              <a:t>Why are people not coming to work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9A68C-F02B-9E4A-80F8-31F9DA842C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Calibri" panose="020F0502020204030204" pitchFamily="34" charset="0"/>
              </a:rPr>
              <a:t>Why are people not coming to work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Training / culture to come to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4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058289-18AA-9845-B8EC-6072C183F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 Journey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10BBE57-EB8A-4BE1-863C-0FB757E7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9" y="1876742"/>
            <a:ext cx="9232777" cy="42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E139F-AE9C-D44E-8A95-A73F4125A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Employee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E08AB-9575-4B43-A5FF-EC3C96588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Employee Engagement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DA94F-4B20-1A4F-B383-582CF96BDE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omnimporum</a:t>
            </a:r>
            <a:r>
              <a:rPr lang="en-US" dirty="0"/>
              <a:t> </a:t>
            </a:r>
            <a:r>
              <a:rPr lang="en-US" dirty="0" err="1"/>
              <a:t>ipsanis</a:t>
            </a:r>
            <a:r>
              <a:rPr lang="en-US" dirty="0"/>
              <a:t> </a:t>
            </a:r>
            <a:r>
              <a:rPr lang="en-US" dirty="0" err="1"/>
              <a:t>modici</a:t>
            </a:r>
            <a:r>
              <a:rPr lang="en-US" dirty="0"/>
              <a:t> </a:t>
            </a:r>
            <a:r>
              <a:rPr lang="en-US" dirty="0" err="1"/>
              <a:t>dolest</a:t>
            </a:r>
            <a:r>
              <a:rPr lang="en-US" dirty="0"/>
              <a:t> </a:t>
            </a:r>
            <a:r>
              <a:rPr lang="en-US" dirty="0" err="1"/>
              <a:t>fugiatissi</a:t>
            </a:r>
            <a:r>
              <a:rPr lang="en-US" dirty="0"/>
              <a:t> nus dem qui </a:t>
            </a:r>
            <a:r>
              <a:rPr lang="en-US" dirty="0" err="1"/>
              <a:t>quas</a:t>
            </a:r>
            <a:r>
              <a:rPr lang="en-US" dirty="0"/>
              <a:t> que con pores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584C0C-D4AF-7D4C-9D09-A59DEC1CB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Pulse Survey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C31E-2E88-BF46-A4D9-EE43B96B0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omnimporum</a:t>
            </a:r>
            <a:r>
              <a:rPr lang="en-US" dirty="0"/>
              <a:t> </a:t>
            </a:r>
            <a:r>
              <a:rPr lang="en-US" dirty="0" err="1"/>
              <a:t>ipsanis</a:t>
            </a:r>
            <a:r>
              <a:rPr lang="en-US" dirty="0"/>
              <a:t> </a:t>
            </a:r>
            <a:r>
              <a:rPr lang="en-US" dirty="0" err="1"/>
              <a:t>modici</a:t>
            </a:r>
            <a:r>
              <a:rPr lang="en-US" dirty="0"/>
              <a:t> </a:t>
            </a:r>
            <a:r>
              <a:rPr lang="en-US" dirty="0" err="1"/>
              <a:t>dolest</a:t>
            </a:r>
            <a:r>
              <a:rPr lang="en-US" dirty="0"/>
              <a:t> </a:t>
            </a:r>
            <a:r>
              <a:rPr lang="en-US" dirty="0" err="1"/>
              <a:t>fugiatissi</a:t>
            </a:r>
            <a:r>
              <a:rPr lang="en-US" dirty="0"/>
              <a:t> nus dem qui </a:t>
            </a:r>
            <a:r>
              <a:rPr lang="en-US" dirty="0" err="1"/>
              <a:t>quas</a:t>
            </a:r>
            <a:r>
              <a:rPr lang="en-US" dirty="0"/>
              <a:t> que con pores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D7E82-E805-924E-B94A-33ECB69761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Stay Interviews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61D8C-487C-3441-A14F-51861D4BF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omnimporum</a:t>
            </a:r>
            <a:r>
              <a:rPr lang="en-US" dirty="0"/>
              <a:t> </a:t>
            </a:r>
            <a:r>
              <a:rPr lang="en-US" dirty="0" err="1"/>
              <a:t>ipsanis</a:t>
            </a:r>
            <a:r>
              <a:rPr lang="en-US" dirty="0"/>
              <a:t> </a:t>
            </a:r>
            <a:r>
              <a:rPr lang="en-US" dirty="0" err="1"/>
              <a:t>modici</a:t>
            </a:r>
            <a:r>
              <a:rPr lang="en-US" dirty="0"/>
              <a:t> </a:t>
            </a:r>
            <a:r>
              <a:rPr lang="en-US" dirty="0" err="1"/>
              <a:t>dolest</a:t>
            </a:r>
            <a:r>
              <a:rPr lang="en-US" dirty="0"/>
              <a:t> </a:t>
            </a:r>
            <a:r>
              <a:rPr lang="en-US" dirty="0" err="1"/>
              <a:t>fugiatissi</a:t>
            </a:r>
            <a:r>
              <a:rPr lang="en-US" dirty="0"/>
              <a:t> nus dem qui </a:t>
            </a:r>
            <a:r>
              <a:rPr lang="en-US" dirty="0" err="1"/>
              <a:t>quas</a:t>
            </a:r>
            <a:r>
              <a:rPr lang="en-US" dirty="0"/>
              <a:t> que con pores</a:t>
            </a:r>
          </a:p>
        </p:txBody>
      </p:sp>
    </p:spTree>
    <p:extLst>
      <p:ext uri="{BB962C8B-B14F-4D97-AF65-F5344CB8AC3E}">
        <p14:creationId xmlns:p14="http://schemas.microsoft.com/office/powerpoint/2010/main" val="164341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1E52B-8FC3-48C3-9A07-0F31E29272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Succession Planning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5E094-868C-4D0B-9E43-191DD5D38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Learning Development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8DE110-F75A-499A-8703-CF586DF10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0130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00185-C169-1A4D-9B48-9281BA8C4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Steps..</a:t>
            </a:r>
          </a:p>
        </p:txBody>
      </p:sp>
    </p:spTree>
    <p:extLst>
      <p:ext uri="{BB962C8B-B14F-4D97-AF65-F5344CB8AC3E}">
        <p14:creationId xmlns:p14="http://schemas.microsoft.com/office/powerpoint/2010/main" val="415302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155</Words>
  <Application>Microsoft Office PowerPoint</Application>
  <PresentationFormat>Widescreen</PresentationFormat>
  <Paragraphs>41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AHEAD FASTER</dc:title>
  <dc:creator>Heather Ferreria</dc:creator>
  <cp:lastModifiedBy>Joanne Romero</cp:lastModifiedBy>
  <cp:revision>192</cp:revision>
  <dcterms:created xsi:type="dcterms:W3CDTF">2020-12-09T14:52:08Z</dcterms:created>
  <dcterms:modified xsi:type="dcterms:W3CDTF">2022-07-14T17:33:25Z</dcterms:modified>
</cp:coreProperties>
</file>