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99" r:id="rId2"/>
    <p:sldId id="271" r:id="rId3"/>
    <p:sldId id="1121" r:id="rId4"/>
    <p:sldId id="538" r:id="rId5"/>
    <p:sldId id="1132" r:id="rId6"/>
    <p:sldId id="1134" r:id="rId7"/>
    <p:sldId id="1135" r:id="rId8"/>
    <p:sldId id="1137" r:id="rId9"/>
    <p:sldId id="1138" r:id="rId10"/>
    <p:sldId id="1139" r:id="rId11"/>
    <p:sldId id="1140" r:id="rId12"/>
    <p:sldId id="1136" r:id="rId13"/>
    <p:sldId id="548" r:id="rId14"/>
    <p:sldId id="1141" r:id="rId15"/>
    <p:sldId id="114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F4370F6-6E77-4A10-B0D4-46678D1D63D3}">
          <p14:sldIdLst>
            <p14:sldId id="299"/>
            <p14:sldId id="271"/>
            <p14:sldId id="1121"/>
            <p14:sldId id="538"/>
            <p14:sldId id="1132"/>
            <p14:sldId id="1134"/>
            <p14:sldId id="1135"/>
            <p14:sldId id="1137"/>
            <p14:sldId id="1138"/>
            <p14:sldId id="1139"/>
            <p14:sldId id="1140"/>
            <p14:sldId id="1136"/>
            <p14:sldId id="548"/>
            <p14:sldId id="1141"/>
            <p14:sldId id="114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D335"/>
    <a:srgbClr val="006885"/>
    <a:srgbClr val="3897B0"/>
    <a:srgbClr val="003B55"/>
    <a:srgbClr val="00A8E5"/>
    <a:srgbClr val="D7DF23"/>
    <a:srgbClr val="0068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90710" autoAdjust="0"/>
  </p:normalViewPr>
  <p:slideViewPr>
    <p:cSldViewPr snapToGrid="0" snapToObjects="1">
      <p:cViewPr varScale="1">
        <p:scale>
          <a:sx n="103" d="100"/>
          <a:sy n="103" d="100"/>
        </p:scale>
        <p:origin x="822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1674CE-286B-4803-9FD1-6123AD90FB51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1951F1A-5891-44C9-BE3D-B4D7316D327D}">
      <dgm:prSet phldrT="[Text]" custT="1"/>
      <dgm:spPr>
        <a:solidFill>
          <a:srgbClr val="006885"/>
        </a:solidFill>
      </dgm:spPr>
      <dgm:t>
        <a:bodyPr/>
        <a:lstStyle/>
        <a:p>
          <a:r>
            <a:rPr lang="en-US" sz="2400" dirty="0">
              <a:latin typeface="Avenir Next" panose="020B0503020202020204" pitchFamily="34" charset="0"/>
            </a:rPr>
            <a:t>Talent Acquisition</a:t>
          </a:r>
        </a:p>
      </dgm:t>
    </dgm:pt>
    <dgm:pt modelId="{A9D84C4E-981D-4F7F-9C6D-DD946711ADF3}" type="parTrans" cxnId="{B5E12F48-C7FE-482B-8C9A-D5A3A9E6DEC7}">
      <dgm:prSet/>
      <dgm:spPr/>
      <dgm:t>
        <a:bodyPr/>
        <a:lstStyle/>
        <a:p>
          <a:endParaRPr lang="en-US"/>
        </a:p>
      </dgm:t>
    </dgm:pt>
    <dgm:pt modelId="{C676304B-2DEC-4E1C-A5F3-6E86F0F94946}" type="sibTrans" cxnId="{B5E12F48-C7FE-482B-8C9A-D5A3A9E6DEC7}">
      <dgm:prSet/>
      <dgm:spPr>
        <a:solidFill>
          <a:srgbClr val="B3D335"/>
        </a:solidFill>
      </dgm:spPr>
      <dgm:t>
        <a:bodyPr/>
        <a:lstStyle/>
        <a:p>
          <a:endParaRPr lang="en-US"/>
        </a:p>
      </dgm:t>
    </dgm:pt>
    <dgm:pt modelId="{B0EAA1CA-6345-4ED6-A0C4-FBCC00B8A4D2}">
      <dgm:prSet phldrT="[Text]" custT="1"/>
      <dgm:spPr>
        <a:solidFill>
          <a:srgbClr val="006885"/>
        </a:solidFill>
      </dgm:spPr>
      <dgm:t>
        <a:bodyPr/>
        <a:lstStyle/>
        <a:p>
          <a:r>
            <a:rPr lang="en-US" sz="2000" i="1" dirty="0">
              <a:latin typeface="Avenir Next" panose="020B0503020202020204" pitchFamily="34" charset="0"/>
            </a:rPr>
            <a:t>Better the talent acquisition-the better the retention.</a:t>
          </a:r>
        </a:p>
      </dgm:t>
    </dgm:pt>
    <dgm:pt modelId="{208C26CE-BCD7-437C-948B-A851E0B7CC91}" type="parTrans" cxnId="{96491315-E1A6-41A3-8E9B-80120E9D9FF7}">
      <dgm:prSet/>
      <dgm:spPr/>
      <dgm:t>
        <a:bodyPr/>
        <a:lstStyle/>
        <a:p>
          <a:endParaRPr lang="en-US"/>
        </a:p>
      </dgm:t>
    </dgm:pt>
    <dgm:pt modelId="{8D2D655D-900C-4689-AFCD-B90419004F16}" type="sibTrans" cxnId="{96491315-E1A6-41A3-8E9B-80120E9D9FF7}">
      <dgm:prSet/>
      <dgm:spPr/>
      <dgm:t>
        <a:bodyPr/>
        <a:lstStyle/>
        <a:p>
          <a:endParaRPr lang="en-US"/>
        </a:p>
      </dgm:t>
    </dgm:pt>
    <dgm:pt modelId="{912617F4-4FBD-401D-8782-F4D4F6F124AF}">
      <dgm:prSet phldrT="[Text]" custT="1"/>
      <dgm:spPr>
        <a:solidFill>
          <a:srgbClr val="006885"/>
        </a:solidFill>
      </dgm:spPr>
      <dgm:t>
        <a:bodyPr/>
        <a:lstStyle/>
        <a:p>
          <a:r>
            <a:rPr lang="en-US" sz="2400" dirty="0">
              <a:latin typeface="Avenir Next" panose="020B0503020202020204" pitchFamily="34" charset="0"/>
            </a:rPr>
            <a:t>Retain</a:t>
          </a:r>
        </a:p>
      </dgm:t>
    </dgm:pt>
    <dgm:pt modelId="{B00684ED-8468-4F40-A0BE-193FBED3F8D6}" type="parTrans" cxnId="{9CBCBF3B-7859-47F8-B679-0362A2975FB9}">
      <dgm:prSet/>
      <dgm:spPr/>
      <dgm:t>
        <a:bodyPr/>
        <a:lstStyle/>
        <a:p>
          <a:endParaRPr lang="en-US"/>
        </a:p>
      </dgm:t>
    </dgm:pt>
    <dgm:pt modelId="{1FB4921D-D3E2-49BD-B7CE-070F3EA0A8B4}" type="sibTrans" cxnId="{9CBCBF3B-7859-47F8-B679-0362A2975FB9}">
      <dgm:prSet/>
      <dgm:spPr/>
      <dgm:t>
        <a:bodyPr/>
        <a:lstStyle/>
        <a:p>
          <a:endParaRPr lang="en-US"/>
        </a:p>
      </dgm:t>
    </dgm:pt>
    <dgm:pt modelId="{EA6D8143-B7ED-481B-95BE-5006D4073BE8}">
      <dgm:prSet phldrT="[Text]" custT="1"/>
      <dgm:spPr>
        <a:solidFill>
          <a:srgbClr val="006885"/>
        </a:solidFill>
      </dgm:spPr>
      <dgm:t>
        <a:bodyPr/>
        <a:lstStyle/>
        <a:p>
          <a:r>
            <a:rPr lang="en-US" sz="2000" i="1" dirty="0">
              <a:latin typeface="Avenir Next" panose="020B0503020202020204" pitchFamily="34" charset="0"/>
            </a:rPr>
            <a:t>The better the retention strategy the less talent acquisition needed.</a:t>
          </a:r>
        </a:p>
      </dgm:t>
    </dgm:pt>
    <dgm:pt modelId="{0B0753BE-1FD2-4637-8507-D96B7A876F08}" type="parTrans" cxnId="{330D30CF-2B1D-4B7C-BF48-5DB27E634F39}">
      <dgm:prSet/>
      <dgm:spPr/>
      <dgm:t>
        <a:bodyPr/>
        <a:lstStyle/>
        <a:p>
          <a:endParaRPr lang="en-US"/>
        </a:p>
      </dgm:t>
    </dgm:pt>
    <dgm:pt modelId="{2042071B-6CA9-408B-A5BA-8CF0FBD3E285}" type="sibTrans" cxnId="{330D30CF-2B1D-4B7C-BF48-5DB27E634F39}">
      <dgm:prSet/>
      <dgm:spPr/>
      <dgm:t>
        <a:bodyPr/>
        <a:lstStyle/>
        <a:p>
          <a:endParaRPr lang="en-US"/>
        </a:p>
      </dgm:t>
    </dgm:pt>
    <dgm:pt modelId="{EC300428-75F7-44C4-9287-B941789E4549}" type="pres">
      <dgm:prSet presAssocID="{5F1674CE-286B-4803-9FD1-6123AD90FB51}" presName="Name0" presStyleCnt="0">
        <dgm:presLayoutVars>
          <dgm:dir/>
          <dgm:resizeHandles val="exact"/>
        </dgm:presLayoutVars>
      </dgm:prSet>
      <dgm:spPr/>
    </dgm:pt>
    <dgm:pt modelId="{0A834BE0-2F70-4AEE-8E0B-646B20399CD7}" type="pres">
      <dgm:prSet presAssocID="{5F1674CE-286B-4803-9FD1-6123AD90FB51}" presName="cycle" presStyleCnt="0"/>
      <dgm:spPr/>
    </dgm:pt>
    <dgm:pt modelId="{F1056FE3-1D98-4436-8DB4-A64E369738ED}" type="pres">
      <dgm:prSet presAssocID="{91951F1A-5891-44C9-BE3D-B4D7316D327D}" presName="nodeFirstNode" presStyleLbl="node1" presStyleIdx="0" presStyleCnt="4">
        <dgm:presLayoutVars>
          <dgm:bulletEnabled val="1"/>
        </dgm:presLayoutVars>
      </dgm:prSet>
      <dgm:spPr/>
    </dgm:pt>
    <dgm:pt modelId="{BEC36D2E-F9D8-40EC-94D8-F20E8A29E6E3}" type="pres">
      <dgm:prSet presAssocID="{C676304B-2DEC-4E1C-A5F3-6E86F0F94946}" presName="sibTransFirstNode" presStyleLbl="bgShp" presStyleIdx="0" presStyleCnt="1"/>
      <dgm:spPr/>
    </dgm:pt>
    <dgm:pt modelId="{F4945713-E9C7-4ADA-AE43-72D25DCB8E4F}" type="pres">
      <dgm:prSet presAssocID="{B0EAA1CA-6345-4ED6-A0C4-FBCC00B8A4D2}" presName="nodeFollowingNodes" presStyleLbl="node1" presStyleIdx="1" presStyleCnt="4">
        <dgm:presLayoutVars>
          <dgm:bulletEnabled val="1"/>
        </dgm:presLayoutVars>
      </dgm:prSet>
      <dgm:spPr/>
    </dgm:pt>
    <dgm:pt modelId="{95370F4E-AD9F-4A8F-A19C-7941214DF3DB}" type="pres">
      <dgm:prSet presAssocID="{912617F4-4FBD-401D-8782-F4D4F6F124AF}" presName="nodeFollowingNodes" presStyleLbl="node1" presStyleIdx="2" presStyleCnt="4">
        <dgm:presLayoutVars>
          <dgm:bulletEnabled val="1"/>
        </dgm:presLayoutVars>
      </dgm:prSet>
      <dgm:spPr/>
    </dgm:pt>
    <dgm:pt modelId="{65FDB8C3-BF27-4DE4-8EA5-6723B8581F1F}" type="pres">
      <dgm:prSet presAssocID="{EA6D8143-B7ED-481B-95BE-5006D4073BE8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96491315-E1A6-41A3-8E9B-80120E9D9FF7}" srcId="{5F1674CE-286B-4803-9FD1-6123AD90FB51}" destId="{B0EAA1CA-6345-4ED6-A0C4-FBCC00B8A4D2}" srcOrd="1" destOrd="0" parTransId="{208C26CE-BCD7-437C-948B-A851E0B7CC91}" sibTransId="{8D2D655D-900C-4689-AFCD-B90419004F16}"/>
    <dgm:cxn modelId="{9CBCBF3B-7859-47F8-B679-0362A2975FB9}" srcId="{5F1674CE-286B-4803-9FD1-6123AD90FB51}" destId="{912617F4-4FBD-401D-8782-F4D4F6F124AF}" srcOrd="2" destOrd="0" parTransId="{B00684ED-8468-4F40-A0BE-193FBED3F8D6}" sibTransId="{1FB4921D-D3E2-49BD-B7CE-070F3EA0A8B4}"/>
    <dgm:cxn modelId="{FEE37941-1FD0-4264-8175-78931785BDA1}" type="presOf" srcId="{B0EAA1CA-6345-4ED6-A0C4-FBCC00B8A4D2}" destId="{F4945713-E9C7-4ADA-AE43-72D25DCB8E4F}" srcOrd="0" destOrd="0" presId="urn:microsoft.com/office/officeart/2005/8/layout/cycle3"/>
    <dgm:cxn modelId="{B5E12F48-C7FE-482B-8C9A-D5A3A9E6DEC7}" srcId="{5F1674CE-286B-4803-9FD1-6123AD90FB51}" destId="{91951F1A-5891-44C9-BE3D-B4D7316D327D}" srcOrd="0" destOrd="0" parTransId="{A9D84C4E-981D-4F7F-9C6D-DD946711ADF3}" sibTransId="{C676304B-2DEC-4E1C-A5F3-6E86F0F94946}"/>
    <dgm:cxn modelId="{8D941655-1141-493A-A205-29C4683DAF5D}" type="presOf" srcId="{91951F1A-5891-44C9-BE3D-B4D7316D327D}" destId="{F1056FE3-1D98-4436-8DB4-A64E369738ED}" srcOrd="0" destOrd="0" presId="urn:microsoft.com/office/officeart/2005/8/layout/cycle3"/>
    <dgm:cxn modelId="{8A429E85-3E12-4794-A11C-494C1A8A5B2C}" type="presOf" srcId="{5F1674CE-286B-4803-9FD1-6123AD90FB51}" destId="{EC300428-75F7-44C4-9287-B941789E4549}" srcOrd="0" destOrd="0" presId="urn:microsoft.com/office/officeart/2005/8/layout/cycle3"/>
    <dgm:cxn modelId="{9E39C6B7-81F7-450F-A490-00EC3142C83E}" type="presOf" srcId="{EA6D8143-B7ED-481B-95BE-5006D4073BE8}" destId="{65FDB8C3-BF27-4DE4-8EA5-6723B8581F1F}" srcOrd="0" destOrd="0" presId="urn:microsoft.com/office/officeart/2005/8/layout/cycle3"/>
    <dgm:cxn modelId="{4BA40EBA-C0D7-4DEF-AE32-8701E6466CFE}" type="presOf" srcId="{912617F4-4FBD-401D-8782-F4D4F6F124AF}" destId="{95370F4E-AD9F-4A8F-A19C-7941214DF3DB}" srcOrd="0" destOrd="0" presId="urn:microsoft.com/office/officeart/2005/8/layout/cycle3"/>
    <dgm:cxn modelId="{330D30CF-2B1D-4B7C-BF48-5DB27E634F39}" srcId="{5F1674CE-286B-4803-9FD1-6123AD90FB51}" destId="{EA6D8143-B7ED-481B-95BE-5006D4073BE8}" srcOrd="3" destOrd="0" parTransId="{0B0753BE-1FD2-4637-8507-D96B7A876F08}" sibTransId="{2042071B-6CA9-408B-A5BA-8CF0FBD3E285}"/>
    <dgm:cxn modelId="{41C1BEE2-2C85-40F8-933A-9ABC42AB575E}" type="presOf" srcId="{C676304B-2DEC-4E1C-A5F3-6E86F0F94946}" destId="{BEC36D2E-F9D8-40EC-94D8-F20E8A29E6E3}" srcOrd="0" destOrd="0" presId="urn:microsoft.com/office/officeart/2005/8/layout/cycle3"/>
    <dgm:cxn modelId="{A299D028-CAF8-4638-93ED-E4C0EC1DE798}" type="presParOf" srcId="{EC300428-75F7-44C4-9287-B941789E4549}" destId="{0A834BE0-2F70-4AEE-8E0B-646B20399CD7}" srcOrd="0" destOrd="0" presId="urn:microsoft.com/office/officeart/2005/8/layout/cycle3"/>
    <dgm:cxn modelId="{853E50DB-76C8-4EE2-9DBD-A379E8164241}" type="presParOf" srcId="{0A834BE0-2F70-4AEE-8E0B-646B20399CD7}" destId="{F1056FE3-1D98-4436-8DB4-A64E369738ED}" srcOrd="0" destOrd="0" presId="urn:microsoft.com/office/officeart/2005/8/layout/cycle3"/>
    <dgm:cxn modelId="{D27A6975-87B0-4E18-B3F5-9696ED0BA4E4}" type="presParOf" srcId="{0A834BE0-2F70-4AEE-8E0B-646B20399CD7}" destId="{BEC36D2E-F9D8-40EC-94D8-F20E8A29E6E3}" srcOrd="1" destOrd="0" presId="urn:microsoft.com/office/officeart/2005/8/layout/cycle3"/>
    <dgm:cxn modelId="{8D737148-0CD0-4598-8E76-3C0BEEF0E124}" type="presParOf" srcId="{0A834BE0-2F70-4AEE-8E0B-646B20399CD7}" destId="{F4945713-E9C7-4ADA-AE43-72D25DCB8E4F}" srcOrd="2" destOrd="0" presId="urn:microsoft.com/office/officeart/2005/8/layout/cycle3"/>
    <dgm:cxn modelId="{5274635E-4EB7-4AC9-9B3F-9D68014C994A}" type="presParOf" srcId="{0A834BE0-2F70-4AEE-8E0B-646B20399CD7}" destId="{95370F4E-AD9F-4A8F-A19C-7941214DF3DB}" srcOrd="3" destOrd="0" presId="urn:microsoft.com/office/officeart/2005/8/layout/cycle3"/>
    <dgm:cxn modelId="{0B13B08A-0A35-46B3-B76A-297155F63285}" type="presParOf" srcId="{0A834BE0-2F70-4AEE-8E0B-646B20399CD7}" destId="{65FDB8C3-BF27-4DE4-8EA5-6723B8581F1F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C36D2E-F9D8-40EC-94D8-F20E8A29E6E3}">
      <dsp:nvSpPr>
        <dsp:cNvPr id="0" name=""/>
        <dsp:cNvSpPr/>
      </dsp:nvSpPr>
      <dsp:spPr>
        <a:xfrm>
          <a:off x="2144794" y="-104159"/>
          <a:ext cx="4243895" cy="4243895"/>
        </a:xfrm>
        <a:prstGeom prst="circularArrow">
          <a:avLst>
            <a:gd name="adj1" fmla="val 4668"/>
            <a:gd name="adj2" fmla="val 272909"/>
            <a:gd name="adj3" fmla="val 12879067"/>
            <a:gd name="adj4" fmla="val 17998412"/>
            <a:gd name="adj5" fmla="val 4847"/>
          </a:avLst>
        </a:prstGeom>
        <a:solidFill>
          <a:srgbClr val="B3D3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56FE3-1D98-4436-8DB4-A64E369738ED}">
      <dsp:nvSpPr>
        <dsp:cNvPr id="0" name=""/>
        <dsp:cNvSpPr/>
      </dsp:nvSpPr>
      <dsp:spPr>
        <a:xfrm>
          <a:off x="2870884" y="1477"/>
          <a:ext cx="2791715" cy="1395857"/>
        </a:xfrm>
        <a:prstGeom prst="roundRect">
          <a:avLst/>
        </a:prstGeom>
        <a:solidFill>
          <a:srgbClr val="006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Next" panose="020B0503020202020204" pitchFamily="34" charset="0"/>
            </a:rPr>
            <a:t>Talent Acquisition</a:t>
          </a:r>
        </a:p>
      </dsp:txBody>
      <dsp:txXfrm>
        <a:off x="2939024" y="69617"/>
        <a:ext cx="2655435" cy="1259577"/>
      </dsp:txXfrm>
    </dsp:sp>
    <dsp:sp modelId="{F4945713-E9C7-4ADA-AE43-72D25DCB8E4F}">
      <dsp:nvSpPr>
        <dsp:cNvPr id="0" name=""/>
        <dsp:cNvSpPr/>
      </dsp:nvSpPr>
      <dsp:spPr>
        <a:xfrm>
          <a:off x="4394724" y="1525318"/>
          <a:ext cx="2791715" cy="1395857"/>
        </a:xfrm>
        <a:prstGeom prst="roundRect">
          <a:avLst/>
        </a:prstGeom>
        <a:solidFill>
          <a:srgbClr val="006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Avenir Next" panose="020B0503020202020204" pitchFamily="34" charset="0"/>
            </a:rPr>
            <a:t>Better the talent acquisition-the better the retention.</a:t>
          </a:r>
        </a:p>
      </dsp:txBody>
      <dsp:txXfrm>
        <a:off x="4462864" y="1593458"/>
        <a:ext cx="2655435" cy="1259577"/>
      </dsp:txXfrm>
    </dsp:sp>
    <dsp:sp modelId="{95370F4E-AD9F-4A8F-A19C-7941214DF3DB}">
      <dsp:nvSpPr>
        <dsp:cNvPr id="0" name=""/>
        <dsp:cNvSpPr/>
      </dsp:nvSpPr>
      <dsp:spPr>
        <a:xfrm>
          <a:off x="2870884" y="3049158"/>
          <a:ext cx="2791715" cy="1395857"/>
        </a:xfrm>
        <a:prstGeom prst="roundRect">
          <a:avLst/>
        </a:prstGeom>
        <a:solidFill>
          <a:srgbClr val="006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venir Next" panose="020B0503020202020204" pitchFamily="34" charset="0"/>
            </a:rPr>
            <a:t>Retain</a:t>
          </a:r>
        </a:p>
      </dsp:txBody>
      <dsp:txXfrm>
        <a:off x="2939024" y="3117298"/>
        <a:ext cx="2655435" cy="1259577"/>
      </dsp:txXfrm>
    </dsp:sp>
    <dsp:sp modelId="{65FDB8C3-BF27-4DE4-8EA5-6723B8581F1F}">
      <dsp:nvSpPr>
        <dsp:cNvPr id="0" name=""/>
        <dsp:cNvSpPr/>
      </dsp:nvSpPr>
      <dsp:spPr>
        <a:xfrm>
          <a:off x="1347043" y="1525318"/>
          <a:ext cx="2791715" cy="1395857"/>
        </a:xfrm>
        <a:prstGeom prst="roundRect">
          <a:avLst/>
        </a:prstGeom>
        <a:solidFill>
          <a:srgbClr val="00688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i="1" kern="1200" dirty="0">
              <a:latin typeface="Avenir Next" panose="020B0503020202020204" pitchFamily="34" charset="0"/>
            </a:rPr>
            <a:t>The better the retention strategy the less talent acquisition needed.</a:t>
          </a:r>
        </a:p>
      </dsp:txBody>
      <dsp:txXfrm>
        <a:off x="1415183" y="1593458"/>
        <a:ext cx="2655435" cy="12595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40EC4-C52A-4CE8-8257-0B3E213E3F64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74268-DE81-45ED-906F-EF6B21ED53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58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Record for staff not in attendance. 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https://</a:t>
            </a:r>
            <a:r>
              <a:rPr lang="en-US" dirty="0" err="1"/>
              <a:t>imec.box.com</a:t>
            </a:r>
            <a:r>
              <a:rPr lang="en-US" dirty="0"/>
              <a:t>/v/</a:t>
            </a:r>
            <a:r>
              <a:rPr lang="en-US" dirty="0" err="1"/>
              <a:t>TeamHuddlesPast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89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74268-DE81-45ED-906F-EF6B21ED53B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541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74268-DE81-45ED-906F-EF6B21ED53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669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74268-DE81-45ED-906F-EF6B21ED53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723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74268-DE81-45ED-906F-EF6B21ED53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9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74268-DE81-45ED-906F-EF6B21ED53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42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E74268-DE81-45ED-906F-EF6B21ED53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53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Record for staff not in attendance.  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https://</a:t>
            </a:r>
            <a:r>
              <a:rPr lang="en-US" dirty="0" err="1"/>
              <a:t>imec.box.com</a:t>
            </a:r>
            <a:r>
              <a:rPr lang="en-US" dirty="0"/>
              <a:t>/v/</a:t>
            </a:r>
            <a:r>
              <a:rPr lang="en-US" dirty="0" err="1"/>
              <a:t>TeamHuddlesPast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E805B8-FE4F-5A4A-93F4-E989F9A244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9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DDA85BAD-E5ED-A145-9B95-A329F36CFD0B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7CEA517-18A4-8F4C-BAA7-8AB828F54E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9525" y="5550568"/>
            <a:ext cx="1533259" cy="814507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05" y="884947"/>
            <a:ext cx="9643196" cy="4780547"/>
          </a:xfr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5000" b="1" i="0">
                <a:solidFill>
                  <a:srgbClr val="006885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5711825"/>
            <a:ext cx="5549900" cy="541338"/>
          </a:xfrm>
        </p:spPr>
        <p:txBody>
          <a:bodyPr/>
          <a:lstStyle>
            <a:lvl1pPr>
              <a:lnSpc>
                <a:spcPct val="100000"/>
              </a:lnSpc>
              <a:buNone/>
              <a:defRPr sz="25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</p:spTree>
    <p:extLst>
      <p:ext uri="{BB962C8B-B14F-4D97-AF65-F5344CB8AC3E}">
        <p14:creationId xmlns:p14="http://schemas.microsoft.com/office/powerpoint/2010/main" val="3659420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0D67DB-884D-FF4C-8027-5389134CD7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600" y="1633422"/>
            <a:ext cx="10464800" cy="26543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4"/>
            <a:ext cx="11191290" cy="109311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4513933"/>
            <a:ext cx="269867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06075AF8-8D0D-4D4E-A154-8E3A6BC0BE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5181601"/>
            <a:ext cx="269867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B3416E1-C6AE-F04F-A176-C5A880C60E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49651" y="4513933"/>
            <a:ext cx="269867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F98DC21A-66B8-D34C-9167-0B263C71A8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9651" y="5181601"/>
            <a:ext cx="269867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BE532186-E89D-BF45-936C-7442321850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71698" y="4513933"/>
            <a:ext cx="2698676" cy="66766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8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BE48250F-46DE-8F4E-9B56-9A7ED8EBA5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71698" y="5181601"/>
            <a:ext cx="2698676" cy="121015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500" b="0" i="0">
                <a:solidFill>
                  <a:schemeClr val="tx1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FFC8AA1-125C-40EB-BDBA-B8AAB3E0DCA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4678" y="1616912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0C01B4E6-AB61-4DAF-98A8-B9654C6BF6B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46662" y="1611234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42A1E8AF-6FD0-4FBD-842C-AB1B7E47DAC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646350" y="1603933"/>
            <a:ext cx="2698676" cy="2698676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99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1BC42BE-44E0-DF4E-B9E5-386390273A1B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D30C43D-8CD1-164A-90BC-36DAC3350113}"/>
              </a:ext>
            </a:extLst>
          </p:cNvPr>
          <p:cNvSpPr txBox="1">
            <a:spLocks/>
          </p:cNvSpPr>
          <p:nvPr userDrawn="1"/>
        </p:nvSpPr>
        <p:spPr>
          <a:xfrm>
            <a:off x="10160001" y="64044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3B9305-1355-DE4F-9CE3-684C19B47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59525" y="5550568"/>
            <a:ext cx="1533259" cy="8145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53DE04-1548-714B-A4FC-4500F0453EEF}"/>
              </a:ext>
            </a:extLst>
          </p:cNvPr>
          <p:cNvSpPr/>
          <p:nvPr userDrawn="1"/>
        </p:nvSpPr>
        <p:spPr>
          <a:xfrm>
            <a:off x="596391" y="3632379"/>
            <a:ext cx="1328961" cy="461177"/>
          </a:xfrm>
          <a:prstGeom prst="rect">
            <a:avLst/>
          </a:prstGeom>
          <a:solidFill>
            <a:srgbClr val="B3D3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2FE1A10-26AB-1747-8D8E-E23FBB9F3286}"/>
              </a:ext>
            </a:extLst>
          </p:cNvPr>
          <p:cNvSpPr txBox="1">
            <a:spLocks/>
          </p:cNvSpPr>
          <p:nvPr userDrawn="1"/>
        </p:nvSpPr>
        <p:spPr>
          <a:xfrm>
            <a:off x="596391" y="3710444"/>
            <a:ext cx="1328961" cy="3254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3B55"/>
                </a:solidFill>
                <a:latin typeface="Avenir Next" panose="020B0503020202020204" pitchFamily="34" charset="0"/>
              </a:rPr>
              <a:t>IMEC.org</a:t>
            </a:r>
            <a:endParaRPr lang="en-US" sz="2000" dirty="0">
              <a:solidFill>
                <a:srgbClr val="003B55"/>
              </a:solidFill>
              <a:latin typeface="Avenir Next" panose="020B0503020202020204" pitchFamily="34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DD6317C5-A4AB-3840-9B59-F61CD68FD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840" y="4674949"/>
            <a:ext cx="325424" cy="3254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1AE3D8E-59CD-5546-AD07-6642DDFF28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9952" y="4273275"/>
            <a:ext cx="325424" cy="325424"/>
          </a:xfrm>
          <a:prstGeom prst="rect">
            <a:avLst/>
          </a:prstGeom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0FB88AC-2425-2C4E-906A-A0DE43F219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618836"/>
            <a:ext cx="9428162" cy="3013543"/>
          </a:xfrm>
        </p:spPr>
        <p:txBody>
          <a:bodyPr anchor="t"/>
          <a:lstStyle>
            <a:lvl1pPr marL="0" indent="0">
              <a:lnSpc>
                <a:spcPct val="75000"/>
              </a:lnSpc>
              <a:spcBef>
                <a:spcPts val="0"/>
              </a:spcBef>
              <a:buNone/>
              <a:defRPr sz="12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Thank</a:t>
            </a:r>
            <a:br>
              <a:rPr lang="en-US" dirty="0"/>
            </a:br>
            <a:r>
              <a:rPr lang="en-US" dirty="0"/>
              <a:t>You!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37BAE-9ABA-A349-9512-A42A8F765D49}"/>
              </a:ext>
            </a:extLst>
          </p:cNvPr>
          <p:cNvSpPr/>
          <p:nvPr userDrawn="1"/>
        </p:nvSpPr>
        <p:spPr>
          <a:xfrm>
            <a:off x="973416" y="4302381"/>
            <a:ext cx="6096000" cy="7822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info@IMEC.org</a:t>
            </a:r>
            <a:endParaRPr lang="en-US" sz="2000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pPr marL="0" indent="0" algn="l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2000" dirty="0">
                <a:solidFill>
                  <a:schemeClr val="bg1"/>
                </a:solidFill>
                <a:latin typeface="Avenir Next" panose="020B0503020202020204" pitchFamily="34" charset="0"/>
              </a:rPr>
              <a:t>888-806-4632</a:t>
            </a:r>
          </a:p>
        </p:txBody>
      </p:sp>
    </p:spTree>
    <p:extLst>
      <p:ext uri="{BB962C8B-B14F-4D97-AF65-F5344CB8AC3E}">
        <p14:creationId xmlns:p14="http://schemas.microsoft.com/office/powerpoint/2010/main" val="2784651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7200" y="274638"/>
            <a:ext cx="10160000" cy="1143000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2667"/>
          <a:stretch/>
        </p:blipFill>
        <p:spPr>
          <a:xfrm>
            <a:off x="0" y="0"/>
            <a:ext cx="1231392" cy="6858000"/>
          </a:xfrm>
          <a:prstGeom prst="rect">
            <a:avLst/>
          </a:prstGeom>
        </p:spPr>
      </p:pic>
      <p:pic>
        <p:nvPicPr>
          <p:cNvPr id="7" name="Picture 3" descr="C:\Users\istudent\Desktop\IMEC_logo_not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6019801"/>
            <a:ext cx="1959085" cy="666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176519"/>
            <a:ext cx="6908800" cy="365125"/>
          </a:xfrm>
          <a:prstGeom prst="rect">
            <a:avLst/>
          </a:prstGeom>
        </p:spPr>
        <p:txBody>
          <a:bodyPr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674368" y="6172201"/>
            <a:ext cx="609600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defRPr>
            </a:lvl1pPr>
          </a:lstStyle>
          <a:p>
            <a:fld id="{1BB32185-506A-4529-AE66-4EB5A25F74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258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E6D05B9-527B-482B-B8CF-D2FA5BFE7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159072"/>
            <a:ext cx="10026426" cy="76370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800" b="0">
                <a:solidFill>
                  <a:schemeClr val="tx1"/>
                </a:solidFill>
                <a:latin typeface="Avenir Next LT Pro Demi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793992"/>
            <a:ext cx="12199241" cy="64008"/>
          </a:xfrm>
          <a:prstGeom prst="rect">
            <a:avLst/>
          </a:pr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5958840" y="6688836"/>
            <a:ext cx="274320" cy="137160"/>
          </a:xfrm>
          <a:custGeom>
            <a:avLst/>
            <a:gdLst>
              <a:gd name="connsiteX0" fmla="*/ 137160 w 274320"/>
              <a:gd name="connsiteY0" fmla="*/ 0 h 137160"/>
              <a:gd name="connsiteX1" fmla="*/ 274320 w 274320"/>
              <a:gd name="connsiteY1" fmla="*/ 137160 h 137160"/>
              <a:gd name="connsiteX2" fmla="*/ 0 w 274320"/>
              <a:gd name="connsiteY2" fmla="*/ 137160 h 137160"/>
              <a:gd name="connsiteX3" fmla="*/ 137160 w 274320"/>
              <a:gd name="connsiteY3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137160">
                <a:moveTo>
                  <a:pt x="137160" y="0"/>
                </a:moveTo>
                <a:cubicBezTo>
                  <a:pt x="212911" y="0"/>
                  <a:pt x="274320" y="61409"/>
                  <a:pt x="274320" y="137160"/>
                </a:cubicBezTo>
                <a:lnTo>
                  <a:pt x="0" y="137160"/>
                </a:lnTo>
                <a:cubicBezTo>
                  <a:pt x="0" y="61409"/>
                  <a:pt x="61409" y="0"/>
                  <a:pt x="137160" y="0"/>
                </a:cubicBezTo>
                <a:close/>
              </a:path>
            </a:pathLst>
          </a:cu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D216489-1C86-4404-AC0C-1F4A687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325" y="6595644"/>
            <a:ext cx="895350" cy="365125"/>
          </a:xfrm>
        </p:spPr>
        <p:txBody>
          <a:bodyPr/>
          <a:lstStyle>
            <a:lvl1pPr algn="ctr">
              <a:defRPr sz="800" b="0">
                <a:solidFill>
                  <a:schemeClr val="bg1"/>
                </a:solidFill>
              </a:defRPr>
            </a:lvl1pPr>
          </a:lstStyle>
          <a:p>
            <a:fld id="{0D82401F-8C12-43AF-A8D4-256712E648B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E6230D-EE2A-4819-9CB9-49CE622A67DE}"/>
              </a:ext>
            </a:extLst>
          </p:cNvPr>
          <p:cNvSpPr/>
          <p:nvPr userDrawn="1"/>
        </p:nvSpPr>
        <p:spPr>
          <a:xfrm>
            <a:off x="0" y="-10274"/>
            <a:ext cx="12192000" cy="64008"/>
          </a:xfrm>
          <a:prstGeom prst="rect">
            <a:avLst/>
          </a:prstGeom>
          <a:gradFill flip="none" rotWithShape="1">
            <a:gsLst>
              <a:gs pos="0">
                <a:srgbClr val="00A8E5"/>
              </a:gs>
              <a:gs pos="100000">
                <a:srgbClr val="B3D33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5E6D05B9-527B-482B-B8CF-D2FA5BFE74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9400" y="922778"/>
            <a:ext cx="10026426" cy="437204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200" b="1">
                <a:solidFill>
                  <a:srgbClr val="003B55"/>
                </a:solidFill>
                <a:latin typeface="Avenir Next LT Pro Demi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6" name="Picture 3" descr="C:\Users\istudent\Desktop\IMEC_logo_nota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4781"/>
          <a:stretch/>
        </p:blipFill>
        <p:spPr bwMode="auto">
          <a:xfrm>
            <a:off x="10538580" y="260889"/>
            <a:ext cx="1406677" cy="5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71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E6D05B9-527B-482B-B8CF-D2FA5BFE74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400" y="159072"/>
            <a:ext cx="10026426" cy="763706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FontTx/>
              <a:buNone/>
              <a:defRPr sz="2800" b="0">
                <a:solidFill>
                  <a:schemeClr val="tx1"/>
                </a:solidFill>
                <a:latin typeface="Avenir Next LT Pro Demi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793992"/>
            <a:ext cx="12199241" cy="64008"/>
          </a:xfrm>
          <a:prstGeom prst="rect">
            <a:avLst/>
          </a:pr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9" name="Freeform 8"/>
          <p:cNvSpPr/>
          <p:nvPr userDrawn="1"/>
        </p:nvSpPr>
        <p:spPr>
          <a:xfrm>
            <a:off x="5958840" y="6688836"/>
            <a:ext cx="274320" cy="137160"/>
          </a:xfrm>
          <a:custGeom>
            <a:avLst/>
            <a:gdLst>
              <a:gd name="connsiteX0" fmla="*/ 137160 w 274320"/>
              <a:gd name="connsiteY0" fmla="*/ 0 h 137160"/>
              <a:gd name="connsiteX1" fmla="*/ 274320 w 274320"/>
              <a:gd name="connsiteY1" fmla="*/ 137160 h 137160"/>
              <a:gd name="connsiteX2" fmla="*/ 0 w 274320"/>
              <a:gd name="connsiteY2" fmla="*/ 137160 h 137160"/>
              <a:gd name="connsiteX3" fmla="*/ 137160 w 274320"/>
              <a:gd name="connsiteY3" fmla="*/ 0 h 137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" h="137160">
                <a:moveTo>
                  <a:pt x="137160" y="0"/>
                </a:moveTo>
                <a:cubicBezTo>
                  <a:pt x="212911" y="0"/>
                  <a:pt x="274320" y="61409"/>
                  <a:pt x="274320" y="137160"/>
                </a:cubicBezTo>
                <a:lnTo>
                  <a:pt x="0" y="137160"/>
                </a:lnTo>
                <a:cubicBezTo>
                  <a:pt x="0" y="61409"/>
                  <a:pt x="61409" y="0"/>
                  <a:pt x="137160" y="0"/>
                </a:cubicBezTo>
                <a:close/>
              </a:path>
            </a:pathLst>
          </a:custGeom>
          <a:solidFill>
            <a:srgbClr val="0068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pic>
        <p:nvPicPr>
          <p:cNvPr id="16" name="Picture 3" descr="C:\Users\istudent\Desktop\IMEC_logo_notag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1" b="4781"/>
          <a:stretch/>
        </p:blipFill>
        <p:spPr bwMode="auto">
          <a:xfrm>
            <a:off x="10538580" y="260889"/>
            <a:ext cx="1406677" cy="56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EE6230D-EE2A-4819-9CB9-49CE622A67DE}"/>
              </a:ext>
            </a:extLst>
          </p:cNvPr>
          <p:cNvSpPr/>
          <p:nvPr userDrawn="1"/>
        </p:nvSpPr>
        <p:spPr>
          <a:xfrm>
            <a:off x="0" y="-10274"/>
            <a:ext cx="12192000" cy="64008"/>
          </a:xfrm>
          <a:prstGeom prst="rect">
            <a:avLst/>
          </a:prstGeom>
          <a:gradFill flip="none" rotWithShape="1">
            <a:gsLst>
              <a:gs pos="0">
                <a:srgbClr val="00A8E5"/>
              </a:gs>
              <a:gs pos="100000">
                <a:srgbClr val="B3D33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venir LT Std 45 Book" panose="020B0502020203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D216489-1C86-4404-AC0C-1F4A687E7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48325" y="6595644"/>
            <a:ext cx="895350" cy="365125"/>
          </a:xfrm>
        </p:spPr>
        <p:txBody>
          <a:bodyPr/>
          <a:lstStyle>
            <a:lvl1pPr algn="ctr">
              <a:defRPr sz="800" b="0">
                <a:solidFill>
                  <a:schemeClr val="bg1"/>
                </a:solidFill>
              </a:defRPr>
            </a:lvl1pPr>
          </a:lstStyle>
          <a:p>
            <a:fld id="{0D82401F-8C12-43AF-A8D4-256712E648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51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DEC62D70-5927-D246-850F-8FD0E21F61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B55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D69C383-F14A-3040-852A-87D2ACB192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6806" y="884949"/>
            <a:ext cx="9643196" cy="4780547"/>
          </a:xfrm>
        </p:spPr>
        <p:txBody>
          <a:bodyPr anchor="t"/>
          <a:lstStyle>
            <a:lvl1pPr marL="0" indent="0">
              <a:lnSpc>
                <a:spcPct val="65000"/>
              </a:lnSpc>
              <a:buNone/>
              <a:defRPr sz="11250" b="1" i="0">
                <a:solidFill>
                  <a:srgbClr val="3897B0"/>
                </a:solidFill>
                <a:latin typeface="Avenir Next Heavy" panose="020B0503020202020204" pitchFamily="34" charset="0"/>
              </a:defRPr>
            </a:lvl1pPr>
          </a:lstStyle>
          <a:p>
            <a:pPr lvl="0"/>
            <a:r>
              <a:rPr lang="en-US" dirty="0"/>
              <a:t>MOVE</a:t>
            </a:r>
          </a:p>
          <a:p>
            <a:pPr lvl="0"/>
            <a:r>
              <a:rPr lang="en-US" dirty="0"/>
              <a:t>AHEAD</a:t>
            </a:r>
          </a:p>
          <a:p>
            <a:pPr lvl="0"/>
            <a:r>
              <a:rPr lang="en-US" dirty="0"/>
              <a:t>FASTER.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8A04E-1DCD-7C4C-914A-DC75258683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1" y="5711825"/>
            <a:ext cx="5549900" cy="541338"/>
          </a:xfrm>
        </p:spPr>
        <p:txBody>
          <a:bodyPr/>
          <a:lstStyle>
            <a:lvl1pPr>
              <a:lnSpc>
                <a:spcPct val="100000"/>
              </a:lnSpc>
              <a:buNone/>
              <a:defRPr sz="1875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 dirty="0"/>
              <a:t>[Month, Day, Year]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42FA52E-EBE6-3140-A92E-CD16FB2657A4}"/>
              </a:ext>
            </a:extLst>
          </p:cNvPr>
          <p:cNvSpPr txBox="1">
            <a:spLocks/>
          </p:cNvSpPr>
          <p:nvPr userDrawn="1"/>
        </p:nvSpPr>
        <p:spPr>
          <a:xfrm>
            <a:off x="10663098" y="6469209"/>
            <a:ext cx="1417596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011E2D-A91A-9240-BAAD-427A49821A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2843" y="6062632"/>
            <a:ext cx="1133032" cy="45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3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BAB2-F846-4593-8A32-D4D5C622AA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26C42B-E5A6-413D-B423-CDB1552FA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9F392A-B5B2-4FC9-B8B0-418355B04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61C89-ACFB-438D-8A21-9C538F90A98E}" type="datetimeFigureOut">
              <a:rPr lang="en-US" smtClean="0"/>
              <a:t>12/12/2022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F7B56-A4C2-4B1A-B1A2-244ACABDB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A1935-C09E-48BA-918B-AB0D85DCA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5BEA8-BC66-4D96-8657-33DB2242AE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80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757F95-A39D-4ACE-8295-41A9FBD4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0D9F4-61C1-B943-9632-D9CA63134CF8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8D340B-5C6F-4CA4-97F3-96C3CD919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959A6-15AE-479F-9D45-971EE4E7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4BE72A-DA3F-234C-878F-DD72C5FA956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C54339E6-D89D-4455-8A4E-CF98995A2F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848" y="389894"/>
            <a:ext cx="10744951" cy="9607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8505AE5F-FC29-4F23-8E1B-2D73365B67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8849" y="1554773"/>
            <a:ext cx="10744951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4501D7-C02F-4498-B904-2AEA5A956FD2}"/>
              </a:ext>
            </a:extLst>
          </p:cNvPr>
          <p:cNvCxnSpPr>
            <a:cxnSpLocks/>
          </p:cNvCxnSpPr>
          <p:nvPr userDrawn="1"/>
        </p:nvCxnSpPr>
        <p:spPr>
          <a:xfrm>
            <a:off x="608848" y="1414465"/>
            <a:ext cx="1082930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46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4B54B7-B667-D64F-AFD2-1840FA32E161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3B55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D217597-8FEC-E544-A308-9BB0D97DF84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196F52D-425A-CE4A-8D70-30F22975F6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0"/>
            <a:ext cx="10535654" cy="6391753"/>
          </a:xfr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96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65487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8DED0C-DBD9-4115-927B-D7E15DC078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5606" y="764507"/>
            <a:ext cx="5352688" cy="5262220"/>
          </a:xfrm>
          <a:prstGeom prst="rect">
            <a:avLst/>
          </a:prstGeom>
        </p:spPr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86256A3-F708-1B41-A818-4F7F0084E64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3663" y="3578936"/>
            <a:ext cx="4792662" cy="106463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000" b="0" i="0">
                <a:solidFill>
                  <a:srgbClr val="003B55"/>
                </a:solidFill>
                <a:latin typeface="Avenir Next" panose="020B0503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614FDB1-99BB-A345-AFAE-729E63D5B3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3663" y="2735264"/>
            <a:ext cx="4793164" cy="671104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0E3931EB-98DE-A44D-9E64-35A75E8C91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88669" y="892505"/>
            <a:ext cx="4910138" cy="4910138"/>
          </a:xfrm>
          <a:prstGeom prst="ellipse">
            <a:avLst/>
          </a:prstGeom>
        </p:spPr>
        <p:txBody>
          <a:bodyPr anchor="ctr"/>
          <a:lstStyle>
            <a:lvl1pPr algn="ctr">
              <a:buNone/>
              <a:defRPr b="0" i="0">
                <a:latin typeface="Avenir Next" panose="020B0503020202020204" pitchFamily="34" charset="0"/>
              </a:defRPr>
            </a:lvl1pPr>
          </a:lstStyle>
          <a:p>
            <a:r>
              <a:rPr lang="en-US" dirty="0"/>
              <a:t>[Insert presenter picture here]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ED076B3-54D1-234B-AD25-740B1B828471}"/>
              </a:ext>
            </a:extLst>
          </p:cNvPr>
          <p:cNvCxnSpPr>
            <a:cxnSpLocks/>
          </p:cNvCxnSpPr>
          <p:nvPr userDrawn="1"/>
        </p:nvCxnSpPr>
        <p:spPr>
          <a:xfrm>
            <a:off x="6443614" y="3429000"/>
            <a:ext cx="4793213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>
            <a:extLst>
              <a:ext uri="{FF2B5EF4-FFF2-40B4-BE49-F238E27FC236}">
                <a16:creationId xmlns:a16="http://schemas.microsoft.com/office/drawing/2014/main" id="{14E5C379-67F9-3547-AE6A-199C6F3E3BDC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211226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0038" y="334222"/>
            <a:ext cx="7327900" cy="9607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0038" y="1674813"/>
            <a:ext cx="7527925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42393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6060ED5D-499F-0847-8BBD-6FDB198C7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188" r="28120"/>
          <a:stretch/>
        </p:blipFill>
        <p:spPr>
          <a:xfrm>
            <a:off x="0" y="0"/>
            <a:ext cx="35687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384184-C8BD-48F6-8FA5-FA060FCB91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568700" cy="6858000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24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3572698-6966-6549-B79E-F17CCEE340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2438" y="334222"/>
            <a:ext cx="7327900" cy="96070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7000" b="1" i="0">
                <a:solidFill>
                  <a:srgbClr val="006885"/>
                </a:solidFill>
                <a:latin typeface="Avenir Next Demi Bold" panose="020B0503020202020204" pitchFamily="34" charset="0"/>
              </a:defRPr>
            </a:lvl1pPr>
            <a:lvl2pPr>
              <a:defRPr>
                <a:solidFill>
                  <a:srgbClr val="3897B0"/>
                </a:solidFill>
              </a:defRPr>
            </a:lvl2pPr>
            <a:lvl3pPr>
              <a:defRPr>
                <a:solidFill>
                  <a:srgbClr val="3897B0"/>
                </a:solidFill>
              </a:defRPr>
            </a:lvl3pPr>
            <a:lvl4pPr>
              <a:defRPr>
                <a:solidFill>
                  <a:srgbClr val="3897B0"/>
                </a:solidFill>
              </a:defRPr>
            </a:lvl4pPr>
            <a:lvl5pPr>
              <a:defRPr>
                <a:solidFill>
                  <a:srgbClr val="3897B0"/>
                </a:solidFill>
              </a:defRPr>
            </a:lvl5pPr>
          </a:lstStyle>
          <a:p>
            <a:pPr lvl="0"/>
            <a:r>
              <a:rPr lang="en-US" dirty="0"/>
              <a:t>Headline 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11D9E4C-28EB-E548-9F07-D9443716C6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2438" y="1674813"/>
            <a:ext cx="7527925" cy="45974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2000" b="0" i="0">
                <a:latin typeface="Avenir Next" panose="020B0503020202020204" pitchFamily="34" charset="0"/>
              </a:defRPr>
            </a:lvl1pPr>
            <a:lvl2pPr>
              <a:buNone/>
              <a:defRPr b="0" i="0">
                <a:latin typeface="Avenir Next" panose="020B0503020202020204" pitchFamily="34" charset="0"/>
              </a:defRPr>
            </a:lvl2pPr>
            <a:lvl3pPr>
              <a:buNone/>
              <a:defRPr b="0" i="0">
                <a:latin typeface="Avenir Next" panose="020B0503020202020204" pitchFamily="34" charset="0"/>
              </a:defRPr>
            </a:lvl3pPr>
            <a:lvl4pPr>
              <a:buNone/>
              <a:defRPr b="0" i="0">
                <a:latin typeface="Avenir Next" panose="020B0503020202020204" pitchFamily="34" charset="0"/>
              </a:defRPr>
            </a:lvl4pPr>
            <a:lvl5pPr>
              <a:buNone/>
              <a:defRPr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0897534-18E3-6844-B2A6-9BA67CCBF6BF}"/>
              </a:ext>
            </a:extLst>
          </p:cNvPr>
          <p:cNvCxnSpPr>
            <a:cxnSpLocks/>
          </p:cNvCxnSpPr>
          <p:nvPr userDrawn="1"/>
        </p:nvCxnSpPr>
        <p:spPr>
          <a:xfrm>
            <a:off x="581728" y="1414465"/>
            <a:ext cx="7198826" cy="0"/>
          </a:xfrm>
          <a:prstGeom prst="line">
            <a:avLst/>
          </a:prstGeom>
          <a:ln w="12700">
            <a:solidFill>
              <a:srgbClr val="B3D3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85751DC4-5C7C-2541-B4A0-1DCDA6D2541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3" name="Picture Placeholder 8">
            <a:extLst>
              <a:ext uri="{FF2B5EF4-FFF2-40B4-BE49-F238E27FC236}">
                <a16:creationId xmlns:a16="http://schemas.microsoft.com/office/drawing/2014/main" id="{F7FDF52A-A77B-F341-B1AD-BE33F1EACA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9329" r="9329"/>
          <a:stretch/>
        </p:blipFill>
        <p:spPr>
          <a:xfrm>
            <a:off x="8382000" y="3241963"/>
            <a:ext cx="3810000" cy="3122613"/>
          </a:xfrm>
          <a:prstGeom prst="rect">
            <a:avLst/>
          </a:prstGeom>
        </p:spPr>
      </p:pic>
      <p:pic>
        <p:nvPicPr>
          <p:cNvPr id="14" name="Picture Placeholder 6">
            <a:extLst>
              <a:ext uri="{FF2B5EF4-FFF2-40B4-BE49-F238E27FC236}">
                <a16:creationId xmlns:a16="http://schemas.microsoft.com/office/drawing/2014/main" id="{725AB6E4-16D8-1C4A-B4AA-9E53A24F64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9365" r="9365"/>
          <a:stretch/>
        </p:blipFill>
        <p:spPr>
          <a:xfrm>
            <a:off x="8382000" y="0"/>
            <a:ext cx="3810000" cy="3122613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EB313D9-3656-44FF-AE2A-7DDB745918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0" y="0"/>
            <a:ext cx="3810000" cy="3122613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86BADE1F-C3AE-43C0-87AC-4C2D20177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0" y="3230648"/>
            <a:ext cx="3810000" cy="3122613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24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F3B981E-8A9A-7646-A5D7-D61CFFC01E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7363" y="366713"/>
            <a:ext cx="11191290" cy="139223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500" b="1" i="0">
                <a:solidFill>
                  <a:srgbClr val="003B55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BEAC103-7C12-0641-88CA-20831269980B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306160B-0633-1F40-96FA-B53BEC4F27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7363" y="1871663"/>
            <a:ext cx="11191290" cy="4384675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1000"/>
              </a:spcAft>
              <a:buNone/>
              <a:defRPr sz="2000">
                <a:solidFill>
                  <a:srgbClr val="006885"/>
                </a:solidFill>
                <a:latin typeface="Avenir Next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/>
            </a:lvl2pPr>
            <a:lvl3pPr indent="0">
              <a:lnSpc>
                <a:spcPct val="100000"/>
              </a:lnSpc>
              <a:buNone/>
              <a:defRPr/>
            </a:lvl3pPr>
            <a:lvl4pPr indent="0">
              <a:lnSpc>
                <a:spcPct val="100000"/>
              </a:lnSpc>
              <a:buNone/>
              <a:defRPr/>
            </a:lvl4pPr>
            <a:lvl5pPr indent="0">
              <a:lnSpc>
                <a:spcPct val="100000"/>
              </a:lnSpc>
              <a:buNone/>
              <a:defRPr/>
            </a:lvl5pPr>
          </a:lstStyle>
          <a:p>
            <a:r>
              <a:rPr lang="en-US" dirty="0">
                <a:effectLst/>
                <a:latin typeface="Avenir Next" panose="020B0503020202020204" pitchFamily="34" charset="0"/>
              </a:rPr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4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9F30570-8770-0047-AFE7-78E08C6939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8163" y="360263"/>
            <a:ext cx="11220450" cy="103505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60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2pPr>
            <a:lvl3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3pPr>
            <a:lvl4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4pPr>
            <a:lvl5pPr indent="0">
              <a:lnSpc>
                <a:spcPct val="100000"/>
              </a:lnSpc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Infographic Slide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81003E3-1B0E-D149-BC6F-C3E2A1CF57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163" y="2582863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1FB6D854-9235-CE48-87F3-38DE3FD80E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8163" y="3016009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924E895C-9887-A34B-8987-128E04300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92810" y="2582863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985C2A3B-6628-3642-AB80-77E93C2731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92810" y="3016009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3DC89D09-DDB5-4B41-9718-D59ECA9CAF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28039" y="2582863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9AFB1F0A-9CFE-F749-BC3F-B0A5BF33AA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28039" y="3016009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9E3FEA6-70EC-814B-9DEB-3DD31A7A352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2810" y="5034680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CD6CE22C-3E70-6A42-8DC2-E78FF7FA3D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92810" y="5467826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BC1849BE-F34E-2742-9032-75B8041CC4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8163" y="5034680"/>
            <a:ext cx="3459162" cy="396939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2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BC56E8E2-2CE3-264C-9C6F-FEC0EDDCD9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163" y="5467826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9B0F4641-39C8-AC42-B48F-3CCF2368C8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28039" y="4544486"/>
            <a:ext cx="3459162" cy="859032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6000" b="1" i="0">
                <a:solidFill>
                  <a:srgbClr val="B3D335"/>
                </a:solidFill>
                <a:latin typeface="Avenir Next Demi Bold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000,000</a:t>
            </a:r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EDDEF2E3-29F5-AB41-B582-80E3D32BA5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28039" y="5467826"/>
            <a:ext cx="3459162" cy="885827"/>
          </a:xfrm>
        </p:spPr>
        <p:txBody>
          <a:bodyPr/>
          <a:lstStyle>
            <a:lvl1pPr marL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  <a:lvl2pPr>
              <a:buNone/>
              <a:defRPr sz="2000" b="0" i="0">
                <a:latin typeface="Avenir Next" panose="020B0503020202020204" pitchFamily="34" charset="0"/>
              </a:defRPr>
            </a:lvl2pPr>
            <a:lvl3pPr>
              <a:buNone/>
              <a:defRPr sz="2000" b="0" i="0">
                <a:latin typeface="Avenir Next" panose="020B0503020202020204" pitchFamily="34" charset="0"/>
              </a:defRPr>
            </a:lvl3pPr>
            <a:lvl4pPr>
              <a:buNone/>
              <a:defRPr sz="2000" b="0" i="0">
                <a:latin typeface="Avenir Next" panose="020B0503020202020204" pitchFamily="34" charset="0"/>
              </a:defRPr>
            </a:lvl4pPr>
            <a:lvl5pPr>
              <a:buNone/>
              <a:defRPr sz="2000" b="0" i="0">
                <a:latin typeface="Avenir Next" panose="020B0503020202020204" pitchFamily="34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2949ED-A5FF-CC48-B743-3B32A9D0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75792" y="1680404"/>
            <a:ext cx="931851" cy="79712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E8DB69F-01C8-BD48-B1D0-35CDCE7E9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5791" y="4092289"/>
            <a:ext cx="931851" cy="82519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410446-BC42-CD47-BD2D-71A9D09941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8116" y="4013732"/>
            <a:ext cx="903786" cy="903786"/>
          </a:xfrm>
          <a:prstGeom prst="rect">
            <a:avLst/>
          </a:prstGeom>
        </p:spPr>
      </p:pic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5182EE2-7A80-4D41-A7D1-16D96E06D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8117" y="1699716"/>
            <a:ext cx="1072191" cy="7746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6ADC08C-BEAB-824C-886F-3FE120DBEE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487423" y="1702294"/>
            <a:ext cx="1407826" cy="77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792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1AC8A8-CEA3-8D42-BE55-72EEE3D6CDE6}"/>
              </a:ext>
            </a:extLst>
          </p:cNvPr>
          <p:cNvSpPr/>
          <p:nvPr userDrawn="1"/>
        </p:nvSpPr>
        <p:spPr>
          <a:xfrm>
            <a:off x="0" y="1"/>
            <a:ext cx="12192000" cy="6873506"/>
          </a:xfrm>
          <a:prstGeom prst="rect">
            <a:avLst/>
          </a:prstGeom>
          <a:solidFill>
            <a:srgbClr val="003B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3B5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33B089-CF30-D34D-B8D6-15EC6FA08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9637" t="1785" r="10741" b="-860"/>
          <a:stretch/>
        </p:blipFill>
        <p:spPr>
          <a:xfrm>
            <a:off x="8368359" y="-2967"/>
            <a:ext cx="3851351" cy="638104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A9317244-B93B-FF40-87E1-F51C7B33DA55}"/>
              </a:ext>
            </a:extLst>
          </p:cNvPr>
          <p:cNvSpPr txBox="1">
            <a:spLocks/>
          </p:cNvSpPr>
          <p:nvPr userDrawn="1"/>
        </p:nvSpPr>
        <p:spPr>
          <a:xfrm>
            <a:off x="10414001" y="6391753"/>
            <a:ext cx="1625600" cy="318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800" dirty="0">
                <a:solidFill>
                  <a:schemeClr val="bg1"/>
                </a:solidFill>
                <a:latin typeface="Avenir Next" panose="020B0503020202020204" pitchFamily="34" charset="0"/>
              </a:rPr>
              <a:t>© IMEC All rights reserved.</a:t>
            </a:r>
          </a:p>
        </p:txBody>
      </p:sp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CF2949ED-A5FF-CC48-B743-3B32A9D0FE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40224" y="1669177"/>
            <a:ext cx="931851" cy="797126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E8DB69F-01C8-BD48-B1D0-35CDCE7E9B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98659" y="4170880"/>
            <a:ext cx="931851" cy="825195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410446-BC42-CD47-BD2D-71A9D09941F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68230" y="4092289"/>
            <a:ext cx="903786" cy="903786"/>
          </a:xfrm>
          <a:prstGeom prst="rect">
            <a:avLst/>
          </a:prstGeom>
        </p:spPr>
      </p:pic>
      <p:pic>
        <p:nvPicPr>
          <p:cNvPr id="21" name="Picture 20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15182EE2-7A80-4D41-A7D1-16D96E06D6F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25593" y="1691630"/>
            <a:ext cx="1072191" cy="774673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D6ADC08C-BEAB-824C-886F-3FE120DBEEA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988659" y="1702294"/>
            <a:ext cx="1407826" cy="775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E9C48A-D41B-4E87-8CA5-1C709389B2E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612003" y="148147"/>
            <a:ext cx="8967993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1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67B70-9974-1843-B8F5-11F970F9B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10F4E-6FCF-1543-8725-F1902D77E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ED04D2-2FE2-2E40-857B-CBD7EE443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0D9F4-61C1-B943-9632-D9CA63134CF8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B6ED5-923D-1F4F-A670-47221E1E5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77ADE-F5A7-294F-8E0C-E82560EFD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BE72A-DA3F-234C-878F-DD72C5FA95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15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1" r:id="rId4"/>
    <p:sldLayoutId id="2147483652" r:id="rId5"/>
    <p:sldLayoutId id="2147483660" r:id="rId6"/>
    <p:sldLayoutId id="2147483653" r:id="rId7"/>
    <p:sldLayoutId id="2147483654" r:id="rId8"/>
    <p:sldLayoutId id="2147483663" r:id="rId9"/>
    <p:sldLayoutId id="2147483661" r:id="rId10"/>
    <p:sldLayoutId id="2147483656" r:id="rId11"/>
    <p:sldLayoutId id="2147483664" r:id="rId12"/>
    <p:sldLayoutId id="2147483666" r:id="rId13"/>
    <p:sldLayoutId id="2147483667" r:id="rId14"/>
    <p:sldLayoutId id="2147483668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liveningedge.org/tools-practices/leadership-leader-intelligence-lq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hebluediamondgallery.com/wooden-tile/c/cost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help-button-red-emergency-support-153094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reesvg.org/start-her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eoplemattersglobal.com/article/training-development/understanding-the-role-of-trainers-in-empowering-the-employees-16125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5803F-5B49-6C4B-A1D4-CE83D3B63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85" y="371561"/>
            <a:ext cx="11731558" cy="6114879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9000" dirty="0">
                <a:latin typeface="Avenir Next Heavy" panose="020B0903020202020204" pitchFamily="34" charset="0"/>
              </a:rPr>
              <a:t>ENGAGE</a:t>
            </a:r>
            <a:r>
              <a:rPr lang="en-US" sz="9000" dirty="0">
                <a:latin typeface="Avenir Next Demi Bold" panose="020B0703020202020204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9000" dirty="0">
                <a:latin typeface="Avenir Next Heavy" panose="020B0903020202020204" pitchFamily="34" charset="0"/>
              </a:rPr>
              <a:t>YOUR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9000" dirty="0">
                <a:solidFill>
                  <a:srgbClr val="B3D335"/>
                </a:solidFill>
                <a:latin typeface="Avenir Next Heavy" panose="020B0903020202020204" pitchFamily="34" charset="0"/>
              </a:rPr>
              <a:t>WORKFORCE.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  <a:t>Talent Acquisition &amp; Retention </a:t>
            </a:r>
            <a:b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</a:br>
            <a:b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</a:br>
            <a:r>
              <a:rPr lang="en-US" sz="2400" b="0" dirty="0">
                <a:solidFill>
                  <a:schemeClr val="bg1"/>
                </a:solidFill>
                <a:latin typeface="Avenir Next Demi Bold" panose="020B0703020202020204" pitchFamily="34" charset="0"/>
              </a:rPr>
              <a:t>Presenter: Margo Barr-Kosier | Technical Specialist</a:t>
            </a:r>
          </a:p>
          <a:p>
            <a:pPr>
              <a:lnSpc>
                <a:spcPct val="100000"/>
              </a:lnSpc>
              <a:spcBef>
                <a:spcPts val="200"/>
              </a:spcBef>
            </a:pPr>
            <a:endParaRPr lang="en-US" sz="2400" b="0" i="1" dirty="0">
              <a:solidFill>
                <a:schemeClr val="bg1"/>
              </a:solidFill>
              <a:latin typeface="Avenir Next Demi Bold" panose="020B07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48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Retention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0246A5-ED7A-5159-4712-D2F84E686692}"/>
              </a:ext>
            </a:extLst>
          </p:cNvPr>
          <p:cNvSpPr txBox="1">
            <a:spLocks/>
          </p:cNvSpPr>
          <p:nvPr/>
        </p:nvSpPr>
        <p:spPr>
          <a:xfrm>
            <a:off x="575310" y="1689417"/>
            <a:ext cx="11041382" cy="4320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DFBBA-B3EE-421F-5AB1-CDAADE3E352B}"/>
              </a:ext>
            </a:extLst>
          </p:cNvPr>
          <p:cNvSpPr txBox="1"/>
          <p:nvPr/>
        </p:nvSpPr>
        <p:spPr>
          <a:xfrm flipH="1">
            <a:off x="462293" y="1350597"/>
            <a:ext cx="11154398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">
              <a:lnSpc>
                <a:spcPct val="100000"/>
              </a:lnSpc>
              <a:spcBef>
                <a:spcPts val="3"/>
              </a:spcBef>
            </a:pPr>
            <a:r>
              <a:rPr lang="en-US" sz="3800" b="1" spc="-17" dirty="0">
                <a:solidFill>
                  <a:srgbClr val="003B55"/>
                </a:solidFill>
                <a:latin typeface="Avenir Next"/>
                <a:cs typeface="Arial"/>
              </a:rPr>
              <a:t>The</a:t>
            </a:r>
            <a:r>
              <a:rPr lang="en-US" sz="3800" b="1" spc="-1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17" dirty="0">
                <a:solidFill>
                  <a:srgbClr val="003B55"/>
                </a:solidFill>
                <a:latin typeface="Avenir Next"/>
                <a:cs typeface="Arial"/>
              </a:rPr>
              <a:t>Retention</a:t>
            </a:r>
            <a:r>
              <a:rPr lang="en-US" sz="3800" b="1" spc="-2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37" dirty="0">
                <a:solidFill>
                  <a:srgbClr val="003B55"/>
                </a:solidFill>
                <a:latin typeface="Avenir Next"/>
                <a:cs typeface="Arial"/>
              </a:rPr>
              <a:t>Assessment</a:t>
            </a:r>
            <a:r>
              <a:rPr lang="en-US" sz="3800" b="1" spc="-1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20" dirty="0">
                <a:solidFill>
                  <a:srgbClr val="003B55"/>
                </a:solidFill>
                <a:latin typeface="Avenir Next"/>
                <a:cs typeface="Arial"/>
              </a:rPr>
              <a:t>Includes</a:t>
            </a:r>
            <a:r>
              <a:rPr lang="en-US" sz="3800" b="1" spc="-1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an</a:t>
            </a:r>
            <a:r>
              <a:rPr lang="en-US" sz="3800" b="1" spc="-1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20" dirty="0">
                <a:solidFill>
                  <a:srgbClr val="003B55"/>
                </a:solidFill>
                <a:latin typeface="Avenir Next"/>
                <a:cs typeface="Arial"/>
              </a:rPr>
              <a:t>Evaluation</a:t>
            </a:r>
            <a:r>
              <a:rPr lang="en-US" sz="3800" b="1" spc="-1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17" dirty="0">
                <a:solidFill>
                  <a:srgbClr val="003B55"/>
                </a:solidFill>
                <a:latin typeface="Avenir Next"/>
                <a:cs typeface="Arial"/>
              </a:rPr>
              <a:t>of:</a:t>
            </a:r>
          </a:p>
          <a:p>
            <a:pPr marL="14287">
              <a:lnSpc>
                <a:spcPct val="100000"/>
              </a:lnSpc>
              <a:spcBef>
                <a:spcPts val="3"/>
              </a:spcBef>
            </a:pPr>
            <a:endParaRPr lang="en-US" sz="33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626914" indent="-457200">
              <a:lnSpc>
                <a:spcPct val="100000"/>
              </a:lnSpc>
              <a:spcBef>
                <a:spcPts val="498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Turnover</a:t>
            </a:r>
            <a:r>
              <a:rPr lang="en-US" sz="38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Cost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Calculation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34" dirty="0">
                <a:solidFill>
                  <a:srgbClr val="003B55"/>
                </a:solidFill>
                <a:latin typeface="Avenir Next"/>
                <a:cs typeface="Arial"/>
              </a:rPr>
              <a:t>to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capture</a:t>
            </a:r>
            <a:r>
              <a:rPr lang="en-US" sz="38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current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turnover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costs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and</a:t>
            </a:r>
            <a:r>
              <a:rPr lang="en-US" sz="38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potential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cost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7" dirty="0">
                <a:solidFill>
                  <a:srgbClr val="003B55"/>
                </a:solidFill>
                <a:latin typeface="Avenir Next"/>
                <a:cs typeface="Arial"/>
              </a:rPr>
              <a:t>savings</a:t>
            </a:r>
            <a:endParaRPr lang="en-US" sz="38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626914" indent="-457200">
              <a:lnSpc>
                <a:spcPct val="100000"/>
              </a:lnSpc>
              <a:spcBef>
                <a:spcPts val="498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Turnover</a:t>
            </a:r>
            <a:r>
              <a:rPr lang="en-US" sz="3800" b="1" spc="2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Analysis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Report</a:t>
            </a:r>
            <a:r>
              <a:rPr lang="en-US" sz="38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identifying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length</a:t>
            </a:r>
            <a:r>
              <a:rPr lang="en-US" sz="38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of</a:t>
            </a:r>
            <a:r>
              <a:rPr lang="en-US" sz="3800" b="1" spc="72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service,</a:t>
            </a:r>
            <a:r>
              <a:rPr lang="en-US" sz="3800" b="1" spc="1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dept.,</a:t>
            </a:r>
            <a:r>
              <a:rPr lang="en-US" sz="3800" b="1" spc="1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shift,</a:t>
            </a:r>
            <a:r>
              <a:rPr lang="en-US" sz="3800" b="1" spc="1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reason</a:t>
            </a:r>
            <a:r>
              <a:rPr lang="en-US" sz="38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(80/20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for</a:t>
            </a:r>
            <a:r>
              <a:rPr lang="en-US" sz="38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future</a:t>
            </a:r>
            <a:r>
              <a:rPr lang="en-US" sz="3800" b="1" spc="4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7" dirty="0">
                <a:solidFill>
                  <a:srgbClr val="003B55"/>
                </a:solidFill>
                <a:latin typeface="Avenir Next"/>
                <a:cs typeface="Arial"/>
              </a:rPr>
              <a:t>planning)</a:t>
            </a:r>
            <a:endParaRPr lang="en-US" sz="38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481433" lvl="1" indent="-155859">
              <a:lnSpc>
                <a:spcPct val="100000"/>
              </a:lnSpc>
              <a:spcBef>
                <a:spcPts val="361"/>
              </a:spcBef>
              <a:tabLst>
                <a:tab pos="481433" algn="l"/>
                <a:tab pos="482299" algn="l"/>
              </a:tabLst>
            </a:pPr>
            <a:endParaRPr lang="en-US" sz="3300" b="1" dirty="0">
              <a:solidFill>
                <a:srgbClr val="003B55"/>
              </a:solidFill>
              <a:latin typeface="Avenir Nex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8640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Retention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0246A5-ED7A-5159-4712-D2F84E686692}"/>
              </a:ext>
            </a:extLst>
          </p:cNvPr>
          <p:cNvSpPr txBox="1">
            <a:spLocks/>
          </p:cNvSpPr>
          <p:nvPr/>
        </p:nvSpPr>
        <p:spPr>
          <a:xfrm>
            <a:off x="575309" y="1689417"/>
            <a:ext cx="11241405" cy="4320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DFBBA-B3EE-421F-5AB1-CDAADE3E352B}"/>
              </a:ext>
            </a:extLst>
          </p:cNvPr>
          <p:cNvSpPr txBox="1"/>
          <p:nvPr/>
        </p:nvSpPr>
        <p:spPr>
          <a:xfrm flipH="1">
            <a:off x="462293" y="1350597"/>
            <a:ext cx="11154398" cy="533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">
              <a:lnSpc>
                <a:spcPct val="100000"/>
              </a:lnSpc>
              <a:spcBef>
                <a:spcPts val="3"/>
              </a:spcBef>
            </a:pPr>
            <a:r>
              <a:rPr lang="en-US" sz="3600" b="1" spc="-17" dirty="0">
                <a:solidFill>
                  <a:srgbClr val="003B55"/>
                </a:solidFill>
                <a:latin typeface="Avenir Next"/>
                <a:cs typeface="Arial"/>
              </a:rPr>
              <a:t>The</a:t>
            </a:r>
            <a:r>
              <a:rPr lang="en-US" sz="3600" b="1" spc="-1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17" dirty="0">
                <a:solidFill>
                  <a:srgbClr val="003B55"/>
                </a:solidFill>
                <a:latin typeface="Avenir Next"/>
                <a:cs typeface="Arial"/>
              </a:rPr>
              <a:t>Retention</a:t>
            </a:r>
            <a:r>
              <a:rPr lang="en-US" sz="3600" b="1" spc="-2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37" dirty="0">
                <a:solidFill>
                  <a:srgbClr val="003B55"/>
                </a:solidFill>
                <a:latin typeface="Avenir Next"/>
                <a:cs typeface="Arial"/>
              </a:rPr>
              <a:t>Assessment</a:t>
            </a:r>
            <a:r>
              <a:rPr lang="en-US" sz="3600" b="1" spc="-1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20" dirty="0">
                <a:solidFill>
                  <a:srgbClr val="003B55"/>
                </a:solidFill>
                <a:latin typeface="Avenir Next"/>
                <a:cs typeface="Arial"/>
              </a:rPr>
              <a:t>Includes</a:t>
            </a:r>
            <a:r>
              <a:rPr lang="en-US" sz="3600" b="1" spc="-1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an</a:t>
            </a:r>
            <a:r>
              <a:rPr lang="en-US" sz="3600" b="1" spc="-1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20" dirty="0">
                <a:solidFill>
                  <a:srgbClr val="003B55"/>
                </a:solidFill>
                <a:latin typeface="Avenir Next"/>
                <a:cs typeface="Arial"/>
              </a:rPr>
              <a:t>Evaluation</a:t>
            </a:r>
            <a:r>
              <a:rPr lang="en-US" sz="3600" b="1" spc="-1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17" dirty="0">
                <a:solidFill>
                  <a:srgbClr val="003B55"/>
                </a:solidFill>
                <a:latin typeface="Avenir Next"/>
                <a:cs typeface="Arial"/>
              </a:rPr>
              <a:t>of:</a:t>
            </a:r>
          </a:p>
          <a:p>
            <a:pPr marL="14287">
              <a:lnSpc>
                <a:spcPct val="100000"/>
              </a:lnSpc>
              <a:spcBef>
                <a:spcPts val="3"/>
              </a:spcBef>
            </a:pPr>
            <a:endParaRPr lang="en-US" sz="40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626914" indent="-457200">
              <a:spcBef>
                <a:spcPts val="770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400" b="1" spc="34" dirty="0">
                <a:solidFill>
                  <a:srgbClr val="003B55"/>
                </a:solidFill>
                <a:latin typeface="Avenir Next"/>
                <a:cs typeface="Arial"/>
              </a:rPr>
              <a:t> On</a:t>
            </a:r>
            <a:r>
              <a:rPr lang="en-US" sz="3400" b="1" spc="58" dirty="0">
                <a:solidFill>
                  <a:srgbClr val="003B55"/>
                </a:solidFill>
                <a:latin typeface="Avenir Next"/>
                <a:cs typeface="Arial"/>
              </a:rPr>
              <a:t>b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oarding</a:t>
            </a:r>
            <a:r>
              <a:rPr lang="en-US" sz="3400" b="1" spc="61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spc="-20" dirty="0">
                <a:solidFill>
                  <a:srgbClr val="003B55"/>
                </a:solidFill>
                <a:latin typeface="Avenir Next"/>
                <a:cs typeface="Arial"/>
              </a:rPr>
              <a:t>process</a:t>
            </a:r>
            <a:r>
              <a:rPr lang="en-US" sz="3400" b="1" spc="58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</a:p>
          <a:p>
            <a:pPr marL="626914" indent="-457200">
              <a:spcBef>
                <a:spcPts val="770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400" b="1" spc="58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spc="-7" dirty="0">
                <a:solidFill>
                  <a:srgbClr val="003B55"/>
                </a:solidFill>
                <a:latin typeface="Avenir Next"/>
                <a:cs typeface="Arial"/>
              </a:rPr>
              <a:t>Orientation process</a:t>
            </a:r>
            <a:endParaRPr lang="en-US" sz="34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626914" indent="-457200">
              <a:spcBef>
                <a:spcPts val="770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400" b="1" spc="-27" dirty="0">
                <a:solidFill>
                  <a:srgbClr val="003B55"/>
                </a:solidFill>
                <a:latin typeface="Avenir Next"/>
                <a:cs typeface="Arial"/>
              </a:rPr>
              <a:t> OJT-</a:t>
            </a:r>
            <a:r>
              <a:rPr lang="en-US" sz="34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extent,</a:t>
            </a:r>
            <a:r>
              <a:rPr lang="en-US" sz="3400" b="1" spc="1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process,</a:t>
            </a:r>
            <a:r>
              <a:rPr lang="en-US" sz="3400" b="1" spc="1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duration,</a:t>
            </a:r>
            <a:r>
              <a:rPr lang="en-US" sz="3400" b="1" spc="1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trainers,</a:t>
            </a:r>
            <a:r>
              <a:rPr lang="en-US" sz="3400" b="1" spc="1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spc="37" dirty="0">
                <a:solidFill>
                  <a:srgbClr val="003B55"/>
                </a:solidFill>
                <a:latin typeface="Avenir Next"/>
                <a:cs typeface="Arial"/>
              </a:rPr>
              <a:t>job</a:t>
            </a:r>
            <a:r>
              <a:rPr lang="en-US" sz="34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assignment</a:t>
            </a:r>
            <a:r>
              <a:rPr lang="en-US" sz="34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process,</a:t>
            </a:r>
            <a:r>
              <a:rPr lang="en-US" sz="3400" b="1" spc="1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training</a:t>
            </a:r>
            <a:r>
              <a:rPr lang="en-US" sz="3400" b="1" spc="48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confirmation</a:t>
            </a:r>
            <a:r>
              <a:rPr lang="en-US" sz="3400" b="1" spc="4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spc="-17" dirty="0">
                <a:solidFill>
                  <a:srgbClr val="003B55"/>
                </a:solidFill>
                <a:latin typeface="Avenir Next"/>
                <a:cs typeface="Arial"/>
              </a:rPr>
              <a:t>and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performance</a:t>
            </a:r>
            <a:r>
              <a:rPr lang="en-US" sz="3400" b="1" spc="184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spc="-7" dirty="0">
                <a:solidFill>
                  <a:srgbClr val="003B55"/>
                </a:solidFill>
                <a:latin typeface="Avenir Next"/>
                <a:cs typeface="Arial"/>
              </a:rPr>
              <a:t>management</a:t>
            </a:r>
            <a:endParaRPr lang="en-US" sz="34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626914" indent="-457200">
              <a:spcBef>
                <a:spcPts val="770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 Communication</a:t>
            </a:r>
            <a:r>
              <a:rPr lang="en-US" sz="3400" b="1" spc="85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and</a:t>
            </a:r>
            <a:r>
              <a:rPr lang="en-US" sz="3400" b="1" spc="85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workforce</a:t>
            </a:r>
            <a:r>
              <a:rPr lang="en-US" sz="3400" b="1" spc="89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interaction-</a:t>
            </a:r>
            <a:r>
              <a:rPr lang="en-US" sz="3400" b="1" spc="85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channels</a:t>
            </a:r>
            <a:r>
              <a:rPr lang="en-US" sz="3400" b="1" spc="89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dirty="0">
                <a:solidFill>
                  <a:srgbClr val="003B55"/>
                </a:solidFill>
                <a:latin typeface="Avenir Next"/>
                <a:cs typeface="Arial"/>
              </a:rPr>
              <a:t>and</a:t>
            </a:r>
            <a:r>
              <a:rPr lang="en-US" sz="3400" b="1" spc="85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400" b="1" spc="-7" dirty="0">
                <a:solidFill>
                  <a:srgbClr val="003B55"/>
                </a:solidFill>
                <a:latin typeface="Avenir Next"/>
                <a:cs typeface="Arial"/>
              </a:rPr>
              <a:t>topics</a:t>
            </a:r>
            <a:endParaRPr lang="en-US" sz="3400" b="1" dirty="0">
              <a:solidFill>
                <a:srgbClr val="003B55"/>
              </a:solidFill>
              <a:latin typeface="Avenir Nex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766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Now What?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0246A5-ED7A-5159-4712-D2F84E686692}"/>
              </a:ext>
            </a:extLst>
          </p:cNvPr>
          <p:cNvSpPr txBox="1">
            <a:spLocks/>
          </p:cNvSpPr>
          <p:nvPr/>
        </p:nvSpPr>
        <p:spPr>
          <a:xfrm>
            <a:off x="575309" y="1689417"/>
            <a:ext cx="11241405" cy="4320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34C295-E9DE-9305-C557-D7722D400FB2}"/>
              </a:ext>
            </a:extLst>
          </p:cNvPr>
          <p:cNvSpPr txBox="1"/>
          <p:nvPr/>
        </p:nvSpPr>
        <p:spPr>
          <a:xfrm>
            <a:off x="575308" y="1420570"/>
            <a:ext cx="1124140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solidFill>
                  <a:srgbClr val="003B55"/>
                </a:solidFill>
                <a:latin typeface="Avenir Next"/>
              </a:rPr>
              <a:t>Post Assessment Steps</a:t>
            </a:r>
          </a:p>
          <a:p>
            <a:pPr algn="l"/>
            <a:endParaRPr lang="en-US" sz="3800" b="1" dirty="0">
              <a:solidFill>
                <a:srgbClr val="003B55"/>
              </a:solidFill>
              <a:latin typeface="Avenir Next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500" b="1" dirty="0">
                <a:solidFill>
                  <a:srgbClr val="003B55"/>
                </a:solidFill>
                <a:latin typeface="Avenir Next"/>
              </a:rPr>
              <a:t>IMEC will draft and present a report to include reflection, OFI’s, &amp; recommendations.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500" b="1" dirty="0">
                <a:solidFill>
                  <a:srgbClr val="003B55"/>
                </a:solidFill>
                <a:latin typeface="Avenir Next"/>
              </a:rPr>
              <a:t>Work together to develop a strategic improvement plan to reduce ongoing reoccurrence.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3B55"/>
                </a:solidFill>
                <a:latin typeface="Avenir Next" panose="020B0503020202020204" pitchFamily="34" charset="0"/>
              </a:rPr>
              <a:t>Provide other services as needed.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b="1" dirty="0">
                <a:solidFill>
                  <a:srgbClr val="003B55"/>
                </a:solidFill>
                <a:latin typeface="Avenir Next" panose="020B0503020202020204" pitchFamily="34" charset="0"/>
              </a:rPr>
              <a:t>Monitor the results.</a:t>
            </a:r>
            <a:endParaRPr lang="en-US" sz="3500" b="1" dirty="0">
              <a:solidFill>
                <a:srgbClr val="003B55"/>
              </a:solidFill>
              <a:latin typeface="Avenir Next"/>
            </a:endParaRPr>
          </a:p>
        </p:txBody>
      </p:sp>
    </p:spTree>
    <p:extLst>
      <p:ext uri="{BB962C8B-B14F-4D97-AF65-F5344CB8AC3E}">
        <p14:creationId xmlns:p14="http://schemas.microsoft.com/office/powerpoint/2010/main" val="26187909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83CE-7202-4B7A-8D3B-4A3D7C842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760" y="116824"/>
            <a:ext cx="10444480" cy="94605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b="1" dirty="0">
                <a:solidFill>
                  <a:srgbClr val="006885"/>
                </a:solidFill>
                <a:latin typeface="Avenir Next Demi Bold" panose="020B0503020202020204"/>
              </a:rPr>
              <a:t>IMEC Services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84D790-95D5-4AEE-9775-5FEBE067B8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307" y="1169463"/>
            <a:ext cx="11241405" cy="5571709"/>
          </a:xfrm>
        </p:spPr>
        <p:txBody>
          <a:bodyPr>
            <a:no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Talent Acquisition &amp; Retention Strategic Planning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Strategic Planning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DDI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TWI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Employee Engagement survey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Employee Journey Map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Coaching Gems &amp; Micro Learning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Leadership Training &amp; Coaching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Succession Planning</a:t>
            </a:r>
          </a:p>
          <a:p>
            <a:pPr algn="l"/>
            <a:endParaRPr lang="en-US" sz="3200" dirty="0"/>
          </a:p>
          <a:p>
            <a:pPr algn="l"/>
            <a:r>
              <a:rPr lang="en-US" sz="3200" dirty="0"/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BEEE2C-583E-4280-9095-69C5A4F4FFEC}"/>
              </a:ext>
            </a:extLst>
          </p:cNvPr>
          <p:cNvCxnSpPr/>
          <p:nvPr/>
        </p:nvCxnSpPr>
        <p:spPr>
          <a:xfrm>
            <a:off x="723898" y="1067641"/>
            <a:ext cx="10944225" cy="0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C01DED4A-F3A9-4C7D-80ED-C19A38A15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07874" y="3634693"/>
            <a:ext cx="3228135" cy="2133599"/>
          </a:xfrm>
          <a:prstGeom prst="rect">
            <a:avLst/>
          </a:prstGeom>
        </p:spPr>
      </p:pic>
      <p:pic>
        <p:nvPicPr>
          <p:cNvPr id="7" name="Picture 3" descr="Logo&#10;&#10;Description automatically generated">
            <a:extLst>
              <a:ext uri="{FF2B5EF4-FFF2-40B4-BE49-F238E27FC236}">
                <a16:creationId xmlns:a16="http://schemas.microsoft.com/office/drawing/2014/main" id="{018A9988-ED20-407F-B791-AC08A3FA8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602" y="5997096"/>
            <a:ext cx="10366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5968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Benefits of improved TA &amp; R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0246A5-ED7A-5159-4712-D2F84E686692}"/>
              </a:ext>
            </a:extLst>
          </p:cNvPr>
          <p:cNvSpPr txBox="1">
            <a:spLocks/>
          </p:cNvSpPr>
          <p:nvPr/>
        </p:nvSpPr>
        <p:spPr>
          <a:xfrm>
            <a:off x="575309" y="1689417"/>
            <a:ext cx="11241405" cy="4320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41F6D-189D-4A07-E0F0-A59778F8E9EB}"/>
              </a:ext>
            </a:extLst>
          </p:cNvPr>
          <p:cNvSpPr txBox="1"/>
          <p:nvPr/>
        </p:nvSpPr>
        <p:spPr>
          <a:xfrm>
            <a:off x="375286" y="1366863"/>
            <a:ext cx="10744951" cy="49346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21718" indent="-457200">
              <a:spcBef>
                <a:spcPts val="361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Workforce</a:t>
            </a:r>
            <a:r>
              <a:rPr lang="en-US" sz="3200" b="1" spc="89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stability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1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spc="-14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Retain</a:t>
            </a:r>
            <a:r>
              <a:rPr lang="en-US" sz="3200" b="1" spc="-1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</a:t>
            </a:r>
            <a:r>
              <a:rPr lang="en-US" sz="3200" b="1" spc="-1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players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1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Improved</a:t>
            </a:r>
            <a:r>
              <a:rPr lang="en-US" sz="3200" b="1" spc="150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teamwork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5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Increased</a:t>
            </a:r>
            <a:r>
              <a:rPr lang="en-US" sz="3200" b="1" spc="68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productivity</a:t>
            </a:r>
            <a:r>
              <a:rPr lang="en-US" sz="3200" b="1" spc="7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&amp;</a:t>
            </a:r>
            <a:r>
              <a:rPr lang="en-US" sz="3200" b="1" spc="7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efficiency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1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Improved</a:t>
            </a:r>
            <a:r>
              <a:rPr lang="en-US" sz="3200" b="1" spc="68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KPI</a:t>
            </a:r>
            <a:r>
              <a:rPr lang="en-US" sz="3200" b="1" spc="7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results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1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Improved</a:t>
            </a:r>
            <a:r>
              <a:rPr lang="en-US" sz="3200" b="1" spc="150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morale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1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Enhanced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3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job</a:t>
            </a:r>
            <a:r>
              <a:rPr lang="en-US" sz="3200" b="1" spc="-3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satisfaction</a:t>
            </a:r>
            <a:r>
              <a:rPr lang="en-US" sz="3200" b="1" spc="-3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&amp;</a:t>
            </a:r>
            <a:r>
              <a:rPr lang="en-US" sz="3200" b="1" spc="-3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collaboration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1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Proactive</a:t>
            </a:r>
            <a:r>
              <a:rPr lang="en-US" sz="3200" b="1" spc="20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human</a:t>
            </a:r>
            <a:r>
              <a:rPr lang="en-US" sz="3200" b="1" spc="24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resource</a:t>
            </a:r>
            <a:r>
              <a:rPr lang="en-US" sz="3200" b="1" spc="20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activity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  <a:p>
            <a:pPr marL="621718" indent="-457200">
              <a:spcBef>
                <a:spcPts val="365"/>
              </a:spcBef>
              <a:buFont typeface="Wingdings" panose="05000000000000000000" pitchFamily="2" charset="2"/>
              <a:buChar char="Ø"/>
              <a:tabLst>
                <a:tab pos="319945" algn="l"/>
                <a:tab pos="320378" algn="l"/>
              </a:tabLst>
            </a:pP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Positive</a:t>
            </a:r>
            <a:r>
              <a:rPr lang="en-US" sz="3200" b="1" spc="44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company</a:t>
            </a:r>
            <a:r>
              <a:rPr lang="en-US" sz="3200" b="1" spc="48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image-</a:t>
            </a:r>
            <a:r>
              <a:rPr lang="en-US" sz="3200" b="1" spc="48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internal</a:t>
            </a:r>
            <a:r>
              <a:rPr lang="en-US" sz="3200" b="1" spc="48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&amp;</a:t>
            </a:r>
            <a:r>
              <a:rPr lang="en-US" sz="3200" b="1" spc="48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external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55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55803F-5B49-6C4B-A1D4-CE83D3B63E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1285" y="371561"/>
            <a:ext cx="11731558" cy="6114879"/>
          </a:xfrm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sz="15000" dirty="0">
                <a:latin typeface="Avenir Next Demi Bold" panose="020B0703020202020204" pitchFamily="34" charset="0"/>
              </a:rPr>
              <a:t>Thank you </a:t>
            </a: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endParaRPr lang="en-US" sz="10000" dirty="0">
              <a:latin typeface="Avenir Next Demi Bold" panose="020B0703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lang="en-US" sz="9000" dirty="0">
                <a:solidFill>
                  <a:srgbClr val="FFFF00"/>
                </a:solidFill>
                <a:latin typeface="Avenir Next Demi Bold" panose="020B0703020202020204" pitchFamily="34" charset="0"/>
              </a:rPr>
              <a:t>Questions? </a:t>
            </a:r>
            <a:b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</a:br>
            <a:br>
              <a:rPr lang="en-US" sz="2800" b="0" dirty="0">
                <a:solidFill>
                  <a:schemeClr val="bg1"/>
                </a:solidFill>
                <a:latin typeface="Avenir Next Demi Bold" panose="020B0703020202020204" pitchFamily="34" charset="0"/>
              </a:rPr>
            </a:br>
            <a:endParaRPr lang="en-US" sz="2400" b="0" i="1" dirty="0">
              <a:solidFill>
                <a:schemeClr val="bg1"/>
              </a:solidFill>
              <a:latin typeface="Avenir Next Demi Bold" panose="020B07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456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D87917-41D1-D740-A2B3-CDD3C4A072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Technical Specialist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20B1DC-FF52-944D-BCEA-32D914D924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Margo Barr-Kosier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676B08D-15BD-1977-2820-6233849B49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888669" y="892505"/>
            <a:ext cx="4910138" cy="4910138"/>
          </a:xfrm>
        </p:spPr>
      </p:pic>
    </p:spTree>
    <p:extLst>
      <p:ext uri="{BB962C8B-B14F-4D97-AF65-F5344CB8AC3E}">
        <p14:creationId xmlns:p14="http://schemas.microsoft.com/office/powerpoint/2010/main" val="207621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Trends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5E1CB-58BB-80B9-F76C-1B54CEC820EF}"/>
              </a:ext>
            </a:extLst>
          </p:cNvPr>
          <p:cNvSpPr txBox="1"/>
          <p:nvPr/>
        </p:nvSpPr>
        <p:spPr>
          <a:xfrm>
            <a:off x="437685" y="1488910"/>
            <a:ext cx="1103692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4000" b="1" i="1" dirty="0">
                <a:solidFill>
                  <a:srgbClr val="003B55"/>
                </a:solidFill>
                <a:latin typeface="Avenir Next"/>
                <a:cs typeface="Arial" panose="020B0604020202020204" pitchFamily="34" charset="0"/>
              </a:rPr>
              <a:t>“I can’t find people, especially qualified, and when I find them, I can’t keep them.” </a:t>
            </a:r>
          </a:p>
          <a:p>
            <a:endParaRPr lang="en-US" sz="3300" dirty="0">
              <a:solidFill>
                <a:srgbClr val="003B55"/>
              </a:solidFill>
              <a:latin typeface="Avenir Next"/>
              <a:cs typeface="Arial" panose="020B0604020202020204" pitchFamily="34" charset="0"/>
            </a:endParaRPr>
          </a:p>
          <a:p>
            <a:r>
              <a:rPr lang="en-US" sz="3500" i="0" dirty="0">
                <a:solidFill>
                  <a:srgbClr val="003B55"/>
                </a:solidFill>
                <a:effectLst/>
                <a:latin typeface="Avenir Next" panose="020B0503020202020204"/>
              </a:rPr>
              <a:t>The Society for Human Resource Management (SHRM) reported that on average it costs a company 6 to 9 months of an employee's salary to replace him or her. For an employee making $40,000 per year, that comes out to $20,000 - $35,000 in recruiting and training costs in 2022.</a:t>
            </a:r>
            <a:endParaRPr lang="en-US" sz="3500" dirty="0">
              <a:solidFill>
                <a:srgbClr val="003B55"/>
              </a:solidFill>
              <a:latin typeface="Avenir Next" panose="020B0503020202020204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300" b="1" i="1" dirty="0">
              <a:solidFill>
                <a:srgbClr val="003B55"/>
              </a:solidFill>
              <a:latin typeface="Avenir Nex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19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783CE-7202-4B7A-8D3B-4A3D7C842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3760" y="431955"/>
            <a:ext cx="10444480" cy="793656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solidFill>
                  <a:srgbClr val="006885"/>
                </a:solidFill>
                <a:latin typeface="Avenir Next Demi Bold"/>
                <a:cs typeface="Arial" panose="020B0604020202020204" pitchFamily="34" charset="0"/>
              </a:rPr>
              <a:t>Talent Acquisition &amp; Retention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9BEEE2C-583E-4280-9095-69C5A4F4FFEC}"/>
              </a:ext>
            </a:extLst>
          </p:cNvPr>
          <p:cNvCxnSpPr/>
          <p:nvPr/>
        </p:nvCxnSpPr>
        <p:spPr>
          <a:xfrm>
            <a:off x="723900" y="1376362"/>
            <a:ext cx="10944225" cy="0"/>
          </a:xfrm>
          <a:prstGeom prst="line">
            <a:avLst/>
          </a:prstGeom>
          <a:ln w="38100" cap="rnd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 descr="Logo&#10;&#10;Description automatically generated">
            <a:extLst>
              <a:ext uri="{FF2B5EF4-FFF2-40B4-BE49-F238E27FC236}">
                <a16:creationId xmlns:a16="http://schemas.microsoft.com/office/drawing/2014/main" id="{89B7814B-5C06-4C6D-AEC2-2055DD0BE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602" y="5997096"/>
            <a:ext cx="1036638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3F733E6-BA51-406D-8EAC-5CC40F84B4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543071"/>
              </p:ext>
            </p:extLst>
          </p:nvPr>
        </p:nvGraphicFramePr>
        <p:xfrm>
          <a:off x="1829258" y="1622613"/>
          <a:ext cx="8533484" cy="44464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1AEF2AB-E8B1-465C-A319-34A73B0B1491}"/>
              </a:ext>
            </a:extLst>
          </p:cNvPr>
          <p:cNvSpPr txBox="1"/>
          <p:nvPr/>
        </p:nvSpPr>
        <p:spPr>
          <a:xfrm>
            <a:off x="9063318" y="3340874"/>
            <a:ext cx="31286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B55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The weaker the talent acquisition the more difficult retention 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1B4AE-64C3-4269-B6A5-1693A5F10F55}"/>
              </a:ext>
            </a:extLst>
          </p:cNvPr>
          <p:cNvSpPr txBox="1"/>
          <p:nvPr/>
        </p:nvSpPr>
        <p:spPr>
          <a:xfrm>
            <a:off x="197224" y="3429000"/>
            <a:ext cx="2779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3B55"/>
                </a:solidFill>
                <a:latin typeface="Avenir Next" panose="020B0503020202020204" pitchFamily="34" charset="0"/>
                <a:cs typeface="Arial" panose="020B0604020202020204" pitchFamily="34" charset="0"/>
              </a:rPr>
              <a:t>The weaker the retention strategy more people are needed.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5C9008-D40B-49F4-AAF6-C81AAD14220B}"/>
              </a:ext>
            </a:extLst>
          </p:cNvPr>
          <p:cNvSpPr txBox="1"/>
          <p:nvPr/>
        </p:nvSpPr>
        <p:spPr>
          <a:xfrm>
            <a:off x="1936377" y="6266177"/>
            <a:ext cx="791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venir Next" panose="020B0503020202020204" pitchFamily="34" charset="0"/>
                <a:cs typeface="Arial" panose="020B0604020202020204" pitchFamily="34" charset="0"/>
              </a:rPr>
              <a:t>Slow the cycle with improved talent acquisition and retention strategy.</a:t>
            </a:r>
          </a:p>
        </p:txBody>
      </p:sp>
    </p:spTree>
    <p:extLst>
      <p:ext uri="{BB962C8B-B14F-4D97-AF65-F5344CB8AC3E}">
        <p14:creationId xmlns:p14="http://schemas.microsoft.com/office/powerpoint/2010/main" val="2383150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73C9A3B2-6D82-493A-93D0-58964D72019E}"/>
              </a:ext>
            </a:extLst>
          </p:cNvPr>
          <p:cNvSpPr txBox="1">
            <a:spLocks/>
          </p:cNvSpPr>
          <p:nvPr/>
        </p:nvSpPr>
        <p:spPr>
          <a:xfrm>
            <a:off x="320207" y="1806498"/>
            <a:ext cx="11031631" cy="405137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3200" b="1" dirty="0">
              <a:solidFill>
                <a:srgbClr val="003B55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4F8EFAA-2AC1-42CA-A8BA-C0AEA852F7C8}"/>
              </a:ext>
            </a:extLst>
          </p:cNvPr>
          <p:cNvSpPr txBox="1">
            <a:spLocks/>
          </p:cNvSpPr>
          <p:nvPr/>
        </p:nvSpPr>
        <p:spPr>
          <a:xfrm>
            <a:off x="463548" y="519773"/>
            <a:ext cx="10744951" cy="960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000" b="1" i="0" kern="1200">
                <a:solidFill>
                  <a:srgbClr val="006885"/>
                </a:solidFill>
                <a:latin typeface="Avenir Next Demi Bold" panose="020B0503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897B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/>
              <a:t>Talent Acquisition &amp; Retention </a:t>
            </a:r>
          </a:p>
          <a:p>
            <a:endParaRPr lang="en-US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00B280-82B4-7E68-7728-803658F2D899}"/>
              </a:ext>
            </a:extLst>
          </p:cNvPr>
          <p:cNvSpPr txBox="1"/>
          <p:nvPr/>
        </p:nvSpPr>
        <p:spPr>
          <a:xfrm flipH="1">
            <a:off x="463548" y="1449471"/>
            <a:ext cx="6136349" cy="6232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B55"/>
                </a:solidFill>
                <a:latin typeface="Avenir Next" panose="020B0503020202020204"/>
              </a:rPr>
              <a:t>Do you know your organizations true costs?</a:t>
            </a:r>
          </a:p>
          <a:p>
            <a:endParaRPr lang="en-US" sz="4000" b="1" dirty="0">
              <a:solidFill>
                <a:srgbClr val="003B55"/>
              </a:solidFill>
              <a:latin typeface="Avenir Next" panose="020B0503020202020204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500" b="1" dirty="0">
                <a:solidFill>
                  <a:srgbClr val="003B55"/>
                </a:solidFill>
                <a:latin typeface="Avenir Next" panose="020B0503020202020204"/>
              </a:rPr>
              <a:t>Open Positions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500" b="1" dirty="0">
                <a:solidFill>
                  <a:srgbClr val="003B55"/>
                </a:solidFill>
                <a:latin typeface="Avenir Next" panose="020B0503020202020204"/>
              </a:rPr>
              <a:t>Recruiting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500" b="1" dirty="0">
                <a:solidFill>
                  <a:srgbClr val="003B55"/>
                </a:solidFill>
                <a:latin typeface="Avenir Next" panose="020B0503020202020204"/>
              </a:rPr>
              <a:t>Onboarding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500" b="1" dirty="0">
                <a:solidFill>
                  <a:srgbClr val="003B55"/>
                </a:solidFill>
                <a:latin typeface="Avenir Next" panose="020B0503020202020204"/>
              </a:rPr>
              <a:t>Training 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3500" b="1" dirty="0">
                <a:solidFill>
                  <a:srgbClr val="003B55"/>
                </a:solidFill>
                <a:latin typeface="Avenir Next" panose="020B0503020202020204"/>
              </a:rPr>
              <a:t>Turnover </a:t>
            </a:r>
          </a:p>
          <a:p>
            <a:endParaRPr lang="en-US" sz="4000" b="1" dirty="0">
              <a:solidFill>
                <a:srgbClr val="003B55"/>
              </a:solidFill>
              <a:latin typeface="Avenir Next" panose="020B0503020202020204"/>
            </a:endParaRPr>
          </a:p>
          <a:p>
            <a:endParaRPr lang="en-US" sz="3200" b="1" dirty="0">
              <a:solidFill>
                <a:srgbClr val="003B55"/>
              </a:solidFill>
              <a:latin typeface="Avenir Next" panose="020B0503020202020204"/>
            </a:endParaRPr>
          </a:p>
          <a:p>
            <a:endParaRPr lang="en-US" sz="3200" b="1" dirty="0">
              <a:solidFill>
                <a:srgbClr val="003B55"/>
              </a:solidFill>
              <a:latin typeface="Avenir Next" panose="020B0503020202020204"/>
            </a:endParaRPr>
          </a:p>
        </p:txBody>
      </p:sp>
      <p:pic>
        <p:nvPicPr>
          <p:cNvPr id="11" name="Picture 10" descr="Calendar&#10;&#10;Description automatically generated">
            <a:extLst>
              <a:ext uri="{FF2B5EF4-FFF2-40B4-BE49-F238E27FC236}">
                <a16:creationId xmlns:a16="http://schemas.microsoft.com/office/drawing/2014/main" id="{B778F9C5-B5B6-45C4-6BE0-27FC1D2FF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55726" y="1806498"/>
            <a:ext cx="3890846" cy="3429000"/>
          </a:xfrm>
          <a:prstGeom prst="rect">
            <a:avLst/>
          </a:prstGeom>
          <a:noFill/>
          <a:ln w="41275">
            <a:solidFill>
              <a:srgbClr val="003B55"/>
            </a:solidFill>
          </a:ln>
        </p:spPr>
      </p:pic>
    </p:spTree>
    <p:extLst>
      <p:ext uri="{BB962C8B-B14F-4D97-AF65-F5344CB8AC3E}">
        <p14:creationId xmlns:p14="http://schemas.microsoft.com/office/powerpoint/2010/main" val="285228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Here to Help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9E2017-4EFF-F1AF-41AA-70E8AAFAC1A3}"/>
              </a:ext>
            </a:extLst>
          </p:cNvPr>
          <p:cNvSpPr txBox="1"/>
          <p:nvPr/>
        </p:nvSpPr>
        <p:spPr>
          <a:xfrm>
            <a:off x="301082" y="1657958"/>
            <a:ext cx="7159084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500" b="1" dirty="0">
                <a:solidFill>
                  <a:srgbClr val="003B55"/>
                </a:solidFill>
                <a:latin typeface="Avenir Next"/>
                <a:cs typeface="Arial" panose="020B0604020202020204" pitchFamily="34" charset="0"/>
              </a:rPr>
              <a:t>While these are common challenges there are solutions and IMEC can support the improvement activity to implement long term countermeasures to reduce the risk of reoccurrence.</a:t>
            </a:r>
          </a:p>
          <a:p>
            <a:pPr marL="0" indent="0">
              <a:buNone/>
            </a:pPr>
            <a:endParaRPr lang="en-US" sz="3500" b="1" dirty="0">
              <a:solidFill>
                <a:srgbClr val="003B55"/>
              </a:solidFill>
              <a:latin typeface="Avenir Nex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500" b="1" dirty="0">
              <a:solidFill>
                <a:srgbClr val="003B55"/>
              </a:solidFill>
              <a:latin typeface="Avenir Nex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500" b="1" dirty="0">
              <a:solidFill>
                <a:srgbClr val="003B55"/>
              </a:solidFill>
              <a:latin typeface="Avenir Next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500" b="1" dirty="0">
              <a:solidFill>
                <a:srgbClr val="003B55"/>
              </a:solidFill>
              <a:latin typeface="Avenir Next"/>
              <a:cs typeface="Arial" panose="020B0604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37D5F69-043F-D0F8-36BD-7201CD8A1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06936" y="1657958"/>
            <a:ext cx="3078898" cy="382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40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285543"/>
            <a:ext cx="2743200" cy="365125"/>
          </a:xfrm>
        </p:spPr>
        <p:txBody>
          <a:bodyPr/>
          <a:lstStyle/>
          <a:p>
            <a:fld id="{0D82401F-8C12-43AF-A8D4-256712E648B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Where to Begin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0246A5-ED7A-5159-4712-D2F84E686692}"/>
              </a:ext>
            </a:extLst>
          </p:cNvPr>
          <p:cNvSpPr txBox="1">
            <a:spLocks/>
          </p:cNvSpPr>
          <p:nvPr/>
        </p:nvSpPr>
        <p:spPr>
          <a:xfrm>
            <a:off x="575309" y="1689417"/>
            <a:ext cx="11241405" cy="4320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DFBBA-B3EE-421F-5AB1-CDAADE3E352B}"/>
              </a:ext>
            </a:extLst>
          </p:cNvPr>
          <p:cNvSpPr txBox="1"/>
          <p:nvPr/>
        </p:nvSpPr>
        <p:spPr>
          <a:xfrm flipH="1">
            <a:off x="285462" y="1696672"/>
            <a:ext cx="7988743" cy="4246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" marR="167116">
              <a:lnSpc>
                <a:spcPct val="106100"/>
              </a:lnSpc>
            </a:pP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IMEC</a:t>
            </a:r>
            <a:r>
              <a:rPr lang="en-US" sz="3200" b="1" spc="2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will</a:t>
            </a:r>
            <a:r>
              <a:rPr lang="en-US" sz="3200" b="1" spc="2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conduct</a:t>
            </a:r>
            <a:r>
              <a:rPr lang="en-US" sz="3200" b="1" spc="2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an</a:t>
            </a:r>
            <a:r>
              <a:rPr lang="en-US" sz="3200" b="1" spc="3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on-site</a:t>
            </a:r>
            <a:r>
              <a:rPr lang="en-US" sz="3200" b="1" spc="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Talent</a:t>
            </a:r>
            <a:r>
              <a:rPr lang="en-US" sz="3200" b="1" spc="10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Acquisition</a:t>
            </a:r>
            <a:r>
              <a:rPr lang="en-US" sz="3200" b="1" spc="2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and</a:t>
            </a:r>
            <a:r>
              <a:rPr lang="en-US" sz="3200" b="1" spc="20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Workforce</a:t>
            </a:r>
            <a:r>
              <a:rPr lang="en-US" sz="3200" b="1" spc="2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Retention</a:t>
            </a:r>
            <a:r>
              <a:rPr lang="en-US" sz="3200" b="1" spc="10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Assessment.</a:t>
            </a:r>
            <a:r>
              <a:rPr lang="en-US" sz="3200" b="1" spc="218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14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This</a:t>
            </a:r>
            <a:r>
              <a:rPr lang="en-US" sz="3200" b="1" spc="2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will</a:t>
            </a:r>
            <a:r>
              <a:rPr lang="en-US" sz="3200" b="1" spc="2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provide</a:t>
            </a:r>
            <a:r>
              <a:rPr lang="en-US" sz="3200" b="1" spc="3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current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state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view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for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workforce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stability,</a:t>
            </a:r>
            <a:r>
              <a:rPr lang="en-US" sz="3200" b="1" spc="14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talent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acquisition,</a:t>
            </a:r>
            <a:r>
              <a:rPr lang="en-US" sz="3200" b="1" spc="14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and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retention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practices.</a:t>
            </a:r>
            <a:r>
              <a:rPr lang="en-US" sz="3200" b="1" spc="24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The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objective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is</a:t>
            </a:r>
            <a:r>
              <a:rPr lang="en-US" sz="3200" b="1" spc="4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1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to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improve</a:t>
            </a:r>
            <a:r>
              <a:rPr lang="en-US" sz="3200" b="1" spc="89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workforce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stability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and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reducing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costs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with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improved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talent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acquisition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and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retention</a:t>
            </a:r>
            <a:r>
              <a:rPr lang="en-US" sz="3200" b="1" spc="92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 </a:t>
            </a:r>
            <a:r>
              <a:rPr lang="en-US" sz="3200" b="1" spc="-7" dirty="0">
                <a:solidFill>
                  <a:srgbClr val="003B55"/>
                </a:solidFill>
                <a:latin typeface="Avenir Next" panose="020B0503020202020204"/>
                <a:cs typeface="Arial"/>
              </a:rPr>
              <a:t>activities.</a:t>
            </a:r>
            <a:endParaRPr lang="en-US" sz="3200" b="1" dirty="0">
              <a:solidFill>
                <a:srgbClr val="003B55"/>
              </a:solidFill>
              <a:latin typeface="Avenir Next" panose="020B0503020202020204"/>
              <a:cs typeface="Arial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FE3AD8C-9AB1-605B-1FF8-DEB9B9F58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64052" y="1884518"/>
            <a:ext cx="2533185" cy="286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065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5000" dirty="0"/>
              <a:t>Knowing your Costs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0246A5-ED7A-5159-4712-D2F84E686692}"/>
              </a:ext>
            </a:extLst>
          </p:cNvPr>
          <p:cNvSpPr txBox="1">
            <a:spLocks/>
          </p:cNvSpPr>
          <p:nvPr/>
        </p:nvSpPr>
        <p:spPr>
          <a:xfrm>
            <a:off x="575309" y="1689417"/>
            <a:ext cx="11241405" cy="4320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DFBBA-B3EE-421F-5AB1-CDAADE3E352B}"/>
              </a:ext>
            </a:extLst>
          </p:cNvPr>
          <p:cNvSpPr txBox="1"/>
          <p:nvPr/>
        </p:nvSpPr>
        <p:spPr>
          <a:xfrm flipH="1">
            <a:off x="608848" y="1156801"/>
            <a:ext cx="111543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rgbClr val="003B55"/>
              </a:solidFill>
              <a:latin typeface="Avenir Next" panose="020B0503020202020204"/>
            </a:endParaRPr>
          </a:p>
          <a:p>
            <a:r>
              <a:rPr lang="en-US" sz="3800" b="1" dirty="0">
                <a:solidFill>
                  <a:srgbClr val="003B55"/>
                </a:solidFill>
                <a:latin typeface="Avenir Next" panose="020B0503020202020204"/>
              </a:rPr>
              <a:t> Capturing your true costs with </a:t>
            </a:r>
            <a:r>
              <a:rPr lang="en-US" sz="3800" b="1" dirty="0">
                <a:solidFill>
                  <a:srgbClr val="003B55"/>
                </a:solidFill>
                <a:latin typeface="Avenir Next" panose="020B0503020202020204" pitchFamily="34" charset="0"/>
              </a:rPr>
              <a:t>turnover cost calculator and assessment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500" b="1" dirty="0">
              <a:solidFill>
                <a:srgbClr val="003B55"/>
              </a:solidFill>
              <a:latin typeface="Avenir Next" panose="020B0503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3500" b="1" dirty="0">
              <a:solidFill>
                <a:srgbClr val="003B55"/>
              </a:solidFill>
              <a:latin typeface="Avenir Next" panose="020B0503020202020204" pitchFamily="34" charset="0"/>
            </a:endParaRPr>
          </a:p>
          <a:p>
            <a:endParaRPr lang="en-US" sz="3200" b="1" dirty="0">
              <a:solidFill>
                <a:srgbClr val="003B55"/>
              </a:solidFill>
              <a:latin typeface="Avenir Next" panose="020B0503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9E6F01-8913-4B6F-E76C-742B5D191D10}"/>
              </a:ext>
            </a:extLst>
          </p:cNvPr>
          <p:cNvSpPr txBox="1"/>
          <p:nvPr/>
        </p:nvSpPr>
        <p:spPr>
          <a:xfrm>
            <a:off x="521841" y="2874268"/>
            <a:ext cx="749176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Time to fill open positions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Number of open positions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Recruiting costs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Talent pipeline efficiency &amp; effectiveness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Turnover percent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Turnover cost calculation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Overtime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3B55"/>
                </a:solidFill>
                <a:latin typeface="Avenir Next" panose="020B0503020202020204"/>
                <a:cs typeface="Arial" panose="020B0604020202020204" pitchFamily="34" charset="0"/>
              </a:rPr>
              <a:t>Temp employee percent</a:t>
            </a:r>
          </a:p>
          <a:p>
            <a:endParaRPr lang="en-US" sz="2000" dirty="0">
              <a:solidFill>
                <a:srgbClr val="003B5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picture containing clipart&#10;&#10;Description automatically generated">
            <a:extLst>
              <a:ext uri="{FF2B5EF4-FFF2-40B4-BE49-F238E27FC236}">
                <a16:creationId xmlns:a16="http://schemas.microsoft.com/office/drawing/2014/main" id="{4E205077-2BEF-02BA-3B42-766F95634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27780" y="2535448"/>
            <a:ext cx="4288911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851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1402B6-92C5-5611-B900-D3FF2D356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2401F-8C12-43AF-A8D4-256712E648B7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96261-EAB2-5F2F-0AEC-41E8F3C611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Talent Acquisition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20246A5-ED7A-5159-4712-D2F84E686692}"/>
              </a:ext>
            </a:extLst>
          </p:cNvPr>
          <p:cNvSpPr txBox="1">
            <a:spLocks/>
          </p:cNvSpPr>
          <p:nvPr/>
        </p:nvSpPr>
        <p:spPr>
          <a:xfrm>
            <a:off x="575309" y="1689417"/>
            <a:ext cx="11241405" cy="432085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003B55"/>
              </a:solidFill>
              <a:latin typeface="Avenir Next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3B55"/>
                </a:solidFill>
                <a:latin typeface="Avenir Next"/>
              </a:rPr>
              <a:t>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BDFBBA-B3EE-421F-5AB1-CDAADE3E352B}"/>
              </a:ext>
            </a:extLst>
          </p:cNvPr>
          <p:cNvSpPr txBox="1"/>
          <p:nvPr/>
        </p:nvSpPr>
        <p:spPr>
          <a:xfrm flipH="1">
            <a:off x="518801" y="1738351"/>
            <a:ext cx="10320184" cy="435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">
              <a:lnSpc>
                <a:spcPct val="100000"/>
              </a:lnSpc>
              <a:spcBef>
                <a:spcPts val="3"/>
              </a:spcBef>
            </a:pPr>
            <a:r>
              <a:rPr lang="en-US" sz="3800" b="1" spc="-20" dirty="0">
                <a:solidFill>
                  <a:srgbClr val="003B55"/>
                </a:solidFill>
                <a:latin typeface="Avenir Next"/>
                <a:cs typeface="Arial"/>
              </a:rPr>
              <a:t>The</a:t>
            </a:r>
            <a:r>
              <a:rPr lang="en-US" sz="3800" b="1" spc="-2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24" dirty="0">
                <a:solidFill>
                  <a:srgbClr val="003B55"/>
                </a:solidFill>
                <a:latin typeface="Avenir Next"/>
                <a:cs typeface="Arial"/>
              </a:rPr>
              <a:t>Talent</a:t>
            </a:r>
            <a:r>
              <a:rPr lang="en-US" sz="3800" b="1" spc="-2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24" dirty="0">
                <a:solidFill>
                  <a:srgbClr val="003B55"/>
                </a:solidFill>
                <a:latin typeface="Avenir Next"/>
                <a:cs typeface="Arial"/>
              </a:rPr>
              <a:t>Acquisition </a:t>
            </a:r>
            <a:r>
              <a:rPr lang="en-US" sz="3800" b="1" spc="-37" dirty="0">
                <a:solidFill>
                  <a:srgbClr val="003B55"/>
                </a:solidFill>
                <a:latin typeface="Avenir Next"/>
                <a:cs typeface="Arial"/>
              </a:rPr>
              <a:t>Assessment</a:t>
            </a:r>
            <a:r>
              <a:rPr lang="en-US" sz="3800" b="1" spc="-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20" dirty="0">
                <a:solidFill>
                  <a:srgbClr val="003B55"/>
                </a:solidFill>
                <a:latin typeface="Avenir Next"/>
                <a:cs typeface="Arial"/>
              </a:rPr>
              <a:t>Includes</a:t>
            </a:r>
            <a:r>
              <a:rPr lang="en-US" sz="3800" b="1" spc="-3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dirty="0">
                <a:solidFill>
                  <a:srgbClr val="003B55"/>
                </a:solidFill>
                <a:latin typeface="Avenir Next"/>
                <a:cs typeface="Arial"/>
              </a:rPr>
              <a:t>an</a:t>
            </a:r>
            <a:r>
              <a:rPr lang="en-US" sz="3800" b="1" spc="-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20" dirty="0">
                <a:solidFill>
                  <a:srgbClr val="003B55"/>
                </a:solidFill>
                <a:latin typeface="Avenir Next"/>
                <a:cs typeface="Arial"/>
              </a:rPr>
              <a:t>Evaluation</a:t>
            </a:r>
            <a:r>
              <a:rPr lang="en-US" sz="3800" b="1" spc="-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800" b="1" spc="-17" dirty="0">
                <a:solidFill>
                  <a:srgbClr val="003B55"/>
                </a:solidFill>
                <a:latin typeface="Avenir Next"/>
                <a:cs typeface="Arial"/>
              </a:rPr>
              <a:t>of:</a:t>
            </a:r>
          </a:p>
          <a:p>
            <a:pPr marL="14287">
              <a:lnSpc>
                <a:spcPct val="100000"/>
              </a:lnSpc>
              <a:spcBef>
                <a:spcPts val="3"/>
              </a:spcBef>
            </a:pPr>
            <a:endParaRPr lang="en-US" sz="38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741214" indent="-571500">
              <a:lnSpc>
                <a:spcPct val="100000"/>
              </a:lnSpc>
              <a:spcBef>
                <a:spcPts val="498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Staffing,</a:t>
            </a:r>
            <a:r>
              <a:rPr lang="en-US" sz="3600" b="1" spc="1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open</a:t>
            </a:r>
            <a:r>
              <a:rPr lang="en-US" sz="3600" b="1" spc="48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positions,</a:t>
            </a:r>
            <a:r>
              <a:rPr lang="en-US" sz="3600" b="1" spc="20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and</a:t>
            </a:r>
            <a:r>
              <a:rPr lang="en-US" sz="3600" b="1" spc="48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time</a:t>
            </a:r>
            <a:r>
              <a:rPr lang="en-US" sz="3600" b="1" spc="48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34" dirty="0">
                <a:solidFill>
                  <a:srgbClr val="003B55"/>
                </a:solidFill>
                <a:latin typeface="Avenir Next"/>
                <a:cs typeface="Arial"/>
              </a:rPr>
              <a:t>to</a:t>
            </a:r>
            <a:r>
              <a:rPr lang="en-US" sz="3600" b="1" spc="48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14" dirty="0">
                <a:solidFill>
                  <a:srgbClr val="003B55"/>
                </a:solidFill>
                <a:latin typeface="Avenir Next"/>
                <a:cs typeface="Arial"/>
              </a:rPr>
              <a:t>fill</a:t>
            </a:r>
            <a:endParaRPr lang="en-US" sz="36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741214" indent="-571500">
              <a:lnSpc>
                <a:spcPct val="100000"/>
              </a:lnSpc>
              <a:spcBef>
                <a:spcPts val="498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Hiring</a:t>
            </a:r>
            <a:r>
              <a:rPr lang="en-US" sz="3600" b="1" spc="92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7" dirty="0">
                <a:solidFill>
                  <a:srgbClr val="003B55"/>
                </a:solidFill>
                <a:latin typeface="Avenir Next"/>
                <a:cs typeface="Arial"/>
              </a:rPr>
              <a:t>process</a:t>
            </a:r>
            <a:endParaRPr lang="en-US" sz="36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741214" indent="-571500">
              <a:lnSpc>
                <a:spcPct val="100000"/>
              </a:lnSpc>
              <a:spcBef>
                <a:spcPts val="498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Pipelines</a:t>
            </a:r>
            <a:r>
              <a:rPr lang="en-US" sz="36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utilized-</a:t>
            </a:r>
            <a:r>
              <a:rPr lang="en-US" sz="36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efficiency</a:t>
            </a:r>
            <a:r>
              <a:rPr lang="en-US" sz="36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&amp;</a:t>
            </a:r>
            <a:r>
              <a:rPr lang="en-US" sz="36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7" dirty="0">
                <a:solidFill>
                  <a:srgbClr val="003B55"/>
                </a:solidFill>
                <a:latin typeface="Avenir Next"/>
                <a:cs typeface="Arial"/>
              </a:rPr>
              <a:t>effectiveness</a:t>
            </a:r>
            <a:endParaRPr lang="en-US" sz="3600" b="1" dirty="0">
              <a:solidFill>
                <a:srgbClr val="003B55"/>
              </a:solidFill>
              <a:latin typeface="Avenir Next"/>
              <a:cs typeface="Arial"/>
            </a:endParaRPr>
          </a:p>
          <a:p>
            <a:pPr marL="741214" indent="-571500">
              <a:lnSpc>
                <a:spcPct val="100000"/>
              </a:lnSpc>
              <a:spcBef>
                <a:spcPts val="770"/>
              </a:spcBef>
              <a:buFont typeface="Wingdings" panose="05000000000000000000" pitchFamily="2" charset="2"/>
              <a:buChar char="Ø"/>
              <a:tabLst>
                <a:tab pos="325573" algn="l"/>
                <a:tab pos="326439" algn="l"/>
              </a:tabLst>
            </a:pPr>
            <a:r>
              <a:rPr lang="en-US" sz="3600" b="1" dirty="0">
                <a:solidFill>
                  <a:srgbClr val="003B55"/>
                </a:solidFill>
                <a:latin typeface="Avenir Next"/>
                <a:cs typeface="Arial"/>
              </a:rPr>
              <a:t>Recruiting</a:t>
            </a:r>
            <a:r>
              <a:rPr lang="en-US" sz="3600" b="1" spc="37" dirty="0">
                <a:solidFill>
                  <a:srgbClr val="003B55"/>
                </a:solidFill>
                <a:latin typeface="Avenir Next"/>
                <a:cs typeface="Arial"/>
              </a:rPr>
              <a:t> </a:t>
            </a:r>
            <a:r>
              <a:rPr lang="en-US" sz="3600" b="1" spc="-7" dirty="0">
                <a:solidFill>
                  <a:srgbClr val="003B55"/>
                </a:solidFill>
                <a:latin typeface="Avenir Next"/>
                <a:cs typeface="Arial"/>
              </a:rPr>
              <a:t>costs</a:t>
            </a:r>
            <a:endParaRPr lang="en-US" sz="3600" b="1" dirty="0">
              <a:solidFill>
                <a:srgbClr val="003B55"/>
              </a:solidFill>
              <a:latin typeface="Avenir Nex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045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2810</TotalTime>
  <Words>592</Words>
  <Application>Microsoft Office PowerPoint</Application>
  <PresentationFormat>Widescreen</PresentationFormat>
  <Paragraphs>154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Avenir LT Std 45 Book</vt:lpstr>
      <vt:lpstr>Avenir Next</vt:lpstr>
      <vt:lpstr>Avenir Next Demi Bold</vt:lpstr>
      <vt:lpstr>Avenir Next Heavy</vt:lpstr>
      <vt:lpstr>Avenir Next LT Pro Demi</vt:lpstr>
      <vt:lpstr>Calibri</vt:lpstr>
      <vt:lpstr>Calibri Light</vt:lpstr>
      <vt:lpstr>Franklin Gothic Book</vt:lpstr>
      <vt:lpstr>Wingdings</vt:lpstr>
      <vt:lpstr>Office Theme</vt:lpstr>
      <vt:lpstr>PowerPoint Presentation</vt:lpstr>
      <vt:lpstr>PowerPoint Presentation</vt:lpstr>
      <vt:lpstr>PowerPoint Presentation</vt:lpstr>
      <vt:lpstr>Talent Acquisition &amp; Retention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IMEC Services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MOVE AHEAD FASTER</dc:title>
  <dc:creator>Heather Ferreria</dc:creator>
  <cp:lastModifiedBy>Camryn Tunney</cp:lastModifiedBy>
  <cp:revision>297</cp:revision>
  <dcterms:created xsi:type="dcterms:W3CDTF">2020-12-09T14:52:08Z</dcterms:created>
  <dcterms:modified xsi:type="dcterms:W3CDTF">2022-12-13T04:08:56Z</dcterms:modified>
</cp:coreProperties>
</file>