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335" r:id="rId2"/>
    <p:sldId id="256" r:id="rId3"/>
    <p:sldId id="281" r:id="rId4"/>
    <p:sldId id="264" r:id="rId5"/>
    <p:sldId id="329" r:id="rId6"/>
    <p:sldId id="357" r:id="rId7"/>
    <p:sldId id="358" r:id="rId8"/>
    <p:sldId id="359" r:id="rId9"/>
    <p:sldId id="360" r:id="rId10"/>
    <p:sldId id="361" r:id="rId11"/>
    <p:sldId id="362" r:id="rId12"/>
    <p:sldId id="365" r:id="rId13"/>
    <p:sldId id="387" r:id="rId14"/>
    <p:sldId id="364" r:id="rId15"/>
    <p:sldId id="336" r:id="rId16"/>
    <p:sldId id="288" r:id="rId17"/>
    <p:sldId id="263" r:id="rId18"/>
    <p:sldId id="338" r:id="rId19"/>
    <p:sldId id="340" r:id="rId20"/>
    <p:sldId id="289" r:id="rId21"/>
    <p:sldId id="313" r:id="rId22"/>
    <p:sldId id="342" r:id="rId23"/>
    <p:sldId id="334" r:id="rId24"/>
    <p:sldId id="333" r:id="rId25"/>
    <p:sldId id="292" r:id="rId26"/>
    <p:sldId id="293" r:id="rId27"/>
    <p:sldId id="314" r:id="rId28"/>
    <p:sldId id="343" r:id="rId29"/>
    <p:sldId id="315" r:id="rId30"/>
    <p:sldId id="296" r:id="rId31"/>
    <p:sldId id="369" r:id="rId32"/>
    <p:sldId id="344" r:id="rId33"/>
    <p:sldId id="317" r:id="rId34"/>
    <p:sldId id="366" r:id="rId35"/>
    <p:sldId id="367" r:id="rId36"/>
    <p:sldId id="298" r:id="rId37"/>
    <p:sldId id="353" r:id="rId38"/>
    <p:sldId id="355" r:id="rId39"/>
    <p:sldId id="309" r:id="rId40"/>
    <p:sldId id="368" r:id="rId41"/>
    <p:sldId id="324" r:id="rId42"/>
    <p:sldId id="370" r:id="rId43"/>
    <p:sldId id="346" r:id="rId44"/>
    <p:sldId id="347" r:id="rId45"/>
    <p:sldId id="348" r:id="rId46"/>
    <p:sldId id="349" r:id="rId47"/>
    <p:sldId id="350" r:id="rId48"/>
    <p:sldId id="304" r:id="rId49"/>
    <p:sldId id="378" r:id="rId50"/>
    <p:sldId id="374" r:id="rId51"/>
    <p:sldId id="375" r:id="rId52"/>
    <p:sldId id="377" r:id="rId53"/>
    <p:sldId id="381" r:id="rId54"/>
    <p:sldId id="382" r:id="rId55"/>
    <p:sldId id="383" r:id="rId56"/>
    <p:sldId id="373" r:id="rId57"/>
    <p:sldId id="380" r:id="rId58"/>
    <p:sldId id="379" r:id="rId59"/>
    <p:sldId id="384" r:id="rId60"/>
    <p:sldId id="385" r:id="rId61"/>
    <p:sldId id="376" r:id="rId62"/>
    <p:sldId id="372" r:id="rId63"/>
    <p:sldId id="371" r:id="rId64"/>
    <p:sldId id="351" r:id="rId65"/>
    <p:sldId id="352" r:id="rId6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5583" autoAdjust="0"/>
    <p:restoredTop sz="95958" autoAdjust="0"/>
  </p:normalViewPr>
  <p:slideViewPr>
    <p:cSldViewPr snapToGrid="0">
      <p:cViewPr varScale="1">
        <p:scale>
          <a:sx n="66" d="100"/>
          <a:sy n="66" d="100"/>
        </p:scale>
        <p:origin x="88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3891843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1703641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09113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3320854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846331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1646844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1425706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3460167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63333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2648098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2371997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24451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1333871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2674241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BB2933-D122-41C5-A620-7EF1E4D90F36}" type="datetimeFigureOut">
              <a:rPr lang="en-US" smtClean="0"/>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794AFD-B87F-45A2-A30C-6A7FEB581763}" type="slidenum">
              <a:rPr lang="en-US" smtClean="0"/>
              <a:t>‹#›</a:t>
            </a:fld>
            <a:endParaRPr lang="en-US" dirty="0"/>
          </a:p>
        </p:txBody>
      </p:sp>
    </p:spTree>
    <p:extLst>
      <p:ext uri="{BB962C8B-B14F-4D97-AF65-F5344CB8AC3E}">
        <p14:creationId xmlns:p14="http://schemas.microsoft.com/office/powerpoint/2010/main" val="3182444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6794AFD-B87F-45A2-A30C-6A7FEB581763}" type="slidenum">
              <a:rPr lang="en-US" smtClean="0"/>
              <a:t>‹#›</a:t>
            </a:fld>
            <a:endParaRPr lang="en-US" dirty="0"/>
          </a:p>
        </p:txBody>
      </p:sp>
      <p:sp>
        <p:nvSpPr>
          <p:cNvPr id="5" name="Date Placeholder 4"/>
          <p:cNvSpPr>
            <a:spLocks noGrp="1"/>
          </p:cNvSpPr>
          <p:nvPr>
            <p:ph type="dt" sz="half" idx="10"/>
          </p:nvPr>
        </p:nvSpPr>
        <p:spPr/>
        <p:txBody>
          <a:bodyPr/>
          <a:lstStyle/>
          <a:p>
            <a:fld id="{FABB2933-D122-41C5-A620-7EF1E4D90F36}" type="datetimeFigureOut">
              <a:rPr lang="en-US" smtClean="0"/>
              <a:t>8/8/2022</a:t>
            </a:fld>
            <a:endParaRPr lang="en-US" dirty="0"/>
          </a:p>
        </p:txBody>
      </p:sp>
    </p:spTree>
    <p:extLst>
      <p:ext uri="{BB962C8B-B14F-4D97-AF65-F5344CB8AC3E}">
        <p14:creationId xmlns:p14="http://schemas.microsoft.com/office/powerpoint/2010/main" val="1099156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BB2933-D122-41C5-A620-7EF1E4D90F36}" type="datetimeFigureOut">
              <a:rPr lang="en-US" smtClean="0"/>
              <a:t>8/8/2022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6794AFD-B87F-45A2-A30C-6A7FEB581763}" type="slidenum">
              <a:rPr lang="en-US" smtClean="0"/>
              <a:t>‹#›</a:t>
            </a:fld>
            <a:endParaRPr lang="en-US" dirty="0"/>
          </a:p>
        </p:txBody>
      </p:sp>
    </p:spTree>
    <p:extLst>
      <p:ext uri="{BB962C8B-B14F-4D97-AF65-F5344CB8AC3E}">
        <p14:creationId xmlns:p14="http://schemas.microsoft.com/office/powerpoint/2010/main" val="191317154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mailto:JCONNELL@FORTRESSDM.COM"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dobe Stock">
            <a:extLst>
              <a:ext uri="{FF2B5EF4-FFF2-40B4-BE49-F238E27FC236}">
                <a16:creationId xmlns:a16="http://schemas.microsoft.com/office/drawing/2014/main" id="{CCAF2B2D-81AD-DF2C-A33E-6F40562756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0575" y="234624"/>
            <a:ext cx="10292048" cy="43688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picture containing text&#10;&#10;Description automatically generated">
            <a:extLst>
              <a:ext uri="{FF2B5EF4-FFF2-40B4-BE49-F238E27FC236}">
                <a16:creationId xmlns:a16="http://schemas.microsoft.com/office/drawing/2014/main" id="{1E4E00F1-D1DC-FB98-F51A-6C633AD813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3971" y="5044097"/>
            <a:ext cx="4855060" cy="1234280"/>
          </a:xfrm>
          <a:prstGeom prst="rect">
            <a:avLst/>
          </a:prstGeom>
          <a:noFill/>
          <a:ln>
            <a:noFill/>
          </a:ln>
        </p:spPr>
      </p:pic>
      <p:sp>
        <p:nvSpPr>
          <p:cNvPr id="8" name="TextBox 7">
            <a:extLst>
              <a:ext uri="{FF2B5EF4-FFF2-40B4-BE49-F238E27FC236}">
                <a16:creationId xmlns:a16="http://schemas.microsoft.com/office/drawing/2014/main" id="{5728F4F1-399E-A932-908F-77A75A989E6B}"/>
              </a:ext>
            </a:extLst>
          </p:cNvPr>
          <p:cNvSpPr txBox="1"/>
          <p:nvPr/>
        </p:nvSpPr>
        <p:spPr>
          <a:xfrm>
            <a:off x="99731" y="5191092"/>
            <a:ext cx="1701688" cy="1087285"/>
          </a:xfrm>
          <a:prstGeom prst="rect">
            <a:avLst/>
          </a:prstGeom>
          <a:noFill/>
        </p:spPr>
        <p:txBody>
          <a:bodyPr wrap="square" rtlCol="0">
            <a:spAutoFit/>
          </a:bodyPr>
          <a:lstStyle/>
          <a:p>
            <a:pPr marL="0" marR="0" algn="ctr" fontAlgn="base">
              <a:lnSpc>
                <a:spcPts val="1875"/>
              </a:lnSpc>
              <a:spcBef>
                <a:spcPts val="0"/>
              </a:spcBef>
              <a:spcAft>
                <a:spcPts val="0"/>
              </a:spcAft>
            </a:pPr>
            <a:r>
              <a:rPr lang="en-US" sz="2400" b="1" i="1">
                <a:solidFill>
                  <a:srgbClr val="333333"/>
                </a:solidFill>
                <a:effectLst/>
                <a:latin typeface="inherit"/>
                <a:ea typeface="Times New Roman" panose="02020603050405020304" pitchFamily="18" charset="0"/>
                <a:cs typeface="Open Sans" panose="020B0606030504020204" pitchFamily="34" charset="0"/>
              </a:rPr>
              <a:t>Presented in Partnership with:</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9E29C056-FDE1-E81F-E7F1-232C6AD96820}"/>
              </a:ext>
            </a:extLst>
          </p:cNvPr>
          <p:cNvSpPr txBox="1"/>
          <p:nvPr/>
        </p:nvSpPr>
        <p:spPr>
          <a:xfrm>
            <a:off x="7218075" y="5307294"/>
            <a:ext cx="899410" cy="707886"/>
          </a:xfrm>
          <a:prstGeom prst="rect">
            <a:avLst/>
          </a:prstGeom>
          <a:noFill/>
        </p:spPr>
        <p:txBody>
          <a:bodyPr wrap="square" rtlCol="0">
            <a:spAutoFit/>
          </a:bodyPr>
          <a:lstStyle/>
          <a:p>
            <a:r>
              <a:rPr lang="en-US" sz="4000" i="1">
                <a:latin typeface="inherit"/>
                <a:cs typeface="Calibri" panose="020F0502020204030204" pitchFamily="34" charset="0"/>
              </a:rPr>
              <a:t>&amp;</a:t>
            </a:r>
          </a:p>
        </p:txBody>
      </p:sp>
      <p:pic>
        <p:nvPicPr>
          <p:cNvPr id="12" name="Picture 11" descr="Logo&#10;&#10;Description automatically generated">
            <a:extLst>
              <a:ext uri="{FF2B5EF4-FFF2-40B4-BE49-F238E27FC236}">
                <a16:creationId xmlns:a16="http://schemas.microsoft.com/office/drawing/2014/main" id="{3C226539-18DC-782D-19A4-F901935E1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7485" y="4740288"/>
            <a:ext cx="3518717" cy="1841897"/>
          </a:xfrm>
          <a:prstGeom prst="rect">
            <a:avLst/>
          </a:prstGeom>
        </p:spPr>
      </p:pic>
    </p:spTree>
    <p:extLst>
      <p:ext uri="{BB962C8B-B14F-4D97-AF65-F5344CB8AC3E}">
        <p14:creationId xmlns:p14="http://schemas.microsoft.com/office/powerpoint/2010/main" val="926755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412400" y="168729"/>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A7490BC-E6A8-C3DA-C19E-26A70E0AAE2D}"/>
              </a:ext>
            </a:extLst>
          </p:cNvPr>
          <p:cNvSpPr>
            <a:spLocks noGrp="1"/>
          </p:cNvSpPr>
          <p:nvPr>
            <p:ph idx="1"/>
          </p:nvPr>
        </p:nvSpPr>
        <p:spPr>
          <a:xfrm>
            <a:off x="677333" y="2160589"/>
            <a:ext cx="11324167" cy="4528682"/>
          </a:xfrm>
        </p:spPr>
        <p:txBody>
          <a:bodyPr>
            <a:noAutofit/>
          </a:bodyPr>
          <a:lstStyle/>
          <a:p>
            <a:pPr marL="0" indent="0" algn="ctr">
              <a:buClrTx/>
              <a:buSzPct val="100000"/>
              <a:buNone/>
            </a:pPr>
            <a:r>
              <a:rPr lang="en-US" sz="6000" b="1">
                <a:solidFill>
                  <a:srgbClr val="002060"/>
                </a:solidFill>
                <a:latin typeface="Calibri" panose="020F0502020204030204" pitchFamily="34" charset="0"/>
                <a:cs typeface="Calibri" panose="020F0502020204030204" pitchFamily="34" charset="0"/>
              </a:rPr>
              <a:t>#1</a:t>
            </a:r>
          </a:p>
          <a:p>
            <a:pPr marL="0" indent="0" algn="ctr">
              <a:buClrTx/>
              <a:buSzPct val="100000"/>
              <a:buNone/>
            </a:pPr>
            <a:r>
              <a:rPr lang="en-US" sz="6000" b="1">
                <a:solidFill>
                  <a:srgbClr val="002060"/>
                </a:solidFill>
                <a:latin typeface="Calibri" panose="020F0502020204030204" pitchFamily="34" charset="0"/>
                <a:cs typeface="Calibri" panose="020F0502020204030204" pitchFamily="34" charset="0"/>
              </a:rPr>
              <a:t>UNDERSTAND THE TERMS</a:t>
            </a:r>
          </a:p>
        </p:txBody>
      </p:sp>
    </p:spTree>
    <p:extLst>
      <p:ext uri="{BB962C8B-B14F-4D97-AF65-F5344CB8AC3E}">
        <p14:creationId xmlns:p14="http://schemas.microsoft.com/office/powerpoint/2010/main" val="546342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412400" y="168729"/>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A7490BC-E6A8-C3DA-C19E-26A70E0AAE2D}"/>
              </a:ext>
            </a:extLst>
          </p:cNvPr>
          <p:cNvSpPr>
            <a:spLocks noGrp="1"/>
          </p:cNvSpPr>
          <p:nvPr>
            <p:ph idx="1"/>
          </p:nvPr>
        </p:nvSpPr>
        <p:spPr>
          <a:xfrm>
            <a:off x="0" y="943429"/>
            <a:ext cx="11919857" cy="4528682"/>
          </a:xfrm>
        </p:spPr>
        <p:txBody>
          <a:bodyPr>
            <a:noAutofit/>
          </a:bodyPr>
          <a:lstStyle/>
          <a:p>
            <a:pPr marL="0" indent="0" algn="ctr">
              <a:buClrTx/>
              <a:buSzPct val="100000"/>
              <a:buNone/>
            </a:pPr>
            <a:endParaRPr lang="en-US" sz="4000" b="1" strike="dblStrike">
              <a:solidFill>
                <a:srgbClr val="FF0000"/>
              </a:solidFill>
              <a:latin typeface="Calibri" panose="020F0502020204030204" pitchFamily="34" charset="0"/>
              <a:cs typeface="Calibri" panose="020F0502020204030204" pitchFamily="34" charset="0"/>
            </a:endParaRPr>
          </a:p>
          <a:p>
            <a:pPr marL="0" indent="0" algn="ctr">
              <a:buClrTx/>
              <a:buSzPct val="100000"/>
              <a:buNone/>
            </a:pPr>
            <a:r>
              <a:rPr lang="en-US" sz="6000" b="1">
                <a:solidFill>
                  <a:srgbClr val="002060"/>
                </a:solidFill>
                <a:latin typeface="Calibri" panose="020F0502020204030204" pitchFamily="34" charset="0"/>
                <a:cs typeface="Calibri" panose="020F0502020204030204" pitchFamily="34" charset="0"/>
              </a:rPr>
              <a:t>“THE CLOUD”</a:t>
            </a:r>
          </a:p>
          <a:p>
            <a:pPr marL="0" indent="0" algn="ctr">
              <a:buClrTx/>
              <a:buSzPct val="100000"/>
              <a:buNone/>
            </a:pPr>
            <a:r>
              <a:rPr lang="en-US" sz="3600" b="0" i="0">
                <a:solidFill>
                  <a:schemeClr val="tx1"/>
                </a:solidFill>
                <a:effectLst/>
                <a:latin typeface="Calibri" panose="020F0502020204030204" pitchFamily="34" charset="0"/>
                <a:cs typeface="Calibri" panose="020F0502020204030204" pitchFamily="34" charset="0"/>
              </a:rPr>
              <a:t>The </a:t>
            </a:r>
            <a:r>
              <a:rPr lang="en-US" sz="3600" b="1" i="0">
                <a:solidFill>
                  <a:srgbClr val="002060"/>
                </a:solidFill>
                <a:effectLst/>
                <a:latin typeface="Calibri" panose="020F0502020204030204" pitchFamily="34" charset="0"/>
                <a:cs typeface="Calibri" panose="020F0502020204030204" pitchFamily="34" charset="0"/>
              </a:rPr>
              <a:t>INTERNET</a:t>
            </a:r>
            <a:r>
              <a:rPr lang="en-US" sz="3600" b="0" i="0">
                <a:solidFill>
                  <a:schemeClr val="tx1"/>
                </a:solidFill>
                <a:effectLst/>
                <a:latin typeface="Calibri" panose="020F0502020204030204" pitchFamily="34" charset="0"/>
                <a:cs typeface="Calibri" panose="020F0502020204030204" pitchFamily="34" charset="0"/>
              </a:rPr>
              <a:t>, simply "the Net," is </a:t>
            </a:r>
            <a:r>
              <a:rPr lang="en-US" sz="3600" b="1" i="0">
                <a:solidFill>
                  <a:srgbClr val="002060"/>
                </a:solidFill>
                <a:effectLst/>
                <a:latin typeface="Calibri" panose="020F0502020204030204" pitchFamily="34" charset="0"/>
                <a:cs typeface="Calibri" panose="020F0502020204030204" pitchFamily="34" charset="0"/>
              </a:rPr>
              <a:t>the worldwide system of computer networks</a:t>
            </a:r>
            <a:r>
              <a:rPr lang="en-US" sz="3600" b="0" i="0">
                <a:solidFill>
                  <a:srgbClr val="002060"/>
                </a:solidFill>
                <a:effectLst/>
                <a:latin typeface="Calibri" panose="020F0502020204030204" pitchFamily="34" charset="0"/>
                <a:cs typeface="Calibri" panose="020F0502020204030204" pitchFamily="34" charset="0"/>
              </a:rPr>
              <a:t> </a:t>
            </a:r>
            <a:endParaRPr lang="en-US" sz="3600" b="1">
              <a:solidFill>
                <a:srgbClr val="002060"/>
              </a:solidFill>
              <a:latin typeface="Calibri" panose="020F0502020204030204" pitchFamily="34" charset="0"/>
              <a:cs typeface="Calibri" panose="020F0502020204030204" pitchFamily="34" charset="0"/>
            </a:endParaRPr>
          </a:p>
          <a:p>
            <a:pPr marL="0" indent="0" algn="ctr">
              <a:buClrTx/>
              <a:buSzPct val="100000"/>
              <a:buNone/>
            </a:pPr>
            <a:r>
              <a:rPr lang="en-US" sz="3200" b="1">
                <a:solidFill>
                  <a:srgbClr val="002060"/>
                </a:solidFill>
                <a:latin typeface="Calibri" panose="020F0502020204030204" pitchFamily="34" charset="0"/>
                <a:cs typeface="Calibri" panose="020F0502020204030204" pitchFamily="34" charset="0"/>
              </a:rPr>
              <a:t>COMPUTERS, SERVERS AND DEVICES THAT ARE CONNECTED TO THE </a:t>
            </a:r>
            <a:r>
              <a:rPr lang="en-US" sz="3200" b="1" u="sng">
                <a:solidFill>
                  <a:srgbClr val="FF0000"/>
                </a:solidFill>
                <a:latin typeface="Calibri" panose="020F0502020204030204" pitchFamily="34" charset="0"/>
                <a:cs typeface="Calibri" panose="020F0502020204030204" pitchFamily="34" charset="0"/>
              </a:rPr>
              <a:t>INTERNET CAN BE ACCESSED ANYWHERE</a:t>
            </a:r>
          </a:p>
          <a:p>
            <a:pPr marL="0" indent="0" algn="ctr">
              <a:buClrTx/>
              <a:buSzPct val="100000"/>
              <a:buNone/>
            </a:pPr>
            <a:r>
              <a:rPr lang="en-US" sz="3200" b="1" u="sng">
                <a:solidFill>
                  <a:srgbClr val="FF0000"/>
                </a:solidFill>
                <a:latin typeface="Calibri" panose="020F0502020204030204" pitchFamily="34" charset="0"/>
                <a:cs typeface="Calibri" panose="020F0502020204030204" pitchFamily="34" charset="0"/>
              </a:rPr>
              <a:t>CELL PHONES</a:t>
            </a:r>
          </a:p>
          <a:p>
            <a:pPr marL="0" indent="0" algn="ctr">
              <a:buClrTx/>
              <a:buSzPct val="100000"/>
              <a:buNone/>
            </a:pPr>
            <a:r>
              <a:rPr lang="en-US" sz="3200" b="1" u="sng">
                <a:solidFill>
                  <a:srgbClr val="FF0000"/>
                </a:solidFill>
                <a:latin typeface="Calibri" panose="020F0502020204030204" pitchFamily="34" charset="0"/>
                <a:cs typeface="Calibri" panose="020F0502020204030204" pitchFamily="34" charset="0"/>
              </a:rPr>
              <a:t>RING CAMERAS</a:t>
            </a:r>
          </a:p>
          <a:p>
            <a:pPr marL="0" indent="0" algn="ctr">
              <a:buClrTx/>
              <a:buSzPct val="100000"/>
              <a:buNone/>
            </a:pPr>
            <a:endParaRPr lang="en-US" sz="3200" b="1" u="sng">
              <a:solidFill>
                <a:srgbClr val="FF0000"/>
              </a:solidFill>
              <a:latin typeface="Calibri" panose="020F0502020204030204" pitchFamily="34" charset="0"/>
              <a:cs typeface="Calibri" panose="020F0502020204030204" pitchFamily="34" charset="0"/>
            </a:endParaRPr>
          </a:p>
          <a:p>
            <a:pPr marL="0" indent="0" algn="ctr">
              <a:buClrTx/>
              <a:buSzPct val="100000"/>
              <a:buNone/>
            </a:pPr>
            <a:r>
              <a:rPr lang="en-US" sz="3200" b="1">
                <a:solidFill>
                  <a:srgbClr val="00206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12946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412400" y="168729"/>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A7490BC-E6A8-C3DA-C19E-26A70E0AAE2D}"/>
              </a:ext>
            </a:extLst>
          </p:cNvPr>
          <p:cNvSpPr>
            <a:spLocks noGrp="1"/>
          </p:cNvSpPr>
          <p:nvPr>
            <p:ph idx="1"/>
          </p:nvPr>
        </p:nvSpPr>
        <p:spPr>
          <a:xfrm>
            <a:off x="0" y="780142"/>
            <a:ext cx="11919857" cy="6535057"/>
          </a:xfrm>
        </p:spPr>
        <p:txBody>
          <a:bodyPr>
            <a:noAutofit/>
          </a:bodyPr>
          <a:lstStyle/>
          <a:p>
            <a:pPr marL="0" indent="0" algn="ctr">
              <a:buClrTx/>
              <a:buSzPct val="100000"/>
              <a:buNone/>
            </a:pPr>
            <a:endParaRPr lang="en-US" sz="4000" b="1" strike="dblStrike">
              <a:solidFill>
                <a:srgbClr val="FF0000"/>
              </a:solidFill>
              <a:latin typeface="Calibri" panose="020F0502020204030204" pitchFamily="34" charset="0"/>
              <a:cs typeface="Calibri" panose="020F0502020204030204" pitchFamily="34" charset="0"/>
            </a:endParaRPr>
          </a:p>
          <a:p>
            <a:pPr marL="0" indent="0" algn="ctr">
              <a:buClrTx/>
              <a:buSzPct val="100000"/>
              <a:buNone/>
            </a:pPr>
            <a:r>
              <a:rPr lang="en-US" sz="6000" b="1">
                <a:solidFill>
                  <a:srgbClr val="002060"/>
                </a:solidFill>
                <a:latin typeface="Calibri" panose="020F0502020204030204" pitchFamily="34" charset="0"/>
                <a:cs typeface="Calibri" panose="020F0502020204030204" pitchFamily="34" charset="0"/>
              </a:rPr>
              <a:t>“NOT CLOUD”</a:t>
            </a:r>
          </a:p>
          <a:p>
            <a:pPr marL="0" indent="0" algn="ctr">
              <a:buClrTx/>
              <a:buSzPct val="100000"/>
              <a:buNone/>
            </a:pPr>
            <a:r>
              <a:rPr lang="en-US" sz="3600" b="1" i="0">
                <a:solidFill>
                  <a:srgbClr val="002060"/>
                </a:solidFill>
                <a:effectLst/>
                <a:latin typeface="Calibri" panose="020F0502020204030204" pitchFamily="34" charset="0"/>
                <a:cs typeface="Calibri" panose="020F0502020204030204" pitchFamily="34" charset="0"/>
              </a:rPr>
              <a:t>INTRANET</a:t>
            </a:r>
            <a:r>
              <a:rPr lang="en-US" sz="3600" b="0" i="0">
                <a:solidFill>
                  <a:srgbClr val="202124"/>
                </a:solidFill>
                <a:effectLst/>
                <a:latin typeface="Calibri" panose="020F0502020204030204" pitchFamily="34" charset="0"/>
                <a:cs typeface="Calibri" panose="020F0502020204030204" pitchFamily="34" charset="0"/>
              </a:rPr>
              <a:t>- is a </a:t>
            </a:r>
            <a:r>
              <a:rPr lang="en-US" sz="3600" b="1" i="1">
                <a:solidFill>
                  <a:srgbClr val="202124"/>
                </a:solidFill>
                <a:effectLst/>
                <a:latin typeface="Calibri" panose="020F0502020204030204" pitchFamily="34" charset="0"/>
                <a:cs typeface="Calibri" panose="020F0502020204030204" pitchFamily="34" charset="0"/>
              </a:rPr>
              <a:t>private - </a:t>
            </a:r>
            <a:r>
              <a:rPr lang="en-US" sz="3600" b="1" i="1" u="sng">
                <a:solidFill>
                  <a:srgbClr val="202124"/>
                </a:solidFill>
                <a:effectLst/>
                <a:latin typeface="Calibri" panose="020F0502020204030204" pitchFamily="34" charset="0"/>
                <a:cs typeface="Calibri" panose="020F0502020204030204" pitchFamily="34" charset="0"/>
              </a:rPr>
              <a:t>interna</a:t>
            </a:r>
            <a:r>
              <a:rPr lang="en-US" sz="3600" b="1" i="1">
                <a:solidFill>
                  <a:srgbClr val="202124"/>
                </a:solidFill>
                <a:effectLst/>
                <a:latin typeface="Calibri" panose="020F0502020204030204" pitchFamily="34" charset="0"/>
                <a:cs typeface="Calibri" panose="020F0502020204030204" pitchFamily="34" charset="0"/>
              </a:rPr>
              <a:t>l </a:t>
            </a:r>
            <a:r>
              <a:rPr lang="en-US" sz="3600" b="0" i="0">
                <a:solidFill>
                  <a:srgbClr val="202124"/>
                </a:solidFill>
                <a:effectLst/>
                <a:latin typeface="Calibri" panose="020F0502020204030204" pitchFamily="34" charset="0"/>
                <a:cs typeface="Calibri" panose="020F0502020204030204" pitchFamily="34" charset="0"/>
              </a:rPr>
              <a:t>- business network</a:t>
            </a:r>
          </a:p>
          <a:p>
            <a:pPr marL="0" indent="0" algn="ctr">
              <a:buClrTx/>
              <a:buSzPct val="100000"/>
              <a:buNone/>
            </a:pPr>
            <a:r>
              <a:rPr lang="en-US" sz="4400" b="0" i="0">
                <a:solidFill>
                  <a:srgbClr val="202124"/>
                </a:solidFill>
                <a:effectLst/>
                <a:latin typeface="Calibri" panose="020F0502020204030204" pitchFamily="34" charset="0"/>
                <a:cs typeface="Calibri" panose="020F0502020204030204" pitchFamily="34" charset="0"/>
              </a:rPr>
              <a:t> </a:t>
            </a:r>
            <a:r>
              <a:rPr lang="en-US" sz="2800" b="1">
                <a:solidFill>
                  <a:srgbClr val="002060"/>
                </a:solidFill>
                <a:latin typeface="Calibri" panose="020F0502020204030204" pitchFamily="34" charset="0"/>
                <a:cs typeface="Calibri" panose="020F0502020204030204" pitchFamily="34" charset="0"/>
              </a:rPr>
              <a:t>YOUR DEVICES ON NETWORK BUT NOT CONNECTED TO THE INTERNET</a:t>
            </a:r>
            <a:endParaRPr lang="en-US" sz="4400" b="0" i="0">
              <a:solidFill>
                <a:srgbClr val="202124"/>
              </a:solidFill>
              <a:effectLst/>
              <a:latin typeface="Calibri" panose="020F0502020204030204" pitchFamily="34" charset="0"/>
              <a:cs typeface="Calibri" panose="020F0502020204030204" pitchFamily="34" charset="0"/>
            </a:endParaRPr>
          </a:p>
          <a:p>
            <a:pPr marL="0" indent="0" algn="ctr">
              <a:buClrTx/>
              <a:buSzPct val="100000"/>
              <a:buNone/>
            </a:pPr>
            <a:r>
              <a:rPr lang="en-US" sz="3600" b="1" i="0">
                <a:solidFill>
                  <a:srgbClr val="002060"/>
                </a:solidFill>
                <a:effectLst/>
                <a:latin typeface="Calibri" panose="020F0502020204030204" pitchFamily="34" charset="0"/>
                <a:cs typeface="Calibri" panose="020F0502020204030204" pitchFamily="34" charset="0"/>
              </a:rPr>
              <a:t>EXTRANET</a:t>
            </a:r>
            <a:r>
              <a:rPr lang="en-US" sz="3600">
                <a:solidFill>
                  <a:srgbClr val="202124"/>
                </a:solidFill>
                <a:latin typeface="Calibri" panose="020F0502020204030204" pitchFamily="34" charset="0"/>
                <a:cs typeface="Calibri" panose="020F0502020204030204" pitchFamily="34" charset="0"/>
              </a:rPr>
              <a:t>-</a:t>
            </a:r>
            <a:r>
              <a:rPr lang="en-US" sz="3600" b="0" i="0">
                <a:solidFill>
                  <a:srgbClr val="202124"/>
                </a:solidFill>
                <a:effectLst/>
                <a:latin typeface="Calibri" panose="020F0502020204030204" pitchFamily="34" charset="0"/>
                <a:cs typeface="Calibri" panose="020F0502020204030204" pitchFamily="34" charset="0"/>
              </a:rPr>
              <a:t> an </a:t>
            </a:r>
            <a:r>
              <a:rPr lang="en-US" sz="3600" b="1" i="1" u="sng">
                <a:solidFill>
                  <a:srgbClr val="202124"/>
                </a:solidFill>
                <a:effectLst/>
                <a:latin typeface="Calibri" panose="020F0502020204030204" pitchFamily="34" charset="0"/>
                <a:cs typeface="Calibri" panose="020F0502020204030204" pitchFamily="34" charset="0"/>
              </a:rPr>
              <a:t>extension of an intranet</a:t>
            </a:r>
            <a:r>
              <a:rPr lang="en-US" sz="3600" b="0" i="0">
                <a:solidFill>
                  <a:srgbClr val="202124"/>
                </a:solidFill>
                <a:effectLst/>
                <a:latin typeface="Calibri" panose="020F0502020204030204" pitchFamily="34" charset="0"/>
                <a:cs typeface="Calibri" panose="020F0502020204030204" pitchFamily="34" charset="0"/>
              </a:rPr>
              <a:t>. </a:t>
            </a:r>
          </a:p>
          <a:p>
            <a:pPr marL="0" indent="0" algn="ctr">
              <a:buClrTx/>
              <a:buSzPct val="100000"/>
              <a:buNone/>
            </a:pPr>
            <a:r>
              <a:rPr lang="en-US" sz="3600" b="0" i="0">
                <a:solidFill>
                  <a:srgbClr val="202124"/>
                </a:solidFill>
                <a:effectLst/>
                <a:latin typeface="Calibri" panose="020F0502020204030204" pitchFamily="34" charset="0"/>
                <a:cs typeface="Calibri" panose="020F0502020204030204" pitchFamily="34" charset="0"/>
              </a:rPr>
              <a:t>It lets approved third parties (such as vendors or customers) </a:t>
            </a:r>
            <a:r>
              <a:rPr lang="en-US" sz="3600" b="1" i="0">
                <a:solidFill>
                  <a:srgbClr val="202124"/>
                </a:solidFill>
                <a:effectLst/>
                <a:latin typeface="Calibri" panose="020F0502020204030204" pitchFamily="34" charset="0"/>
                <a:cs typeface="Calibri" panose="020F0502020204030204" pitchFamily="34" charset="0"/>
              </a:rPr>
              <a:t>access restricted</a:t>
            </a:r>
            <a:r>
              <a:rPr lang="en-US" sz="3600" b="0" i="0">
                <a:solidFill>
                  <a:srgbClr val="202124"/>
                </a:solidFill>
                <a:effectLst/>
                <a:latin typeface="Calibri" panose="020F0502020204030204" pitchFamily="34" charset="0"/>
                <a:cs typeface="Calibri" panose="020F0502020204030204" pitchFamily="34" charset="0"/>
              </a:rPr>
              <a:t> information</a:t>
            </a:r>
            <a:r>
              <a:rPr lang="en-US" sz="6000" b="0" i="0">
                <a:solidFill>
                  <a:srgbClr val="202124"/>
                </a:solidFill>
                <a:effectLst/>
                <a:latin typeface="Calibri" panose="020F0502020204030204" pitchFamily="34" charset="0"/>
                <a:cs typeface="Calibri" panose="020F0502020204030204" pitchFamily="34" charset="0"/>
              </a:rPr>
              <a:t>.</a:t>
            </a:r>
            <a:endParaRPr lang="en-US" sz="6000" b="1">
              <a:solidFill>
                <a:srgbClr val="002060"/>
              </a:solidFill>
              <a:latin typeface="Calibri" panose="020F0502020204030204" pitchFamily="34" charset="0"/>
              <a:cs typeface="Calibri" panose="020F0502020204030204" pitchFamily="34" charset="0"/>
            </a:endParaRPr>
          </a:p>
          <a:p>
            <a:pPr marL="0" indent="0" algn="ctr">
              <a:buClrTx/>
              <a:buSzPct val="100000"/>
              <a:buNone/>
            </a:pPr>
            <a:r>
              <a:rPr lang="en-US" sz="3200" b="1">
                <a:solidFill>
                  <a:srgbClr val="002060"/>
                </a:solidFill>
                <a:latin typeface="Calibri" panose="020F0502020204030204" pitchFamily="34" charset="0"/>
                <a:cs typeface="Calibri" panose="020F0502020204030204" pitchFamily="34" charset="0"/>
              </a:rPr>
              <a:t> </a:t>
            </a:r>
          </a:p>
          <a:p>
            <a:pPr marL="0" indent="0" algn="ctr">
              <a:buClrTx/>
              <a:buSzPct val="100000"/>
              <a:buNone/>
            </a:pPr>
            <a:r>
              <a:rPr lang="en-US" sz="3200" b="0" i="0">
                <a:solidFill>
                  <a:srgbClr val="202124"/>
                </a:solidFill>
                <a:effectLst/>
                <a:latin typeface="Calibri" panose="020F0502020204030204" pitchFamily="34" charset="0"/>
                <a:cs typeface="Calibri" panose="020F0502020204030204" pitchFamily="34" charset="0"/>
              </a:rPr>
              <a:t> </a:t>
            </a:r>
            <a:endParaRPr lang="en-US" sz="3200" b="1">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65946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412400" y="168729"/>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A7490BC-E6A8-C3DA-C19E-26A70E0AAE2D}"/>
              </a:ext>
            </a:extLst>
          </p:cNvPr>
          <p:cNvSpPr>
            <a:spLocks noGrp="1"/>
          </p:cNvSpPr>
          <p:nvPr>
            <p:ph idx="1"/>
          </p:nvPr>
        </p:nvSpPr>
        <p:spPr>
          <a:xfrm>
            <a:off x="-248478" y="322943"/>
            <a:ext cx="11919857" cy="6535057"/>
          </a:xfrm>
        </p:spPr>
        <p:txBody>
          <a:bodyPr>
            <a:noAutofit/>
          </a:bodyPr>
          <a:lstStyle/>
          <a:p>
            <a:pPr marL="0" indent="0" algn="ctr">
              <a:buClrTx/>
              <a:buSzPct val="100000"/>
              <a:buNone/>
            </a:pPr>
            <a:endParaRPr lang="en-US" sz="4000" b="1" strike="dblStrike">
              <a:solidFill>
                <a:srgbClr val="FF0000"/>
              </a:solidFill>
              <a:latin typeface="Calibri" panose="020F0502020204030204" pitchFamily="34" charset="0"/>
              <a:cs typeface="Calibri" panose="020F0502020204030204" pitchFamily="34" charset="0"/>
            </a:endParaRPr>
          </a:p>
          <a:p>
            <a:pPr marL="0" indent="0" algn="ctr">
              <a:buClrTx/>
              <a:buSzPct val="100000"/>
              <a:buNone/>
            </a:pPr>
            <a:r>
              <a:rPr lang="en-US" sz="3600" b="1">
                <a:solidFill>
                  <a:srgbClr val="002060"/>
                </a:solidFill>
                <a:latin typeface="Calibri" panose="020F0502020204030204" pitchFamily="34" charset="0"/>
                <a:cs typeface="Calibri" panose="020F0502020204030204" pitchFamily="34" charset="0"/>
              </a:rPr>
              <a:t>INFORMATION TECHNOLOGY vs OPERATIONAL TECHNOLOGY</a:t>
            </a:r>
          </a:p>
          <a:p>
            <a:pPr marL="0" indent="0" algn="ctr">
              <a:buClrTx/>
              <a:buSzPct val="100000"/>
              <a:buNone/>
            </a:pPr>
            <a:r>
              <a:rPr lang="en-US" sz="3600" b="1" i="0" u="sng">
                <a:solidFill>
                  <a:srgbClr val="002060"/>
                </a:solidFill>
                <a:effectLst/>
                <a:latin typeface="Calibri" panose="020F0502020204030204" pitchFamily="34" charset="0"/>
                <a:cs typeface="Calibri" panose="020F0502020204030204" pitchFamily="34" charset="0"/>
              </a:rPr>
              <a:t>IT or INFORMATION TECHNOLOGY </a:t>
            </a:r>
          </a:p>
          <a:p>
            <a:pPr marL="0" indent="0" algn="ctr">
              <a:buClrTx/>
              <a:buSzPct val="100000"/>
              <a:buNone/>
            </a:pPr>
            <a:r>
              <a:rPr lang="en-US" sz="2800" b="0" i="0">
                <a:solidFill>
                  <a:srgbClr val="002060"/>
                </a:solidFill>
                <a:effectLst/>
                <a:latin typeface="Calibri" panose="020F0502020204030204" pitchFamily="34" charset="0"/>
                <a:cs typeface="Calibri" panose="020F0502020204030204" pitchFamily="34" charset="0"/>
              </a:rPr>
              <a:t>Business and Enterprise systems that store, process and deliver information</a:t>
            </a:r>
            <a:r>
              <a:rPr lang="en-US" sz="3600" b="0" i="0">
                <a:solidFill>
                  <a:srgbClr val="202124"/>
                </a:solidFill>
                <a:effectLst/>
                <a:latin typeface="Roboto" panose="02000000000000000000" pitchFamily="2" charset="0"/>
              </a:rPr>
              <a:t>.</a:t>
            </a:r>
            <a:endParaRPr lang="en-US" sz="3600" b="1">
              <a:solidFill>
                <a:srgbClr val="002060"/>
              </a:solidFill>
              <a:latin typeface="Calibri" panose="020F0502020204030204" pitchFamily="34" charset="0"/>
              <a:cs typeface="Calibri" panose="020F0502020204030204" pitchFamily="34" charset="0"/>
            </a:endParaRPr>
          </a:p>
          <a:p>
            <a:pPr marL="0" indent="0" algn="ctr">
              <a:buClrTx/>
              <a:buSzPct val="100000"/>
              <a:buNone/>
            </a:pPr>
            <a:r>
              <a:rPr lang="en-US" sz="3200" b="1" i="0" u="sng">
                <a:solidFill>
                  <a:srgbClr val="002060"/>
                </a:solidFill>
                <a:effectLst/>
                <a:latin typeface="Calibri" panose="020F0502020204030204" pitchFamily="34" charset="0"/>
                <a:cs typeface="Calibri" panose="020F0502020204030204" pitchFamily="34" charset="0"/>
              </a:rPr>
              <a:t>OPERATIONAL TECHNOLOGY (OT) </a:t>
            </a:r>
          </a:p>
          <a:p>
            <a:pPr marL="0" indent="0" algn="ctr">
              <a:buClrTx/>
              <a:buSzPct val="100000"/>
              <a:buNone/>
            </a:pPr>
            <a:r>
              <a:rPr lang="en-US" sz="3200" i="0">
                <a:solidFill>
                  <a:srgbClr val="002060"/>
                </a:solidFill>
                <a:effectLst/>
                <a:latin typeface="Calibri" panose="020F0502020204030204" pitchFamily="34" charset="0"/>
                <a:cs typeface="Calibri" panose="020F0502020204030204" pitchFamily="34" charset="0"/>
              </a:rPr>
              <a:t>Use of hardware and software to monitor and control physical processes, devices, and infrastructure.</a:t>
            </a:r>
            <a:r>
              <a:rPr lang="en-US" sz="3200">
                <a:solidFill>
                  <a:srgbClr val="002060"/>
                </a:solidFill>
                <a:latin typeface="Calibri" panose="020F0502020204030204" pitchFamily="34" charset="0"/>
                <a:cs typeface="Calibri" panose="020F0502020204030204" pitchFamily="34" charset="0"/>
              </a:rPr>
              <a:t> </a:t>
            </a:r>
          </a:p>
          <a:p>
            <a:pPr marL="0" indent="0" algn="ctr">
              <a:buClrTx/>
              <a:buSzPct val="100000"/>
              <a:buNone/>
            </a:pPr>
            <a:r>
              <a:rPr lang="en-US" sz="3200" i="0">
                <a:solidFill>
                  <a:srgbClr val="202124"/>
                </a:solidFill>
                <a:effectLst/>
                <a:latin typeface="Calibri" panose="020F0502020204030204" pitchFamily="34" charset="0"/>
                <a:cs typeface="Calibri" panose="020F0502020204030204" pitchFamily="34" charset="0"/>
              </a:rPr>
              <a:t> While operational technology is about control and safety systems and industrial process assets, </a:t>
            </a:r>
            <a:endParaRPr lang="en-US" sz="320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9109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412400" y="168729"/>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A7490BC-E6A8-C3DA-C19E-26A70E0AAE2D}"/>
              </a:ext>
            </a:extLst>
          </p:cNvPr>
          <p:cNvSpPr>
            <a:spLocks noGrp="1"/>
          </p:cNvSpPr>
          <p:nvPr>
            <p:ph idx="1"/>
          </p:nvPr>
        </p:nvSpPr>
        <p:spPr>
          <a:xfrm>
            <a:off x="-232786" y="0"/>
            <a:ext cx="11919857" cy="4528682"/>
          </a:xfrm>
        </p:spPr>
        <p:txBody>
          <a:bodyPr>
            <a:noAutofit/>
          </a:bodyPr>
          <a:lstStyle/>
          <a:p>
            <a:pPr marL="0" indent="0" algn="ctr">
              <a:buClrTx/>
              <a:buSzPct val="100000"/>
              <a:buNone/>
            </a:pPr>
            <a:endParaRPr lang="en-US" sz="4000" b="1" strike="dblStrike">
              <a:solidFill>
                <a:srgbClr val="FF0000"/>
              </a:solidFill>
              <a:latin typeface="Calibri" panose="020F0502020204030204" pitchFamily="34" charset="0"/>
              <a:cs typeface="Calibri" panose="020F0502020204030204" pitchFamily="34" charset="0"/>
            </a:endParaRPr>
          </a:p>
          <a:p>
            <a:pPr marL="0" indent="0" algn="ctr">
              <a:buClrTx/>
              <a:buSzPct val="100000"/>
              <a:buNone/>
            </a:pPr>
            <a:r>
              <a:rPr lang="en-US" sz="6000" b="1">
                <a:solidFill>
                  <a:srgbClr val="002060"/>
                </a:solidFill>
                <a:latin typeface="Calibri" panose="020F0502020204030204" pitchFamily="34" charset="0"/>
                <a:cs typeface="Calibri" panose="020F0502020204030204" pitchFamily="34" charset="0"/>
              </a:rPr>
              <a:t>“IoT and IIoT”</a:t>
            </a:r>
          </a:p>
          <a:p>
            <a:pPr marL="0" indent="0" algn="ctr">
              <a:buClrTx/>
              <a:buSzPct val="100000"/>
              <a:buNone/>
            </a:pPr>
            <a:r>
              <a:rPr lang="en-US" sz="3200" b="1" i="0">
                <a:solidFill>
                  <a:srgbClr val="002060"/>
                </a:solidFill>
                <a:effectLst/>
                <a:latin typeface="Calibri" panose="020F0502020204030204" pitchFamily="34" charset="0"/>
                <a:cs typeface="Calibri" panose="020F0502020204030204" pitchFamily="34" charset="0"/>
              </a:rPr>
              <a:t>IoT</a:t>
            </a:r>
            <a:r>
              <a:rPr lang="en-US" sz="3200" b="0" i="0">
                <a:solidFill>
                  <a:srgbClr val="002060"/>
                </a:solidFill>
                <a:effectLst/>
                <a:latin typeface="Calibri" panose="020F0502020204030204" pitchFamily="34" charset="0"/>
                <a:cs typeface="Calibri" panose="020F0502020204030204" pitchFamily="34" charset="0"/>
              </a:rPr>
              <a:t> </a:t>
            </a:r>
            <a:r>
              <a:rPr lang="en-US" sz="3200" b="0" i="0">
                <a:solidFill>
                  <a:srgbClr val="202124"/>
                </a:solidFill>
                <a:effectLst/>
                <a:latin typeface="Calibri" panose="020F0502020204030204" pitchFamily="34" charset="0"/>
                <a:cs typeface="Calibri" panose="020F0502020204030204" pitchFamily="34" charset="0"/>
              </a:rPr>
              <a:t>refers to a </a:t>
            </a:r>
            <a:r>
              <a:rPr lang="en-US" sz="3200" b="1" i="0">
                <a:solidFill>
                  <a:srgbClr val="202124"/>
                </a:solidFill>
                <a:effectLst/>
                <a:latin typeface="Calibri" panose="020F0502020204030204" pitchFamily="34" charset="0"/>
                <a:cs typeface="Calibri" panose="020F0502020204030204" pitchFamily="34" charset="0"/>
              </a:rPr>
              <a:t>network</a:t>
            </a:r>
            <a:r>
              <a:rPr lang="en-US" sz="3200" b="0" i="0">
                <a:solidFill>
                  <a:srgbClr val="202124"/>
                </a:solidFill>
                <a:effectLst/>
                <a:latin typeface="Calibri" panose="020F0502020204030204" pitchFamily="34" charset="0"/>
                <a:cs typeface="Calibri" panose="020F0502020204030204" pitchFamily="34" charset="0"/>
              </a:rPr>
              <a:t> of intelligently created physical objects</a:t>
            </a:r>
            <a:endParaRPr lang="en-US" sz="3200" b="1">
              <a:solidFill>
                <a:srgbClr val="002060"/>
              </a:solidFill>
              <a:latin typeface="Calibri" panose="020F0502020204030204" pitchFamily="34" charset="0"/>
              <a:cs typeface="Calibri" panose="020F0502020204030204" pitchFamily="34" charset="0"/>
            </a:endParaRPr>
          </a:p>
          <a:p>
            <a:pPr marL="0" indent="0" algn="ctr">
              <a:buClrTx/>
              <a:buSzPct val="100000"/>
              <a:buNone/>
            </a:pPr>
            <a:r>
              <a:rPr lang="en-US" sz="3200" b="1">
                <a:solidFill>
                  <a:srgbClr val="202124"/>
                </a:solidFill>
                <a:latin typeface="Calibri" panose="020F0502020204030204" pitchFamily="34" charset="0"/>
                <a:cs typeface="Calibri" panose="020F0502020204030204" pitchFamily="34" charset="0"/>
              </a:rPr>
              <a:t>IIoT </a:t>
            </a:r>
            <a:r>
              <a:rPr lang="en-US" sz="3200" b="1" i="0">
                <a:solidFill>
                  <a:schemeClr val="accent5"/>
                </a:solidFill>
                <a:effectLst/>
                <a:latin typeface="Calibri" panose="020F0502020204030204" pitchFamily="34" charset="0"/>
                <a:cs typeface="Calibri" panose="020F0502020204030204" pitchFamily="34" charset="0"/>
              </a:rPr>
              <a:t>industrial internet of things   is </a:t>
            </a:r>
            <a:r>
              <a:rPr lang="en-US" sz="3200" b="1" i="0">
                <a:solidFill>
                  <a:srgbClr val="202124"/>
                </a:solidFill>
                <a:effectLst/>
                <a:latin typeface="Calibri" panose="020F0502020204030204" pitchFamily="34" charset="0"/>
                <a:cs typeface="Calibri" panose="020F0502020204030204" pitchFamily="34" charset="0"/>
              </a:rPr>
              <a:t>use of the internet of things (IoT) in industrial sectors and applications</a:t>
            </a:r>
            <a:r>
              <a:rPr lang="en-US" sz="3200" b="0" i="0">
                <a:solidFill>
                  <a:srgbClr val="202124"/>
                </a:solidFill>
                <a:effectLst/>
                <a:latin typeface="Calibri" panose="020F0502020204030204" pitchFamily="34" charset="0"/>
                <a:cs typeface="Calibri" panose="020F0502020204030204" pitchFamily="34" charset="0"/>
              </a:rPr>
              <a:t>.</a:t>
            </a:r>
          </a:p>
          <a:p>
            <a:pPr marL="0" indent="0" algn="ctr">
              <a:buClrTx/>
              <a:buSzPct val="100000"/>
              <a:buNone/>
            </a:pPr>
            <a:endParaRPr lang="en-US" sz="3200" b="0" i="0">
              <a:solidFill>
                <a:srgbClr val="202124"/>
              </a:solidFill>
              <a:effectLst/>
              <a:latin typeface="Calibri" panose="020F0502020204030204" pitchFamily="34" charset="0"/>
              <a:cs typeface="Calibri" panose="020F0502020204030204" pitchFamily="34" charset="0"/>
            </a:endParaRPr>
          </a:p>
          <a:p>
            <a:pPr marL="0" indent="0" algn="ctr">
              <a:buClrTx/>
              <a:buSzPct val="100000"/>
              <a:buNone/>
            </a:pPr>
            <a:r>
              <a:rPr lang="en-US" sz="3200" b="1" i="0">
                <a:solidFill>
                  <a:srgbClr val="202124"/>
                </a:solidFill>
                <a:effectLst/>
                <a:latin typeface="Calibri" panose="020F0502020204030204" pitchFamily="34" charset="0"/>
                <a:cs typeface="Calibri" panose="020F0502020204030204" pitchFamily="34" charset="0"/>
              </a:rPr>
              <a:t>The ONLY difference is:</a:t>
            </a:r>
          </a:p>
          <a:p>
            <a:pPr marL="0" indent="0" algn="ctr">
              <a:buClrTx/>
              <a:buSzPct val="100000"/>
              <a:buNone/>
            </a:pPr>
            <a:r>
              <a:rPr lang="en-US" sz="3200" b="1" i="0">
                <a:solidFill>
                  <a:srgbClr val="202124"/>
                </a:solidFill>
                <a:effectLst/>
                <a:latin typeface="Calibri" panose="020F0502020204030204" pitchFamily="34" charset="0"/>
                <a:cs typeface="Calibri" panose="020F0502020204030204" pitchFamily="34" charset="0"/>
              </a:rPr>
              <a:t>IoT </a:t>
            </a:r>
            <a:r>
              <a:rPr lang="en-US" sz="3200" b="0" i="0">
                <a:solidFill>
                  <a:srgbClr val="202124"/>
                </a:solidFill>
                <a:effectLst/>
                <a:latin typeface="Calibri" panose="020F0502020204030204" pitchFamily="34" charset="0"/>
                <a:cs typeface="Calibri" panose="020F0502020204030204" pitchFamily="34" charset="0"/>
              </a:rPr>
              <a:t>is most commonly used for </a:t>
            </a:r>
            <a:r>
              <a:rPr lang="en-US" sz="3200" b="1" i="0">
                <a:solidFill>
                  <a:srgbClr val="202124"/>
                </a:solidFill>
                <a:effectLst/>
                <a:latin typeface="Calibri" panose="020F0502020204030204" pitchFamily="34" charset="0"/>
                <a:cs typeface="Calibri" panose="020F0502020204030204" pitchFamily="34" charset="0"/>
              </a:rPr>
              <a:t>consumer usage, </a:t>
            </a:r>
          </a:p>
          <a:p>
            <a:pPr marL="0" indent="0" algn="ctr">
              <a:buClrTx/>
              <a:buSzPct val="100000"/>
              <a:buNone/>
            </a:pPr>
            <a:r>
              <a:rPr lang="en-US" sz="3200" b="1" i="0">
                <a:solidFill>
                  <a:srgbClr val="202124"/>
                </a:solidFill>
                <a:effectLst/>
                <a:latin typeface="Calibri" panose="020F0502020204030204" pitchFamily="34" charset="0"/>
                <a:cs typeface="Calibri" panose="020F0502020204030204" pitchFamily="34" charset="0"/>
              </a:rPr>
              <a:t>IIoT</a:t>
            </a:r>
            <a:r>
              <a:rPr lang="en-US" sz="3200" b="0" i="0">
                <a:solidFill>
                  <a:srgbClr val="202124"/>
                </a:solidFill>
                <a:effectLst/>
                <a:latin typeface="Calibri" panose="020F0502020204030204" pitchFamily="34" charset="0"/>
                <a:cs typeface="Calibri" panose="020F0502020204030204" pitchFamily="34" charset="0"/>
              </a:rPr>
              <a:t> is used for </a:t>
            </a:r>
            <a:r>
              <a:rPr lang="en-US" sz="3200" b="1" i="0">
                <a:solidFill>
                  <a:srgbClr val="202124"/>
                </a:solidFill>
                <a:effectLst/>
                <a:latin typeface="Calibri" panose="020F0502020204030204" pitchFamily="34" charset="0"/>
                <a:cs typeface="Calibri" panose="020F0502020204030204" pitchFamily="34" charset="0"/>
              </a:rPr>
              <a:t>industrial purpose </a:t>
            </a:r>
            <a:r>
              <a:rPr lang="en-US" sz="3200" b="0" i="0">
                <a:solidFill>
                  <a:srgbClr val="202124"/>
                </a:solidFill>
                <a:effectLst/>
                <a:latin typeface="Calibri" panose="020F0502020204030204" pitchFamily="34" charset="0"/>
                <a:cs typeface="Calibri" panose="020F0502020204030204" pitchFamily="34" charset="0"/>
              </a:rPr>
              <a:t>such as manufacturing, supply chain monitor and management system</a:t>
            </a:r>
            <a:r>
              <a:rPr lang="en-US" sz="3200" b="0" i="0">
                <a:solidFill>
                  <a:srgbClr val="202124"/>
                </a:solidFill>
                <a:effectLst/>
                <a:latin typeface="Roboto" panose="02000000000000000000" pitchFamily="2" charset="0"/>
              </a:rPr>
              <a:t>.</a:t>
            </a:r>
            <a:endParaRPr lang="en-US" sz="3200" b="1">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07261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363415" y="609600"/>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b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en-US" sz="6000" b="1" i="1" kern="1800" spc="75" dirty="0">
                <a:solidFill>
                  <a:schemeClr val="accent4">
                    <a:lumMod val="75000"/>
                  </a:schemeClr>
                </a:solidFill>
                <a:effectLst/>
                <a:latin typeface="Calibri" panose="020F0502020204030204" pitchFamily="34" charset="0"/>
                <a:ea typeface="Times New Roman" panose="02020603050405020304" pitchFamily="18" charset="0"/>
                <a:cs typeface="Calibri" panose="020F0502020204030204" pitchFamily="34" charset="0"/>
              </a:rPr>
              <a:t>OR</a:t>
            </a:r>
            <a:br>
              <a:rPr lang="en-US" sz="6000" b="1" i="1" kern="1800" spc="75" dirty="0">
                <a:solidFill>
                  <a:schemeClr val="accent4">
                    <a:lumMod val="75000"/>
                  </a:schemeClr>
                </a:solidFill>
                <a:effectLst/>
                <a:latin typeface="Calibri" panose="020F0502020204030204" pitchFamily="34" charset="0"/>
                <a:ea typeface="Times New Roman" panose="02020603050405020304" pitchFamily="18" charset="0"/>
                <a:cs typeface="Calibri" panose="020F0502020204030204" pitchFamily="34" charset="0"/>
              </a:rPr>
            </a:br>
            <a:endParaRPr lang="en-US" sz="6000" i="1" dirty="0">
              <a:solidFill>
                <a:schemeClr val="accent4">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B10622B-6DBD-6833-3998-A34742DEF78F}"/>
              </a:ext>
            </a:extLst>
          </p:cNvPr>
          <p:cNvSpPr>
            <a:spLocks noGrp="1"/>
          </p:cNvSpPr>
          <p:nvPr>
            <p:ph idx="1"/>
          </p:nvPr>
        </p:nvSpPr>
        <p:spPr>
          <a:xfrm>
            <a:off x="789481" y="2442364"/>
            <a:ext cx="8596668" cy="3880773"/>
          </a:xfrm>
        </p:spPr>
        <p:txBody>
          <a:bodyPr>
            <a:normAutofit fontScale="62500" lnSpcReduction="20000"/>
          </a:bodyPr>
          <a:lstStyle/>
          <a:p>
            <a:pPr marL="0" indent="0" algn="ctr">
              <a:buNone/>
            </a:pPr>
            <a:r>
              <a:rPr lang="en-US" sz="6600" i="1" dirty="0">
                <a:solidFill>
                  <a:srgbClr val="333333"/>
                </a:solidFill>
                <a:effectLst/>
                <a:latin typeface="Arial Rounded MT Bold" panose="020F0704030504030204" pitchFamily="34" charset="0"/>
                <a:ea typeface="Times New Roman" panose="02020603050405020304" pitchFamily="18" charset="0"/>
                <a:cs typeface="Calibri" panose="020F0502020204030204" pitchFamily="34" charset="0"/>
              </a:rPr>
              <a:t>EXPANDING </a:t>
            </a:r>
            <a:r>
              <a:rPr lang="en-US" sz="6600" i="1">
                <a:solidFill>
                  <a:srgbClr val="333333"/>
                </a:solidFill>
                <a:effectLst/>
                <a:latin typeface="Arial Rounded MT Bold" panose="020F0704030504030204" pitchFamily="34" charset="0"/>
                <a:ea typeface="Times New Roman" panose="02020603050405020304" pitchFamily="18" charset="0"/>
                <a:cs typeface="Calibri" panose="020F0502020204030204" pitchFamily="34" charset="0"/>
              </a:rPr>
              <a:t>THE IT-OT</a:t>
            </a:r>
            <a:endParaRPr lang="en-US" sz="6600" i="1" dirty="0">
              <a:solidFill>
                <a:srgbClr val="333333"/>
              </a:solidFill>
              <a:effectLst/>
              <a:latin typeface="Arial Rounded MT Bold" panose="020F0704030504030204" pitchFamily="34" charset="0"/>
              <a:ea typeface="Times New Roman" panose="02020603050405020304" pitchFamily="18" charset="0"/>
              <a:cs typeface="Calibri" panose="020F0502020204030204" pitchFamily="34" charset="0"/>
            </a:endParaRPr>
          </a:p>
          <a:p>
            <a:pPr marL="0" indent="0" algn="ctr">
              <a:buNone/>
            </a:pPr>
            <a:r>
              <a:rPr lang="en-US" sz="6600" i="1" dirty="0">
                <a:solidFill>
                  <a:srgbClr val="333333"/>
                </a:solidFill>
                <a:latin typeface="Arial Rounded MT Bold" panose="020F0704030504030204" pitchFamily="34" charset="0"/>
                <a:cs typeface="Calibri" panose="020F0502020204030204" pitchFamily="34" charset="0"/>
              </a:rPr>
              <a:t>the power of </a:t>
            </a:r>
            <a:r>
              <a:rPr lang="en-US" sz="6600" i="1" u="sng" dirty="0">
                <a:solidFill>
                  <a:srgbClr val="333333"/>
                </a:solidFill>
                <a:latin typeface="Arial Rounded MT Bold" panose="020F0704030504030204" pitchFamily="34" charset="0"/>
                <a:cs typeface="Calibri" panose="020F0502020204030204" pitchFamily="34" charset="0"/>
              </a:rPr>
              <a:t>INFORMATION  AND </a:t>
            </a:r>
            <a:r>
              <a:rPr lang="en-US" sz="6600" i="1" u="sng">
                <a:solidFill>
                  <a:srgbClr val="333333"/>
                </a:solidFill>
                <a:latin typeface="Arial Rounded MT Bold" panose="020F0704030504030204" pitchFamily="34" charset="0"/>
                <a:cs typeface="Calibri" panose="020F0502020204030204" pitchFamily="34" charset="0"/>
              </a:rPr>
              <a:t>TECHNOLOGY </a:t>
            </a:r>
          </a:p>
          <a:p>
            <a:pPr marL="0" indent="0" algn="ctr">
              <a:buNone/>
            </a:pPr>
            <a:r>
              <a:rPr lang="en-US" sz="6600" i="1">
                <a:solidFill>
                  <a:srgbClr val="333333"/>
                </a:solidFill>
                <a:latin typeface="Arial Rounded MT Bold" panose="020F0704030504030204" pitchFamily="34" charset="0"/>
                <a:cs typeface="Calibri" panose="020F0502020204030204" pitchFamily="34" charset="0"/>
              </a:rPr>
              <a:t>TO </a:t>
            </a:r>
            <a:r>
              <a:rPr lang="en-US" sz="6600" i="1" dirty="0">
                <a:solidFill>
                  <a:srgbClr val="333333"/>
                </a:solidFill>
                <a:latin typeface="Arial Rounded MT Bold" panose="020F0704030504030204" pitchFamily="34" charset="0"/>
                <a:cs typeface="Calibri" panose="020F0502020204030204" pitchFamily="34" charset="0"/>
              </a:rPr>
              <a:t>CUSTOMERS, SUPPLIERS AND OPERATIONS  TO OPTIMIZE MANUFACTURING PROCESS</a:t>
            </a:r>
            <a:endParaRPr lang="en-US" sz="6600"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343740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D7B78-E351-F1E1-9C50-0AFC6FB9213B}"/>
              </a:ext>
            </a:extLst>
          </p:cNvPr>
          <p:cNvSpPr>
            <a:spLocks noGrp="1"/>
          </p:cNvSpPr>
          <p:nvPr>
            <p:ph type="title"/>
          </p:nvPr>
        </p:nvSpPr>
        <p:spPr>
          <a:xfrm>
            <a:off x="677333" y="609600"/>
            <a:ext cx="10181165" cy="1320800"/>
          </a:xfrm>
        </p:spPr>
        <p:txBody>
          <a:bodyPr>
            <a:normAutofit fontScale="90000"/>
          </a:bodyPr>
          <a:lstStyle/>
          <a:p>
            <a:pPr algn="ctr">
              <a:buClrTx/>
              <a:buSzPct val="90000"/>
            </a:pPr>
            <a:r>
              <a:rPr lang="en-US" sz="5400" b="1" dirty="0">
                <a:solidFill>
                  <a:srgbClr val="002060"/>
                </a:solidFill>
                <a:latin typeface="Calibri" panose="020F0502020204030204" pitchFamily="34" charset="0"/>
                <a:cs typeface="Calibri" panose="020F0502020204030204" pitchFamily="34" charset="0"/>
              </a:rPr>
              <a:t>WHAT IS INDUSTRY 4.0?</a:t>
            </a:r>
            <a:br>
              <a:rPr lang="en-US" sz="5400" b="1" dirty="0">
                <a:solidFill>
                  <a:srgbClr val="002060"/>
                </a:solidFill>
                <a:latin typeface="Calibri" panose="020F0502020204030204" pitchFamily="34" charset="0"/>
                <a:cs typeface="Calibri" panose="020F0502020204030204" pitchFamily="34" charset="0"/>
              </a:rPr>
            </a:br>
            <a:br>
              <a:rPr lang="en-US" sz="2200" b="0" i="0" dirty="0">
                <a:solidFill>
                  <a:srgbClr val="333333"/>
                </a:solidFill>
                <a:effectLst/>
                <a:latin typeface="Calibri" panose="020F0502020204030204" pitchFamily="34" charset="0"/>
                <a:cs typeface="Calibri" panose="020F0502020204030204" pitchFamily="34" charset="0"/>
              </a:rPr>
            </a:br>
            <a:endParaRPr lang="en-US" sz="22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B3AD002-95D1-26D2-1D60-37EE907F552C}"/>
              </a:ext>
            </a:extLst>
          </p:cNvPr>
          <p:cNvSpPr>
            <a:spLocks noGrp="1"/>
          </p:cNvSpPr>
          <p:nvPr>
            <p:ph idx="1"/>
          </p:nvPr>
        </p:nvSpPr>
        <p:spPr>
          <a:xfrm>
            <a:off x="332508" y="2160589"/>
            <a:ext cx="11710555" cy="4344120"/>
          </a:xfrm>
        </p:spPr>
        <p:txBody>
          <a:bodyPr>
            <a:normAutofit fontScale="55000" lnSpcReduction="20000"/>
          </a:bodyPr>
          <a:lstStyle/>
          <a:p>
            <a:pPr marL="0" indent="0" algn="ctr">
              <a:buClrTx/>
              <a:buSzPct val="90000"/>
              <a:buNone/>
            </a:pPr>
            <a:r>
              <a:rPr lang="en-US" sz="4300" b="1" i="0" dirty="0">
                <a:solidFill>
                  <a:srgbClr val="002060"/>
                </a:solidFill>
                <a:effectLst/>
                <a:latin typeface="Calibri" panose="020F0502020204030204" pitchFamily="34" charset="0"/>
                <a:cs typeface="Calibri" panose="020F0502020204030204" pitchFamily="34" charset="0"/>
              </a:rPr>
              <a:t>In Industry 4.0 computers are connected and digitally connected to create and share information another to ultimately make decisions without human involvement. </a:t>
            </a:r>
          </a:p>
          <a:p>
            <a:pPr marL="0" indent="0">
              <a:buClrTx/>
              <a:buSzPct val="90000"/>
              <a:buNone/>
            </a:pPr>
            <a:r>
              <a:rPr lang="en-US" sz="4300" b="0" i="0" dirty="0">
                <a:solidFill>
                  <a:srgbClr val="333333"/>
                </a:solidFill>
                <a:effectLst/>
                <a:latin typeface="Calibri" panose="020F0502020204030204" pitchFamily="34" charset="0"/>
                <a:cs typeface="Calibri" panose="020F0502020204030204" pitchFamily="34" charset="0"/>
              </a:rPr>
              <a:t>Elements of INDUSTRY 4.0:</a:t>
            </a:r>
          </a:p>
          <a:p>
            <a:pPr lvl="1">
              <a:buClrTx/>
              <a:buSzPct val="90000"/>
              <a:buFont typeface="Wingdings" panose="05000000000000000000" pitchFamily="2" charset="2"/>
              <a:buChar char="§"/>
            </a:pPr>
            <a:r>
              <a:rPr lang="en-US" sz="4100" dirty="0">
                <a:solidFill>
                  <a:srgbClr val="333333"/>
                </a:solidFill>
                <a:latin typeface="Calibri" panose="020F0502020204030204" pitchFamily="34" charset="0"/>
                <a:cs typeface="Calibri" panose="020F0502020204030204" pitchFamily="34" charset="0"/>
              </a:rPr>
              <a:t>MERGING of INFORMATION AND </a:t>
            </a:r>
            <a:r>
              <a:rPr lang="en-US" sz="4100">
                <a:solidFill>
                  <a:srgbClr val="333333"/>
                </a:solidFill>
                <a:latin typeface="Calibri" panose="020F0502020204030204" pitchFamily="34" charset="0"/>
                <a:cs typeface="Calibri" panose="020F0502020204030204" pitchFamily="34" charset="0"/>
              </a:rPr>
              <a:t>OPERATION TECHNOLOGY </a:t>
            </a:r>
            <a:endParaRPr lang="en-US" sz="4100" b="0" i="0" dirty="0">
              <a:solidFill>
                <a:srgbClr val="333333"/>
              </a:solidFill>
              <a:effectLst/>
              <a:latin typeface="Calibri" panose="020F0502020204030204" pitchFamily="34" charset="0"/>
              <a:cs typeface="Calibri" panose="020F0502020204030204" pitchFamily="34" charset="0"/>
            </a:endParaRPr>
          </a:p>
          <a:p>
            <a:pPr lvl="1">
              <a:buClrTx/>
              <a:buSzPct val="90000"/>
              <a:buFont typeface="Wingdings" panose="05000000000000000000" pitchFamily="2" charset="2"/>
              <a:buChar char="§"/>
            </a:pPr>
            <a:r>
              <a:rPr lang="en-US" sz="4100" dirty="0">
                <a:solidFill>
                  <a:srgbClr val="333333"/>
                </a:solidFill>
                <a:latin typeface="Calibri" panose="020F0502020204030204" pitchFamily="34" charset="0"/>
                <a:cs typeface="Calibri" panose="020F0502020204030204" pitchFamily="34" charset="0"/>
              </a:rPr>
              <a:t>T</a:t>
            </a:r>
            <a:r>
              <a:rPr lang="en-US" sz="4100" b="0" i="0" dirty="0">
                <a:solidFill>
                  <a:srgbClr val="333333"/>
                </a:solidFill>
                <a:effectLst/>
                <a:latin typeface="Calibri" panose="020F0502020204030204" pitchFamily="34" charset="0"/>
                <a:cs typeface="Calibri" panose="020F0502020204030204" pitchFamily="34" charset="0"/>
              </a:rPr>
              <a:t>he Internet of Things and the Internet of Systems </a:t>
            </a:r>
          </a:p>
          <a:p>
            <a:pPr lvl="1">
              <a:buClrTx/>
              <a:buSzPct val="90000"/>
              <a:buFont typeface="Wingdings" panose="05000000000000000000" pitchFamily="2" charset="2"/>
              <a:buChar char="§"/>
            </a:pPr>
            <a:r>
              <a:rPr lang="en-US" sz="4300" dirty="0">
                <a:solidFill>
                  <a:srgbClr val="202124"/>
                </a:solidFill>
                <a:latin typeface="Calibri" panose="020F0502020204030204" pitchFamily="34" charset="0"/>
                <a:cs typeface="Calibri" panose="020F0502020204030204" pitchFamily="34" charset="0"/>
              </a:rPr>
              <a:t>N</a:t>
            </a:r>
            <a:r>
              <a:rPr lang="en-US" sz="4300" b="0" i="0" dirty="0">
                <a:solidFill>
                  <a:srgbClr val="202124"/>
                </a:solidFill>
                <a:effectLst/>
                <a:latin typeface="Calibri" panose="020F0502020204030204" pitchFamily="34" charset="0"/>
                <a:cs typeface="Calibri" panose="020F0502020204030204" pitchFamily="34" charset="0"/>
              </a:rPr>
              <a:t>ew </a:t>
            </a:r>
            <a:r>
              <a:rPr lang="en-US" sz="4300" dirty="0">
                <a:solidFill>
                  <a:srgbClr val="202124"/>
                </a:solidFill>
                <a:latin typeface="Calibri" panose="020F0502020204030204" pitchFamily="34" charset="0"/>
                <a:cs typeface="Calibri" panose="020F0502020204030204" pitchFamily="34" charset="0"/>
              </a:rPr>
              <a:t>T</a:t>
            </a:r>
            <a:r>
              <a:rPr lang="en-US" sz="4300" b="0" i="0" dirty="0">
                <a:solidFill>
                  <a:srgbClr val="202124"/>
                </a:solidFill>
                <a:effectLst/>
                <a:latin typeface="Calibri" panose="020F0502020204030204" pitchFamily="34" charset="0"/>
                <a:cs typeface="Calibri" panose="020F0502020204030204" pitchFamily="34" charset="0"/>
              </a:rPr>
              <a:t>echnologies, including Internet of Things (IoT),</a:t>
            </a:r>
          </a:p>
          <a:p>
            <a:pPr lvl="1">
              <a:buClrTx/>
              <a:buSzPct val="90000"/>
              <a:buFont typeface="Wingdings" panose="05000000000000000000" pitchFamily="2" charset="2"/>
              <a:buChar char="§"/>
            </a:pPr>
            <a:r>
              <a:rPr lang="en-US" sz="4300" b="0" i="0" dirty="0">
                <a:solidFill>
                  <a:srgbClr val="202124"/>
                </a:solidFill>
                <a:effectLst/>
                <a:latin typeface="Calibri" panose="020F0502020204030204" pitchFamily="34" charset="0"/>
                <a:cs typeface="Calibri" panose="020F0502020204030204" pitchFamily="34" charset="0"/>
              </a:rPr>
              <a:t> Cloud </a:t>
            </a:r>
            <a:r>
              <a:rPr lang="en-US" sz="4300" dirty="0">
                <a:solidFill>
                  <a:srgbClr val="202124"/>
                </a:solidFill>
                <a:latin typeface="Calibri" panose="020F0502020204030204" pitchFamily="34" charset="0"/>
                <a:cs typeface="Calibri" panose="020F0502020204030204" pitchFamily="34" charset="0"/>
              </a:rPr>
              <a:t>C</a:t>
            </a:r>
            <a:r>
              <a:rPr lang="en-US" sz="4300" b="0" i="0" dirty="0">
                <a:solidFill>
                  <a:srgbClr val="202124"/>
                </a:solidFill>
                <a:effectLst/>
                <a:latin typeface="Calibri" panose="020F0502020204030204" pitchFamily="34" charset="0"/>
                <a:cs typeface="Calibri" panose="020F0502020204030204" pitchFamily="34" charset="0"/>
              </a:rPr>
              <a:t>omputing and Analytics,</a:t>
            </a:r>
          </a:p>
          <a:p>
            <a:pPr lvl="1">
              <a:buClrTx/>
              <a:buSzPct val="90000"/>
              <a:buFont typeface="Wingdings" panose="05000000000000000000" pitchFamily="2" charset="2"/>
              <a:buChar char="§"/>
            </a:pPr>
            <a:r>
              <a:rPr lang="en-US" sz="4300" b="0" i="0" dirty="0">
                <a:solidFill>
                  <a:srgbClr val="202124"/>
                </a:solidFill>
                <a:effectLst/>
                <a:latin typeface="Calibri" panose="020F0502020204030204" pitchFamily="34" charset="0"/>
                <a:cs typeface="Calibri" panose="020F0502020204030204" pitchFamily="34" charset="0"/>
              </a:rPr>
              <a:t>AI and Machine </a:t>
            </a:r>
            <a:r>
              <a:rPr lang="en-US" sz="4300" dirty="0">
                <a:solidFill>
                  <a:srgbClr val="202124"/>
                </a:solidFill>
                <a:latin typeface="Calibri" panose="020F0502020204030204" pitchFamily="34" charset="0"/>
                <a:cs typeface="Calibri" panose="020F0502020204030204" pitchFamily="34" charset="0"/>
              </a:rPr>
              <a:t>L</a:t>
            </a:r>
            <a:r>
              <a:rPr lang="en-US" sz="4300" b="0" i="0" dirty="0">
                <a:solidFill>
                  <a:srgbClr val="202124"/>
                </a:solidFill>
                <a:effectLst/>
                <a:latin typeface="Calibri" panose="020F0502020204030204" pitchFamily="34" charset="0"/>
                <a:cs typeface="Calibri" panose="020F0502020204030204" pitchFamily="34" charset="0"/>
              </a:rPr>
              <a:t>earning </a:t>
            </a:r>
          </a:p>
          <a:p>
            <a:pPr marL="457200" lvl="1" indent="0">
              <a:buClrTx/>
              <a:buSzPct val="90000"/>
              <a:buNone/>
            </a:pPr>
            <a:r>
              <a:rPr lang="en-US" sz="5100" b="1" i="1" dirty="0">
                <a:solidFill>
                  <a:srgbClr val="002060"/>
                </a:solidFill>
                <a:effectLst/>
                <a:latin typeface="Calibri" panose="020F0502020204030204" pitchFamily="34" charset="0"/>
                <a:cs typeface="Calibri" panose="020F0502020204030204" pitchFamily="34" charset="0"/>
              </a:rPr>
              <a:t>The networking  of these machines provide the true power of Industry 4.0.</a:t>
            </a:r>
          </a:p>
          <a:p>
            <a:pPr lvl="1">
              <a:buClrTx/>
              <a:buSzPct val="90000"/>
              <a:buFont typeface="Wingdings" panose="05000000000000000000" pitchFamily="2" charset="2"/>
              <a:buChar char="§"/>
            </a:pPr>
            <a:endParaRPr lang="en-US" sz="2900" b="0" i="0" dirty="0">
              <a:solidFill>
                <a:srgbClr val="202124"/>
              </a:solidFill>
              <a:effectLst/>
              <a:latin typeface="Calibri" panose="020F0502020204030204" pitchFamily="34" charset="0"/>
              <a:cs typeface="Calibri" panose="020F0502020204030204" pitchFamily="34" charset="0"/>
            </a:endParaRPr>
          </a:p>
          <a:p>
            <a:pPr marL="457200" lvl="1" indent="0">
              <a:buNone/>
            </a:pPr>
            <a:endParaRPr lang="en-US" dirty="0"/>
          </a:p>
          <a:p>
            <a:endParaRPr lang="en-US" dirty="0"/>
          </a:p>
        </p:txBody>
      </p:sp>
    </p:spTree>
    <p:extLst>
      <p:ext uri="{BB962C8B-B14F-4D97-AF65-F5344CB8AC3E}">
        <p14:creationId xmlns:p14="http://schemas.microsoft.com/office/powerpoint/2010/main" val="357339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88000-FD14-B348-53AD-21DB7EE72C06}"/>
              </a:ext>
            </a:extLst>
          </p:cNvPr>
          <p:cNvSpPr>
            <a:spLocks noGrp="1"/>
          </p:cNvSpPr>
          <p:nvPr>
            <p:ph type="title"/>
          </p:nvPr>
        </p:nvSpPr>
        <p:spPr>
          <a:xfrm>
            <a:off x="208410" y="485530"/>
            <a:ext cx="10975404" cy="855785"/>
          </a:xfrm>
        </p:spPr>
        <p:txBody>
          <a:bodyPr>
            <a:normAutofit/>
          </a:bodyPr>
          <a:lstStyle/>
          <a:p>
            <a:pPr algn="ctr"/>
            <a:r>
              <a:rPr lang="en-US" sz="4000" b="1" dirty="0">
                <a:solidFill>
                  <a:srgbClr val="002060"/>
                </a:solidFill>
                <a:latin typeface="Calibri" panose="020F0502020204030204" pitchFamily="34" charset="0"/>
                <a:cs typeface="Calibri" panose="020F0502020204030204" pitchFamily="34" charset="0"/>
              </a:rPr>
              <a:t>WHAT IS INDUSTRY 4.0?</a:t>
            </a:r>
            <a:endParaRPr lang="en-US" sz="4000" dirty="0">
              <a:solidFill>
                <a:srgbClr val="002060"/>
              </a:solidFill>
            </a:endParaRPr>
          </a:p>
        </p:txBody>
      </p:sp>
      <p:pic>
        <p:nvPicPr>
          <p:cNvPr id="7" name="Content Placeholder 6" descr="Timeline&#10;&#10;Description automatically generated">
            <a:extLst>
              <a:ext uri="{FF2B5EF4-FFF2-40B4-BE49-F238E27FC236}">
                <a16:creationId xmlns:a16="http://schemas.microsoft.com/office/drawing/2014/main" id="{B96D5028-4A10-6B26-8352-3CFACFEE7E8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bwMode="auto">
          <a:xfrm>
            <a:off x="808892" y="1341315"/>
            <a:ext cx="9577754" cy="4800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670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363415" y="609600"/>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b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US" sz="6000" i="1" dirty="0">
              <a:solidFill>
                <a:schemeClr val="accent4">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B10622B-6DBD-6833-3998-A34742DEF78F}"/>
              </a:ext>
            </a:extLst>
          </p:cNvPr>
          <p:cNvSpPr>
            <a:spLocks noGrp="1"/>
          </p:cNvSpPr>
          <p:nvPr>
            <p:ph idx="1"/>
          </p:nvPr>
        </p:nvSpPr>
        <p:spPr>
          <a:xfrm>
            <a:off x="-769194" y="1930400"/>
            <a:ext cx="11222449" cy="3880773"/>
          </a:xfrm>
        </p:spPr>
        <p:txBody>
          <a:bodyPr>
            <a:normAutofit/>
          </a:bodyPr>
          <a:lstStyle/>
          <a:p>
            <a:pPr marL="0" indent="0" algn="ctr">
              <a:buNone/>
            </a:pPr>
            <a:r>
              <a:rPr lang="en-US" sz="6600" i="1" dirty="0">
                <a:solidFill>
                  <a:srgbClr val="002060"/>
                </a:solidFill>
                <a:latin typeface="Calibri" panose="020F0502020204030204" pitchFamily="34" charset="0"/>
                <a:cs typeface="Calibri" panose="020F0502020204030204" pitchFamily="34" charset="0"/>
              </a:rPr>
              <a:t>PROGRESSING FROM </a:t>
            </a:r>
          </a:p>
          <a:p>
            <a:pPr marL="0" indent="0" algn="ctr">
              <a:buNone/>
            </a:pPr>
            <a:r>
              <a:rPr lang="en-US" sz="6600" i="1" dirty="0">
                <a:solidFill>
                  <a:srgbClr val="002060"/>
                </a:solidFill>
                <a:latin typeface="Calibri" panose="020F0502020204030204" pitchFamily="34" charset="0"/>
                <a:cs typeface="Calibri" panose="020F0502020204030204" pitchFamily="34" charset="0"/>
              </a:rPr>
              <a:t>INDUSTRY 3.0 TO 4.0</a:t>
            </a:r>
          </a:p>
          <a:p>
            <a:pPr marL="0" indent="0" algn="ctr">
              <a:buNone/>
            </a:pPr>
            <a:endParaRPr lang="en-US" sz="6600"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03267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363415" y="609600"/>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b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endParaRPr lang="en-US" sz="6000" i="1" dirty="0">
              <a:solidFill>
                <a:schemeClr val="accent4">
                  <a:lumMod val="75000"/>
                </a:schemeClr>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B10622B-6DBD-6833-3998-A34742DEF78F}"/>
              </a:ext>
            </a:extLst>
          </p:cNvPr>
          <p:cNvSpPr>
            <a:spLocks noGrp="1"/>
          </p:cNvSpPr>
          <p:nvPr>
            <p:ph idx="1"/>
          </p:nvPr>
        </p:nvSpPr>
        <p:spPr>
          <a:xfrm>
            <a:off x="164715" y="1930400"/>
            <a:ext cx="10319711" cy="3880773"/>
          </a:xfrm>
        </p:spPr>
        <p:txBody>
          <a:bodyPr>
            <a:normAutofit/>
          </a:bodyPr>
          <a:lstStyle/>
          <a:p>
            <a:pPr marL="0" indent="0" algn="ctr">
              <a:buNone/>
            </a:pPr>
            <a:r>
              <a:rPr lang="en-US" sz="6600" i="1" dirty="0">
                <a:solidFill>
                  <a:srgbClr val="002060"/>
                </a:solidFill>
                <a:latin typeface="Calibri" panose="020F0502020204030204" pitchFamily="34" charset="0"/>
                <a:cs typeface="Calibri" panose="020F0502020204030204" pitchFamily="34" charset="0"/>
              </a:rPr>
              <a:t>INDUSTRY 3.0- FOCUS ON: </a:t>
            </a:r>
          </a:p>
          <a:p>
            <a:pPr marL="0" indent="0" algn="ctr">
              <a:buNone/>
            </a:pPr>
            <a:r>
              <a:rPr lang="en-US" sz="6600" i="1" dirty="0">
                <a:solidFill>
                  <a:srgbClr val="002060"/>
                </a:solidFill>
                <a:latin typeface="Calibri" panose="020F0502020204030204" pitchFamily="34" charset="0"/>
                <a:cs typeface="Calibri" panose="020F0502020204030204" pitchFamily="34" charset="0"/>
              </a:rPr>
              <a:t>SHOP FLOOR </a:t>
            </a:r>
          </a:p>
          <a:p>
            <a:pPr marL="0" indent="0" algn="ctr">
              <a:buNone/>
            </a:pPr>
            <a:r>
              <a:rPr lang="en-US" sz="6600" b="1" i="1" dirty="0">
                <a:solidFill>
                  <a:srgbClr val="002060"/>
                </a:solidFill>
                <a:latin typeface="Calibri" panose="020F0502020204030204" pitchFamily="34" charset="0"/>
                <a:cs typeface="Calibri" panose="020F0502020204030204" pitchFamily="34" charset="0"/>
              </a:rPr>
              <a:t>TASK</a:t>
            </a:r>
            <a:r>
              <a:rPr lang="en-US" sz="6600" i="1" dirty="0">
                <a:solidFill>
                  <a:srgbClr val="002060"/>
                </a:solidFill>
                <a:latin typeface="Calibri" panose="020F0502020204030204" pitchFamily="34" charset="0"/>
                <a:cs typeface="Calibri" panose="020F0502020204030204" pitchFamily="34" charset="0"/>
              </a:rPr>
              <a:t> </a:t>
            </a:r>
            <a:r>
              <a:rPr lang="en-US" sz="6600" b="1" i="1" dirty="0">
                <a:solidFill>
                  <a:srgbClr val="002060"/>
                </a:solidFill>
                <a:latin typeface="Calibri" panose="020F0502020204030204" pitchFamily="34" charset="0"/>
                <a:cs typeface="Calibri" panose="020F0502020204030204" pitchFamily="34" charset="0"/>
              </a:rPr>
              <a:t>AUTOMATON</a:t>
            </a:r>
          </a:p>
          <a:p>
            <a:pPr marL="0" indent="0" algn="ctr">
              <a:buNone/>
            </a:pPr>
            <a:endParaRPr lang="en-US" sz="6600"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03315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DB24-3159-2910-A7C9-74183C2EF0B3}"/>
              </a:ext>
            </a:extLst>
          </p:cNvPr>
          <p:cNvSpPr>
            <a:spLocks noGrp="1"/>
          </p:cNvSpPr>
          <p:nvPr>
            <p:ph type="ctrTitle"/>
          </p:nvPr>
        </p:nvSpPr>
        <p:spPr>
          <a:xfrm>
            <a:off x="422031" y="887117"/>
            <a:ext cx="10058399" cy="1646302"/>
          </a:xfrm>
        </p:spPr>
        <p:txBody>
          <a:bodyPr/>
          <a:lstStyle/>
          <a:p>
            <a:pPr algn="ctr"/>
            <a:r>
              <a:rPr lang="en-US" sz="66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 AUTOMATION</a:t>
            </a:r>
            <a:endParaRPr lang="en-US" sz="6600" dirty="0">
              <a:solidFill>
                <a:srgbClr val="002060"/>
              </a:solidFill>
              <a:latin typeface="Aharoni" panose="02010803020104030203" pitchFamily="2" charset="-79"/>
              <a:cs typeface="Aharoni" panose="02010803020104030203" pitchFamily="2" charset="-79"/>
            </a:endParaRPr>
          </a:p>
        </p:txBody>
      </p:sp>
      <p:sp>
        <p:nvSpPr>
          <p:cNvPr id="3" name="Subtitle 2">
            <a:extLst>
              <a:ext uri="{FF2B5EF4-FFF2-40B4-BE49-F238E27FC236}">
                <a16:creationId xmlns:a16="http://schemas.microsoft.com/office/drawing/2014/main" id="{75D43B4A-8125-0688-7C8C-35D853CF4805}"/>
              </a:ext>
            </a:extLst>
          </p:cNvPr>
          <p:cNvSpPr>
            <a:spLocks noGrp="1"/>
          </p:cNvSpPr>
          <p:nvPr>
            <p:ph type="subTitle" idx="1"/>
          </p:nvPr>
        </p:nvSpPr>
        <p:spPr>
          <a:xfrm>
            <a:off x="187569" y="3127665"/>
            <a:ext cx="11734800" cy="3096490"/>
          </a:xfrm>
        </p:spPr>
        <p:txBody>
          <a:bodyPr>
            <a:normAutofit fontScale="32500" lnSpcReduction="20000"/>
          </a:bodyPr>
          <a:lstStyle/>
          <a:p>
            <a:pPr algn="ctr"/>
            <a:r>
              <a:rPr lang="en-US" sz="1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HOW </a:t>
            </a:r>
            <a:r>
              <a:rPr lang="en-US" sz="111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r>
              <a:rPr lang="en-US" sz="1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INTEGRATION CAN:</a:t>
            </a:r>
          </a:p>
          <a:p>
            <a:pPr algn="ctr"/>
            <a:r>
              <a:rPr lang="en-US" sz="8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IMPROVE OPERATIONAL EFFICIENCY</a:t>
            </a:r>
          </a:p>
          <a:p>
            <a:pPr algn="ctr"/>
            <a:r>
              <a:rPr lang="en-US" sz="8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PRODUCTIVITY,</a:t>
            </a:r>
          </a:p>
          <a:p>
            <a:pPr algn="ctr"/>
            <a:r>
              <a:rPr lang="en-US" sz="8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CREATE </a:t>
            </a:r>
            <a:r>
              <a:rPr lang="en-US" sz="8600" b="1">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BUSINESS OPPORTUNITY </a:t>
            </a:r>
            <a:endParaRPr lang="en-US" sz="8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9800" b="1"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AND</a:t>
            </a:r>
          </a:p>
          <a:p>
            <a:pPr algn="ctr"/>
            <a:r>
              <a:rPr lang="en-US" sz="8600" b="1"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8600" b="1" i="1" u="sng"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LOWER THE COST OF ISO, AS 9100, QMS, AND CMMC COMPLIANCE</a:t>
            </a:r>
          </a:p>
          <a:p>
            <a:pPr algn="l"/>
            <a:endParaRPr lang="en-US" sz="3100" b="1" i="1" u="sng"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445773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677334" y="609600"/>
            <a:ext cx="10092266" cy="1320800"/>
          </a:xfrm>
        </p:spPr>
        <p:txBody>
          <a:bodyPr/>
          <a:lstStyle/>
          <a:p>
            <a:r>
              <a:rPr lang="en-US" sz="3600" b="1" dirty="0">
                <a:solidFill>
                  <a:srgbClr val="002060"/>
                </a:solidFill>
                <a:latin typeface="Calibri" panose="020F0502020204030204" pitchFamily="34" charset="0"/>
                <a:cs typeface="Calibri" panose="020F0502020204030204" pitchFamily="34" charset="0"/>
              </a:rPr>
              <a:t>TASK</a:t>
            </a:r>
            <a:r>
              <a:rPr lang="en-US" sz="3600" dirty="0">
                <a:solidFill>
                  <a:srgbClr val="002060"/>
                </a:solidFill>
                <a:latin typeface="Calibri" panose="020F0502020204030204" pitchFamily="34" charset="0"/>
                <a:cs typeface="Calibri" panose="020F0502020204030204" pitchFamily="34" charset="0"/>
              </a:rPr>
              <a:t> AUTOMATION VS </a:t>
            </a:r>
            <a:r>
              <a:rPr lang="en-US" sz="3600" b="1" dirty="0">
                <a:solidFill>
                  <a:srgbClr val="002060"/>
                </a:solidFill>
                <a:latin typeface="Calibri" panose="020F0502020204030204" pitchFamily="34" charset="0"/>
                <a:cs typeface="Calibri" panose="020F0502020204030204" pitchFamily="34" charset="0"/>
              </a:rPr>
              <a:t>PROCESS AUTOMATION</a:t>
            </a:r>
            <a:endParaRPr lang="en-US" dirty="0"/>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628650" y="1409700"/>
            <a:ext cx="8645352" cy="3856962"/>
          </a:xfrm>
        </p:spPr>
        <p:txBody>
          <a:bodyPr/>
          <a:lstStyle/>
          <a:p>
            <a:pPr marL="0" indent="0" algn="ctr">
              <a:buNone/>
            </a:pPr>
            <a:r>
              <a:rPr lang="en-US" sz="3200" b="1" dirty="0">
                <a:solidFill>
                  <a:srgbClr val="002060"/>
                </a:solidFill>
                <a:latin typeface="Calibri" panose="020F0502020204030204" pitchFamily="34" charset="0"/>
                <a:cs typeface="Calibri" panose="020F0502020204030204" pitchFamily="34" charset="0"/>
              </a:rPr>
              <a:t>OPERATIONAL TECHNOLOGY SCOPE</a:t>
            </a:r>
          </a:p>
          <a:p>
            <a:endParaRPr lang="en-US" dirty="0"/>
          </a:p>
        </p:txBody>
      </p:sp>
      <p:pic>
        <p:nvPicPr>
          <p:cNvPr id="5" name="Picture 4">
            <a:extLst>
              <a:ext uri="{FF2B5EF4-FFF2-40B4-BE49-F238E27FC236}">
                <a16:creationId xmlns:a16="http://schemas.microsoft.com/office/drawing/2014/main" id="{BE8F75A3-653D-1DA9-072B-3CF84C74530F}"/>
              </a:ext>
            </a:extLst>
          </p:cNvPr>
          <p:cNvPicPr>
            <a:picLocks noChangeAspect="1"/>
          </p:cNvPicPr>
          <p:nvPr/>
        </p:nvPicPr>
        <p:blipFill>
          <a:blip r:embed="rId2"/>
          <a:stretch>
            <a:fillRect/>
          </a:stretch>
        </p:blipFill>
        <p:spPr>
          <a:xfrm>
            <a:off x="7370451" y="2033590"/>
            <a:ext cx="3310887" cy="3965017"/>
          </a:xfrm>
          <a:prstGeom prst="rect">
            <a:avLst/>
          </a:prstGeom>
        </p:spPr>
      </p:pic>
      <p:sp>
        <p:nvSpPr>
          <p:cNvPr id="6" name="TextBox 5">
            <a:extLst>
              <a:ext uri="{FF2B5EF4-FFF2-40B4-BE49-F238E27FC236}">
                <a16:creationId xmlns:a16="http://schemas.microsoft.com/office/drawing/2014/main" id="{D5F8D13B-5F5D-8CED-C8B6-B5CB6C4471C2}"/>
              </a:ext>
            </a:extLst>
          </p:cNvPr>
          <p:cNvSpPr txBox="1"/>
          <p:nvPr/>
        </p:nvSpPr>
        <p:spPr>
          <a:xfrm>
            <a:off x="8043345" y="5879429"/>
            <a:ext cx="2141621" cy="368971"/>
          </a:xfrm>
          <a:prstGeom prst="rect">
            <a:avLst/>
          </a:prstGeom>
          <a:noFill/>
        </p:spPr>
        <p:txBody>
          <a:bodyPr wrap="square" rtlCol="0">
            <a:spAutoFit/>
          </a:bodyPr>
          <a:lstStyle/>
          <a:p>
            <a:r>
              <a:rPr lang="en-US" dirty="0"/>
              <a:t>Task 	  Process</a:t>
            </a:r>
          </a:p>
        </p:txBody>
      </p:sp>
      <p:pic>
        <p:nvPicPr>
          <p:cNvPr id="8" name="Picture 7">
            <a:extLst>
              <a:ext uri="{FF2B5EF4-FFF2-40B4-BE49-F238E27FC236}">
                <a16:creationId xmlns:a16="http://schemas.microsoft.com/office/drawing/2014/main" id="{E5E643C4-699D-36F4-FC51-E86BC1A4BD4A}"/>
              </a:ext>
            </a:extLst>
          </p:cNvPr>
          <p:cNvPicPr>
            <a:picLocks noChangeAspect="1"/>
          </p:cNvPicPr>
          <p:nvPr/>
        </p:nvPicPr>
        <p:blipFill>
          <a:blip r:embed="rId3"/>
          <a:stretch>
            <a:fillRect/>
          </a:stretch>
        </p:blipFill>
        <p:spPr>
          <a:xfrm>
            <a:off x="187325" y="2200275"/>
            <a:ext cx="7366638" cy="3679154"/>
          </a:xfrm>
          <a:prstGeom prst="rect">
            <a:avLst/>
          </a:prstGeom>
        </p:spPr>
      </p:pic>
    </p:spTree>
    <p:extLst>
      <p:ext uri="{BB962C8B-B14F-4D97-AF65-F5344CB8AC3E}">
        <p14:creationId xmlns:p14="http://schemas.microsoft.com/office/powerpoint/2010/main" val="2159278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270106" cy="973015"/>
          </a:xfrm>
        </p:spPr>
        <p:txBody>
          <a:bodyPr>
            <a:noAutofit/>
          </a:bodyPr>
          <a:lstStyle/>
          <a:p>
            <a:r>
              <a:rPr lang="en-US" sz="4400" b="1" dirty="0">
                <a:solidFill>
                  <a:srgbClr val="002060"/>
                </a:solidFill>
                <a:latin typeface="Calibri" panose="020F0502020204030204" pitchFamily="34" charset="0"/>
                <a:cs typeface="Calibri" panose="020F0502020204030204" pitchFamily="34" charset="0"/>
              </a:rPr>
              <a:t>TASK</a:t>
            </a:r>
            <a:r>
              <a:rPr lang="en-US" sz="4400" dirty="0">
                <a:solidFill>
                  <a:srgbClr val="002060"/>
                </a:solidFill>
                <a:latin typeface="Calibri" panose="020F0502020204030204" pitchFamily="34" charset="0"/>
                <a:cs typeface="Calibri" panose="020F0502020204030204" pitchFamily="34" charset="0"/>
              </a:rPr>
              <a:t> AUTOMATION VS </a:t>
            </a:r>
            <a:r>
              <a:rPr lang="en-US" sz="4400" b="1" dirty="0">
                <a:solidFill>
                  <a:srgbClr val="002060"/>
                </a:solidFill>
                <a:latin typeface="Calibri" panose="020F0502020204030204" pitchFamily="34" charset="0"/>
                <a:cs typeface="Calibri" panose="020F0502020204030204" pitchFamily="34" charset="0"/>
              </a:rPr>
              <a:t>PROCESS </a:t>
            </a:r>
            <a:r>
              <a:rPr lang="en-US" sz="4400" dirty="0">
                <a:solidFill>
                  <a:srgbClr val="002060"/>
                </a:solidFill>
                <a:latin typeface="Calibri" panose="020F0502020204030204" pitchFamily="34" charset="0"/>
                <a:cs typeface="Calibri" panose="020F0502020204030204" pitchFamily="34" charset="0"/>
              </a:rPr>
              <a:t>AUTOMATION</a:t>
            </a:r>
            <a:endParaRPr lang="en-US" sz="4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2" y="1301056"/>
            <a:ext cx="11478518" cy="5556943"/>
          </a:xfrm>
        </p:spPr>
        <p:txBody>
          <a:bodyPr>
            <a:normAutofit fontScale="25000" lnSpcReduction="20000"/>
          </a:bodyPr>
          <a:lstStyle/>
          <a:p>
            <a:endParaRPr lang="en-US" sz="2800" dirty="0">
              <a:latin typeface="Calibri" panose="020F0502020204030204" pitchFamily="34" charset="0"/>
              <a:cs typeface="Calibri" panose="020F0502020204030204" pitchFamily="34" charset="0"/>
            </a:endParaRPr>
          </a:p>
          <a:p>
            <a:pPr marL="0" indent="0" algn="ctr">
              <a:buNone/>
            </a:pPr>
            <a:r>
              <a:rPr lang="en-US" sz="7000" b="1" dirty="0">
                <a:latin typeface="Calibri" panose="020F0502020204030204" pitchFamily="34" charset="0"/>
                <a:cs typeface="Calibri" panose="020F0502020204030204" pitchFamily="34" charset="0"/>
              </a:rPr>
              <a:t>                 </a:t>
            </a:r>
            <a:r>
              <a:rPr lang="en-US" sz="16000" b="1" dirty="0">
                <a:latin typeface="Calibri" panose="020F0502020204030204" pitchFamily="34" charset="0"/>
                <a:cs typeface="Calibri" panose="020F0502020204030204" pitchFamily="34" charset="0"/>
              </a:rPr>
              <a:t>	</a:t>
            </a:r>
            <a:r>
              <a:rPr lang="en-US" sz="19200" b="1" dirty="0">
                <a:solidFill>
                  <a:srgbClr val="002060"/>
                </a:solidFill>
                <a:latin typeface="Calibri" panose="020F0502020204030204" pitchFamily="34" charset="0"/>
                <a:cs typeface="Calibri" panose="020F0502020204030204" pitchFamily="34" charset="0"/>
              </a:rPr>
              <a:t>TASK </a:t>
            </a:r>
            <a:r>
              <a:rPr lang="en-US" sz="19200" dirty="0">
                <a:solidFill>
                  <a:srgbClr val="002060"/>
                </a:solidFill>
                <a:latin typeface="Calibri" panose="020F0502020204030204" pitchFamily="34" charset="0"/>
                <a:cs typeface="Calibri" panose="020F0502020204030204" pitchFamily="34" charset="0"/>
              </a:rPr>
              <a:t> </a:t>
            </a:r>
            <a:r>
              <a:rPr lang="en-US" sz="19200" b="1" dirty="0">
                <a:solidFill>
                  <a:srgbClr val="002060"/>
                </a:solidFill>
                <a:latin typeface="Calibri" panose="020F0502020204030204" pitchFamily="34" charset="0"/>
                <a:cs typeface="Calibri" panose="020F0502020204030204" pitchFamily="34" charset="0"/>
              </a:rPr>
              <a:t>AUTOMATION </a:t>
            </a:r>
            <a:r>
              <a:rPr lang="en-US" sz="19200" b="1" i="1" dirty="0">
                <a:latin typeface="Calibri" panose="020F0502020204030204" pitchFamily="34" charset="0"/>
                <a:cs typeface="Calibri" panose="020F0502020204030204" pitchFamily="34" charset="0"/>
              </a:rPr>
              <a:t>INDUSTRY 3.0</a:t>
            </a:r>
            <a:r>
              <a:rPr lang="en-US" sz="19200" i="1" dirty="0">
                <a:latin typeface="Calibri" panose="020F0502020204030204" pitchFamily="34" charset="0"/>
                <a:cs typeface="Calibri" panose="020F0502020204030204" pitchFamily="34" charset="0"/>
              </a:rPr>
              <a:t>:  </a:t>
            </a:r>
          </a:p>
          <a:p>
            <a:pPr marL="0" indent="0" algn="ctr">
              <a:buNone/>
            </a:pPr>
            <a:r>
              <a:rPr lang="en-US" sz="19200" b="1" i="1" u="sng" dirty="0">
                <a:solidFill>
                  <a:srgbClr val="00B050"/>
                </a:solidFill>
                <a:latin typeface="Calibri" panose="020F0502020204030204" pitchFamily="34" charset="0"/>
                <a:cs typeface="Calibri" panose="020F0502020204030204" pitchFamily="34" charset="0"/>
              </a:rPr>
              <a:t>FOCUS ON SHOP FLOOR</a:t>
            </a:r>
          </a:p>
          <a:p>
            <a:pPr marL="0" indent="0">
              <a:buNone/>
            </a:pPr>
            <a:endParaRPr lang="en-US" sz="16000" b="1" i="1" u="sng" dirty="0">
              <a:solidFill>
                <a:srgbClr val="00B050"/>
              </a:solidFill>
              <a:latin typeface="Calibri" panose="020F0502020204030204" pitchFamily="34" charset="0"/>
              <a:cs typeface="Calibri" panose="020F0502020204030204" pitchFamily="34" charset="0"/>
            </a:endParaRPr>
          </a:p>
          <a:p>
            <a:pPr marL="0" indent="0">
              <a:buClrTx/>
              <a:buSzPct val="100000"/>
              <a:buNone/>
            </a:pPr>
            <a:r>
              <a:rPr lang="en-US" sz="17600" b="1" dirty="0">
                <a:solidFill>
                  <a:srgbClr val="002060"/>
                </a:solidFill>
                <a:latin typeface="Calibri" panose="020F0502020204030204" pitchFamily="34" charset="0"/>
                <a:cs typeface="Calibri" panose="020F0502020204030204" pitchFamily="34" charset="0"/>
              </a:rPr>
              <a:t>OPTIMIZE PRODUCTION BY :</a:t>
            </a:r>
          </a:p>
          <a:p>
            <a:pPr marL="0" indent="0">
              <a:buClrTx/>
              <a:buSzPct val="100000"/>
              <a:buNone/>
            </a:pPr>
            <a:endParaRPr lang="en-US" sz="17600" b="1" dirty="0">
              <a:solidFill>
                <a:srgbClr val="002060"/>
              </a:solidFill>
              <a:latin typeface="Calibri" panose="020F0502020204030204" pitchFamily="34" charset="0"/>
              <a:cs typeface="Calibri" panose="020F0502020204030204" pitchFamily="34" charset="0"/>
            </a:endParaRPr>
          </a:p>
          <a:p>
            <a:pPr lvl="2">
              <a:buClrTx/>
              <a:buSzPct val="100000"/>
              <a:buFont typeface="Wingdings" panose="05000000000000000000" pitchFamily="2" charset="2"/>
              <a:buChar char="§"/>
            </a:pPr>
            <a:r>
              <a:rPr lang="en-US" sz="17200" b="1" i="1">
                <a:solidFill>
                  <a:srgbClr val="002060"/>
                </a:solidFill>
                <a:latin typeface="Calibri" panose="020F0502020204030204" pitchFamily="34" charset="0"/>
                <a:cs typeface="Calibri" panose="020F0502020204030204" pitchFamily="34" charset="0"/>
              </a:rPr>
              <a:t>REDUCING REPETITIVE TASKS</a:t>
            </a:r>
            <a:endParaRPr lang="en-US" sz="17200" b="1" i="1" dirty="0">
              <a:solidFill>
                <a:srgbClr val="002060"/>
              </a:solidFill>
              <a:latin typeface="Calibri" panose="020F0502020204030204" pitchFamily="34" charset="0"/>
              <a:cs typeface="Calibri" panose="020F0502020204030204" pitchFamily="34" charset="0"/>
            </a:endParaRPr>
          </a:p>
          <a:p>
            <a:pPr lvl="2">
              <a:buClrTx/>
              <a:buSzPct val="100000"/>
              <a:buFont typeface="Wingdings" panose="05000000000000000000" pitchFamily="2" charset="2"/>
              <a:buChar char="§"/>
            </a:pPr>
            <a:endParaRPr lang="en-US" sz="17200" b="1" i="1" dirty="0">
              <a:solidFill>
                <a:srgbClr val="002060"/>
              </a:solidFill>
              <a:latin typeface="Calibri" panose="020F0502020204030204" pitchFamily="34" charset="0"/>
              <a:cs typeface="Calibri" panose="020F0502020204030204" pitchFamily="34" charset="0"/>
            </a:endParaRPr>
          </a:p>
          <a:p>
            <a:pPr lvl="2">
              <a:buClrTx/>
              <a:buSzPct val="100000"/>
              <a:buFont typeface="Wingdings" panose="05000000000000000000" pitchFamily="2" charset="2"/>
              <a:buChar char="§"/>
            </a:pPr>
            <a:r>
              <a:rPr lang="en-US" sz="17200" b="1" i="1" dirty="0">
                <a:solidFill>
                  <a:srgbClr val="002060"/>
                </a:solidFill>
                <a:latin typeface="Calibri" panose="020F0502020204030204" pitchFamily="34" charset="0"/>
                <a:cs typeface="Calibri" panose="020F0502020204030204" pitchFamily="34" charset="0"/>
              </a:rPr>
              <a:t>IMPROVING MACHINERY UTILIZATION</a:t>
            </a:r>
          </a:p>
          <a:p>
            <a:pPr marL="0" indent="0">
              <a:buNone/>
            </a:pPr>
            <a:endParaRPr lang="en-US" sz="8700" b="1" dirty="0">
              <a:solidFill>
                <a:srgbClr val="002060"/>
              </a:solidFill>
              <a:latin typeface="Calibri" panose="020F0502020204030204" pitchFamily="34" charset="0"/>
              <a:cs typeface="Calibri" panose="020F0502020204030204" pitchFamily="34" charset="0"/>
            </a:endParaRPr>
          </a:p>
          <a:p>
            <a:pPr marL="0" indent="0">
              <a:buNone/>
            </a:pPr>
            <a:r>
              <a:rPr lang="en-US" sz="3100" b="1" dirty="0">
                <a:latin typeface="Calibri" panose="020F0502020204030204" pitchFamily="34" charset="0"/>
                <a:cs typeface="Calibri" panose="020F0502020204030204" pitchFamily="34" charset="0"/>
              </a:rPr>
              <a:t>  			</a:t>
            </a:r>
            <a:endParaRPr lang="en-US" sz="3100" b="1" i="1" u="sng" dirty="0">
              <a:latin typeface="Calibri" panose="020F0502020204030204" pitchFamily="34" charset="0"/>
              <a:cs typeface="Calibri" panose="020F0502020204030204" pitchFamily="34" charset="0"/>
            </a:endParaRPr>
          </a:p>
          <a:p>
            <a:pPr marL="0" indent="0">
              <a:buNone/>
            </a:pPr>
            <a:r>
              <a:rPr lang="en-US" sz="10000" b="1" dirty="0">
                <a:latin typeface="Calibri" panose="020F0502020204030204" pitchFamily="34" charset="0"/>
                <a:cs typeface="Calibri" panose="020F0502020204030204" pitchFamily="34" charset="0"/>
              </a:rPr>
              <a:t>			</a:t>
            </a:r>
            <a:endParaRPr lang="en-US" sz="6500" spc="1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D5F8D13B-5F5D-8CED-C8B6-B5CB6C4471C2}"/>
              </a:ext>
            </a:extLst>
          </p:cNvPr>
          <p:cNvSpPr txBox="1"/>
          <p:nvPr/>
        </p:nvSpPr>
        <p:spPr>
          <a:xfrm>
            <a:off x="7819914" y="5815310"/>
            <a:ext cx="3763107" cy="369332"/>
          </a:xfrm>
          <a:prstGeom prst="rect">
            <a:avLst/>
          </a:prstGeom>
          <a:noFill/>
        </p:spPr>
        <p:txBody>
          <a:bodyPr wrap="square" rtlCol="0">
            <a:spAutoFit/>
          </a:bodyPr>
          <a:lstStyle/>
          <a:p>
            <a:r>
              <a:rPr lang="en-US" dirty="0"/>
              <a:t>	</a:t>
            </a:r>
            <a:endParaRPr lang="en-US" sz="2400" b="1" dirty="0"/>
          </a:p>
        </p:txBody>
      </p:sp>
    </p:spTree>
    <p:extLst>
      <p:ext uri="{BB962C8B-B14F-4D97-AF65-F5344CB8AC3E}">
        <p14:creationId xmlns:p14="http://schemas.microsoft.com/office/powerpoint/2010/main" val="25560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270106" cy="973015"/>
          </a:xfrm>
        </p:spPr>
        <p:txBody>
          <a:bodyPr>
            <a:noAutofit/>
          </a:bodyPr>
          <a:lstStyle/>
          <a:p>
            <a:r>
              <a:rPr lang="en-US" sz="4400" b="1" dirty="0">
                <a:solidFill>
                  <a:srgbClr val="002060"/>
                </a:solidFill>
                <a:latin typeface="Calibri" panose="020F0502020204030204" pitchFamily="34" charset="0"/>
                <a:cs typeface="Calibri" panose="020F0502020204030204" pitchFamily="34" charset="0"/>
              </a:rPr>
              <a:t>TASK</a:t>
            </a:r>
            <a:r>
              <a:rPr lang="en-US" sz="4400" dirty="0">
                <a:solidFill>
                  <a:srgbClr val="002060"/>
                </a:solidFill>
                <a:latin typeface="Calibri" panose="020F0502020204030204" pitchFamily="34" charset="0"/>
                <a:cs typeface="Calibri" panose="020F0502020204030204" pitchFamily="34" charset="0"/>
              </a:rPr>
              <a:t> AUTOMATION VS </a:t>
            </a:r>
            <a:r>
              <a:rPr lang="en-US" sz="4400" b="1" dirty="0">
                <a:solidFill>
                  <a:srgbClr val="002060"/>
                </a:solidFill>
                <a:latin typeface="Calibri" panose="020F0502020204030204" pitchFamily="34" charset="0"/>
                <a:cs typeface="Calibri" panose="020F0502020204030204" pitchFamily="34" charset="0"/>
              </a:rPr>
              <a:t>PROCESS </a:t>
            </a:r>
            <a:r>
              <a:rPr lang="en-US" sz="4400" dirty="0">
                <a:solidFill>
                  <a:srgbClr val="002060"/>
                </a:solidFill>
                <a:latin typeface="Calibri" panose="020F0502020204030204" pitchFamily="34" charset="0"/>
                <a:cs typeface="Calibri" panose="020F0502020204030204" pitchFamily="34" charset="0"/>
              </a:rPr>
              <a:t>AUTOMATION</a:t>
            </a:r>
            <a:endParaRPr lang="en-US" sz="4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93517" y="1011495"/>
            <a:ext cx="11970326" cy="1847388"/>
          </a:xfrm>
        </p:spPr>
        <p:txBody>
          <a:bodyPr>
            <a:normAutofit fontScale="25000" lnSpcReduction="20000"/>
          </a:bodyPr>
          <a:lstStyle/>
          <a:p>
            <a:endParaRPr lang="en-US" sz="2800" dirty="0">
              <a:latin typeface="Calibri" panose="020F0502020204030204" pitchFamily="34" charset="0"/>
              <a:cs typeface="Calibri" panose="020F0502020204030204" pitchFamily="34" charset="0"/>
            </a:endParaRPr>
          </a:p>
          <a:p>
            <a:pPr marL="0" indent="0">
              <a:buNone/>
            </a:pPr>
            <a:r>
              <a:rPr lang="en-US" sz="7000" b="1" dirty="0">
                <a:latin typeface="Calibri" panose="020F0502020204030204" pitchFamily="34" charset="0"/>
                <a:cs typeface="Calibri" panose="020F0502020204030204" pitchFamily="34" charset="0"/>
              </a:rPr>
              <a:t>                 	</a:t>
            </a:r>
            <a:r>
              <a:rPr lang="en-US" sz="12800" b="1" dirty="0">
                <a:solidFill>
                  <a:srgbClr val="002060"/>
                </a:solidFill>
                <a:latin typeface="Calibri" panose="020F0502020204030204" pitchFamily="34" charset="0"/>
                <a:cs typeface="Calibri" panose="020F0502020204030204" pitchFamily="34" charset="0"/>
              </a:rPr>
              <a:t>TASK </a:t>
            </a:r>
            <a:r>
              <a:rPr lang="en-US" sz="12800" dirty="0">
                <a:solidFill>
                  <a:srgbClr val="002060"/>
                </a:solidFill>
                <a:latin typeface="Calibri" panose="020F0502020204030204" pitchFamily="34" charset="0"/>
                <a:cs typeface="Calibri" panose="020F0502020204030204" pitchFamily="34" charset="0"/>
              </a:rPr>
              <a:t> </a:t>
            </a:r>
            <a:r>
              <a:rPr lang="en-US" sz="12800" b="1" dirty="0">
                <a:solidFill>
                  <a:srgbClr val="002060"/>
                </a:solidFill>
                <a:latin typeface="Calibri" panose="020F0502020204030204" pitchFamily="34" charset="0"/>
                <a:cs typeface="Calibri" panose="020F0502020204030204" pitchFamily="34" charset="0"/>
              </a:rPr>
              <a:t>AUTOMATION </a:t>
            </a:r>
            <a:r>
              <a:rPr lang="en-US" sz="12800" b="1" i="1" dirty="0">
                <a:latin typeface="Calibri" panose="020F0502020204030204" pitchFamily="34" charset="0"/>
                <a:cs typeface="Calibri" panose="020F0502020204030204" pitchFamily="34" charset="0"/>
              </a:rPr>
              <a:t>INDUSTRY 3.0</a:t>
            </a:r>
            <a:r>
              <a:rPr lang="en-US" sz="12800" i="1" dirty="0">
                <a:latin typeface="Calibri" panose="020F0502020204030204" pitchFamily="34" charset="0"/>
                <a:cs typeface="Calibri" panose="020F0502020204030204" pitchFamily="34" charset="0"/>
              </a:rPr>
              <a:t>:  </a:t>
            </a:r>
            <a:r>
              <a:rPr lang="en-US" sz="12800" b="1" i="1" u="sng" dirty="0">
                <a:solidFill>
                  <a:srgbClr val="00B050"/>
                </a:solidFill>
                <a:latin typeface="Calibri" panose="020F0502020204030204" pitchFamily="34" charset="0"/>
                <a:cs typeface="Calibri" panose="020F0502020204030204" pitchFamily="34" charset="0"/>
              </a:rPr>
              <a:t>FOCUS ON SHOP </a:t>
            </a:r>
            <a:r>
              <a:rPr lang="en-US" sz="14400" b="1" i="1" u="sng" dirty="0">
                <a:solidFill>
                  <a:srgbClr val="00B050"/>
                </a:solidFill>
                <a:latin typeface="Calibri" panose="020F0502020204030204" pitchFamily="34" charset="0"/>
                <a:cs typeface="Calibri" panose="020F0502020204030204" pitchFamily="34" charset="0"/>
              </a:rPr>
              <a:t>FLOOR</a:t>
            </a:r>
          </a:p>
          <a:p>
            <a:pPr marL="0" indent="0" algn="ctr">
              <a:buNone/>
            </a:pPr>
            <a:r>
              <a:rPr lang="en-US" sz="11200" b="1" i="1" u="sng" dirty="0">
                <a:solidFill>
                  <a:srgbClr val="002060"/>
                </a:solidFill>
                <a:latin typeface="Calibri" panose="020F0502020204030204" pitchFamily="34" charset="0"/>
                <a:cs typeface="Calibri" panose="020F0502020204030204" pitchFamily="34" charset="0"/>
              </a:rPr>
              <a:t>IMPROVING MACHINERY UTILIZATION BY AUTOMATION OF SHOP TASKS</a:t>
            </a:r>
          </a:p>
          <a:p>
            <a:pPr marL="0" indent="0">
              <a:buNone/>
            </a:pPr>
            <a:endParaRPr lang="en-US" sz="8700" b="1" dirty="0">
              <a:solidFill>
                <a:srgbClr val="002060"/>
              </a:solidFill>
              <a:latin typeface="Calibri" panose="020F0502020204030204" pitchFamily="34" charset="0"/>
              <a:cs typeface="Calibri" panose="020F0502020204030204" pitchFamily="34" charset="0"/>
            </a:endParaRPr>
          </a:p>
          <a:p>
            <a:pPr marL="0" indent="0">
              <a:buNone/>
            </a:pPr>
            <a:r>
              <a:rPr lang="en-US" sz="3100" b="1" dirty="0">
                <a:latin typeface="Calibri" panose="020F0502020204030204" pitchFamily="34" charset="0"/>
                <a:cs typeface="Calibri" panose="020F0502020204030204" pitchFamily="34" charset="0"/>
              </a:rPr>
              <a:t>  			</a:t>
            </a:r>
            <a:endParaRPr lang="en-US" sz="3100" b="1" i="1" u="sng" dirty="0">
              <a:latin typeface="Calibri" panose="020F0502020204030204" pitchFamily="34" charset="0"/>
              <a:cs typeface="Calibri" panose="020F0502020204030204" pitchFamily="34" charset="0"/>
            </a:endParaRPr>
          </a:p>
          <a:p>
            <a:pPr marL="0" indent="0">
              <a:buNone/>
            </a:pPr>
            <a:r>
              <a:rPr lang="en-US" sz="10000" b="1" dirty="0">
                <a:latin typeface="Calibri" panose="020F0502020204030204" pitchFamily="34" charset="0"/>
                <a:cs typeface="Calibri" panose="020F0502020204030204" pitchFamily="34" charset="0"/>
              </a:rPr>
              <a:t>			</a:t>
            </a:r>
            <a:endParaRPr lang="en-US" sz="6500" spc="1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D5F8D13B-5F5D-8CED-C8B6-B5CB6C4471C2}"/>
              </a:ext>
            </a:extLst>
          </p:cNvPr>
          <p:cNvSpPr txBox="1"/>
          <p:nvPr/>
        </p:nvSpPr>
        <p:spPr>
          <a:xfrm>
            <a:off x="7923823" y="5815310"/>
            <a:ext cx="3763107" cy="369332"/>
          </a:xfrm>
          <a:prstGeom prst="rect">
            <a:avLst/>
          </a:prstGeom>
          <a:noFill/>
        </p:spPr>
        <p:txBody>
          <a:bodyPr wrap="square" rtlCol="0">
            <a:spAutoFit/>
          </a:bodyPr>
          <a:lstStyle/>
          <a:p>
            <a:r>
              <a:rPr lang="en-US" dirty="0"/>
              <a:t>	</a:t>
            </a:r>
            <a:endParaRPr lang="en-US" sz="2400" b="1" dirty="0"/>
          </a:p>
        </p:txBody>
      </p:sp>
      <p:pic>
        <p:nvPicPr>
          <p:cNvPr id="5" name="Picture 4">
            <a:extLst>
              <a:ext uri="{FF2B5EF4-FFF2-40B4-BE49-F238E27FC236}">
                <a16:creationId xmlns:a16="http://schemas.microsoft.com/office/drawing/2014/main" id="{A7CC44B2-991A-B701-5D85-E7C7257140E2}"/>
              </a:ext>
            </a:extLst>
          </p:cNvPr>
          <p:cNvPicPr>
            <a:picLocks noChangeAspect="1"/>
          </p:cNvPicPr>
          <p:nvPr/>
        </p:nvPicPr>
        <p:blipFill>
          <a:blip r:embed="rId2"/>
          <a:stretch>
            <a:fillRect/>
          </a:stretch>
        </p:blipFill>
        <p:spPr>
          <a:xfrm>
            <a:off x="966355" y="2302452"/>
            <a:ext cx="9528463" cy="4452309"/>
          </a:xfrm>
          <a:prstGeom prst="rect">
            <a:avLst/>
          </a:prstGeom>
        </p:spPr>
      </p:pic>
      <p:sp>
        <p:nvSpPr>
          <p:cNvPr id="4" name="Oval 3">
            <a:extLst>
              <a:ext uri="{FF2B5EF4-FFF2-40B4-BE49-F238E27FC236}">
                <a16:creationId xmlns:a16="http://schemas.microsoft.com/office/drawing/2014/main" id="{E0168808-C36F-2B5E-1EAF-8A4AF54758AC}"/>
              </a:ext>
            </a:extLst>
          </p:cNvPr>
          <p:cNvSpPr/>
          <p:nvPr/>
        </p:nvSpPr>
        <p:spPr>
          <a:xfrm>
            <a:off x="1143000" y="3200400"/>
            <a:ext cx="2566555" cy="2150918"/>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00543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270106" cy="973015"/>
          </a:xfrm>
        </p:spPr>
        <p:txBody>
          <a:bodyPr>
            <a:noAutofit/>
          </a:bodyPr>
          <a:lstStyle/>
          <a:p>
            <a:r>
              <a:rPr lang="en-US" sz="4400" b="1" dirty="0">
                <a:solidFill>
                  <a:srgbClr val="002060"/>
                </a:solidFill>
                <a:latin typeface="Calibri" panose="020F0502020204030204" pitchFamily="34" charset="0"/>
                <a:cs typeface="Calibri" panose="020F0502020204030204" pitchFamily="34" charset="0"/>
              </a:rPr>
              <a:t>TASK</a:t>
            </a:r>
            <a:r>
              <a:rPr lang="en-US" sz="4400" dirty="0">
                <a:solidFill>
                  <a:srgbClr val="002060"/>
                </a:solidFill>
                <a:latin typeface="Calibri" panose="020F0502020204030204" pitchFamily="34" charset="0"/>
                <a:cs typeface="Calibri" panose="020F0502020204030204" pitchFamily="34" charset="0"/>
              </a:rPr>
              <a:t> AUTOMATION VS </a:t>
            </a:r>
            <a:r>
              <a:rPr lang="en-US" sz="4400" b="1" dirty="0">
                <a:solidFill>
                  <a:srgbClr val="002060"/>
                </a:solidFill>
                <a:latin typeface="Calibri" panose="020F0502020204030204" pitchFamily="34" charset="0"/>
                <a:cs typeface="Calibri" panose="020F0502020204030204" pitchFamily="34" charset="0"/>
              </a:rPr>
              <a:t>PROCESS </a:t>
            </a:r>
            <a:r>
              <a:rPr lang="en-US" sz="4400" dirty="0">
                <a:solidFill>
                  <a:srgbClr val="002060"/>
                </a:solidFill>
                <a:latin typeface="Calibri" panose="020F0502020204030204" pitchFamily="34" charset="0"/>
                <a:cs typeface="Calibri" panose="020F0502020204030204" pitchFamily="34" charset="0"/>
              </a:rPr>
              <a:t>AUTOMATION</a:t>
            </a:r>
            <a:endParaRPr lang="en-US" sz="4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505883" y="903295"/>
            <a:ext cx="8706989" cy="579698"/>
          </a:xfrm>
        </p:spPr>
        <p:txBody>
          <a:bodyPr>
            <a:normAutofit fontScale="25000" lnSpcReduction="20000"/>
          </a:bodyPr>
          <a:lstStyle/>
          <a:p>
            <a:endParaRPr lang="en-US" sz="2800" dirty="0">
              <a:latin typeface="Calibri" panose="020F0502020204030204" pitchFamily="34" charset="0"/>
              <a:cs typeface="Calibri" panose="020F0502020204030204" pitchFamily="34" charset="0"/>
            </a:endParaRPr>
          </a:p>
          <a:p>
            <a:pPr marL="0" indent="0" algn="ctr">
              <a:buNone/>
            </a:pPr>
            <a:r>
              <a:rPr lang="en-US" sz="7000" b="1" dirty="0">
                <a:latin typeface="Calibri" panose="020F0502020204030204" pitchFamily="34" charset="0"/>
                <a:cs typeface="Calibri" panose="020F0502020204030204" pitchFamily="34" charset="0"/>
              </a:rPr>
              <a:t>                 	</a:t>
            </a:r>
            <a:r>
              <a:rPr lang="en-US" sz="12000" b="1" dirty="0">
                <a:solidFill>
                  <a:srgbClr val="002060"/>
                </a:solidFill>
                <a:latin typeface="Calibri" panose="020F0502020204030204" pitchFamily="34" charset="0"/>
                <a:cs typeface="Calibri" panose="020F0502020204030204" pitchFamily="34" charset="0"/>
              </a:rPr>
              <a:t>TASK </a:t>
            </a:r>
            <a:r>
              <a:rPr lang="en-US" sz="12000" dirty="0">
                <a:solidFill>
                  <a:srgbClr val="002060"/>
                </a:solidFill>
                <a:latin typeface="Calibri" panose="020F0502020204030204" pitchFamily="34" charset="0"/>
                <a:cs typeface="Calibri" panose="020F0502020204030204" pitchFamily="34" charset="0"/>
              </a:rPr>
              <a:t> </a:t>
            </a:r>
            <a:r>
              <a:rPr lang="en-US" sz="12000" b="1" dirty="0">
                <a:solidFill>
                  <a:srgbClr val="002060"/>
                </a:solidFill>
                <a:latin typeface="Calibri" panose="020F0502020204030204" pitchFamily="34" charset="0"/>
                <a:cs typeface="Calibri" panose="020F0502020204030204" pitchFamily="34" charset="0"/>
              </a:rPr>
              <a:t>AUTOMATION</a:t>
            </a:r>
          </a:p>
          <a:p>
            <a:pPr marL="0" indent="0">
              <a:buNone/>
            </a:pPr>
            <a:r>
              <a:rPr lang="en-US" sz="3100" b="1" dirty="0">
                <a:latin typeface="Calibri" panose="020F0502020204030204" pitchFamily="34" charset="0"/>
                <a:cs typeface="Calibri" panose="020F0502020204030204" pitchFamily="34" charset="0"/>
              </a:rPr>
              <a:t>  			</a:t>
            </a:r>
            <a:endParaRPr lang="en-US" sz="6500" spc="1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TextBox 5">
            <a:extLst>
              <a:ext uri="{FF2B5EF4-FFF2-40B4-BE49-F238E27FC236}">
                <a16:creationId xmlns:a16="http://schemas.microsoft.com/office/drawing/2014/main" id="{D5F8D13B-5F5D-8CED-C8B6-B5CB6C4471C2}"/>
              </a:ext>
            </a:extLst>
          </p:cNvPr>
          <p:cNvSpPr txBox="1"/>
          <p:nvPr/>
        </p:nvSpPr>
        <p:spPr>
          <a:xfrm>
            <a:off x="7923823" y="5815310"/>
            <a:ext cx="3763107" cy="369332"/>
          </a:xfrm>
          <a:prstGeom prst="rect">
            <a:avLst/>
          </a:prstGeom>
          <a:noFill/>
        </p:spPr>
        <p:txBody>
          <a:bodyPr wrap="square" rtlCol="0">
            <a:spAutoFit/>
          </a:bodyPr>
          <a:lstStyle/>
          <a:p>
            <a:r>
              <a:rPr lang="en-US" dirty="0"/>
              <a:t>	</a:t>
            </a:r>
            <a:endParaRPr lang="en-US" sz="2400" b="1" dirty="0"/>
          </a:p>
        </p:txBody>
      </p:sp>
      <p:pic>
        <p:nvPicPr>
          <p:cNvPr id="7" name="Picture 6">
            <a:extLst>
              <a:ext uri="{FF2B5EF4-FFF2-40B4-BE49-F238E27FC236}">
                <a16:creationId xmlns:a16="http://schemas.microsoft.com/office/drawing/2014/main" id="{4EFBDCAC-1B15-3B9A-BC23-27E53220E8FB}"/>
              </a:ext>
            </a:extLst>
          </p:cNvPr>
          <p:cNvPicPr>
            <a:picLocks noChangeAspect="1"/>
          </p:cNvPicPr>
          <p:nvPr/>
        </p:nvPicPr>
        <p:blipFill>
          <a:blip r:embed="rId2"/>
          <a:stretch>
            <a:fillRect/>
          </a:stretch>
        </p:blipFill>
        <p:spPr>
          <a:xfrm>
            <a:off x="2920181" y="1592827"/>
            <a:ext cx="8855807" cy="4683282"/>
          </a:xfrm>
          <a:prstGeom prst="rect">
            <a:avLst/>
          </a:prstGeom>
        </p:spPr>
      </p:pic>
      <p:sp>
        <p:nvSpPr>
          <p:cNvPr id="4" name="TextBox 3">
            <a:extLst>
              <a:ext uri="{FF2B5EF4-FFF2-40B4-BE49-F238E27FC236}">
                <a16:creationId xmlns:a16="http://schemas.microsoft.com/office/drawing/2014/main" id="{958DB588-E84E-AF6A-8543-D6ABAA07AE58}"/>
              </a:ext>
            </a:extLst>
          </p:cNvPr>
          <p:cNvSpPr txBox="1"/>
          <p:nvPr/>
        </p:nvSpPr>
        <p:spPr>
          <a:xfrm>
            <a:off x="301337" y="1880755"/>
            <a:ext cx="2691246" cy="3046988"/>
          </a:xfrm>
          <a:prstGeom prst="rect">
            <a:avLst/>
          </a:prstGeom>
          <a:noFill/>
        </p:spPr>
        <p:txBody>
          <a:bodyPr wrap="square" rtlCol="0">
            <a:spAutoFit/>
          </a:bodyPr>
          <a:lstStyle/>
          <a:p>
            <a:pPr algn="ctr"/>
            <a:r>
              <a:rPr lang="en-US" sz="4800" dirty="0">
                <a:latin typeface="Calibri" panose="020F0502020204030204" pitchFamily="34" charset="0"/>
                <a:cs typeface="Calibri" panose="020F0502020204030204" pitchFamily="34" charset="0"/>
              </a:rPr>
              <a:t>Reasons to Automate Tasks</a:t>
            </a:r>
          </a:p>
        </p:txBody>
      </p:sp>
      <p:sp>
        <p:nvSpPr>
          <p:cNvPr id="8" name="Oval 7">
            <a:extLst>
              <a:ext uri="{FF2B5EF4-FFF2-40B4-BE49-F238E27FC236}">
                <a16:creationId xmlns:a16="http://schemas.microsoft.com/office/drawing/2014/main" id="{DD635726-81F0-8496-7DC0-75A2D3BF2CB9}"/>
              </a:ext>
            </a:extLst>
          </p:cNvPr>
          <p:cNvSpPr/>
          <p:nvPr/>
        </p:nvSpPr>
        <p:spPr>
          <a:xfrm>
            <a:off x="2733368" y="2166159"/>
            <a:ext cx="8770373" cy="822847"/>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2856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270106" cy="973015"/>
          </a:xfrm>
        </p:spPr>
        <p:txBody>
          <a:bodyPr>
            <a:noAutofit/>
          </a:bodyPr>
          <a:lstStyle/>
          <a:p>
            <a:r>
              <a:rPr lang="en-US" sz="4400" b="1" dirty="0">
                <a:solidFill>
                  <a:srgbClr val="002060"/>
                </a:solidFill>
                <a:latin typeface="Calibri" panose="020F0502020204030204" pitchFamily="34" charset="0"/>
                <a:cs typeface="Calibri" panose="020F0502020204030204" pitchFamily="34" charset="0"/>
              </a:rPr>
              <a:t>TASK</a:t>
            </a:r>
            <a:r>
              <a:rPr lang="en-US" sz="4400" dirty="0">
                <a:solidFill>
                  <a:srgbClr val="002060"/>
                </a:solidFill>
                <a:latin typeface="Calibri" panose="020F0502020204030204" pitchFamily="34" charset="0"/>
                <a:cs typeface="Calibri" panose="020F0502020204030204" pitchFamily="34" charset="0"/>
              </a:rPr>
              <a:t> AUTOMATION VS </a:t>
            </a:r>
            <a:r>
              <a:rPr lang="en-US" sz="4400" b="1" dirty="0">
                <a:solidFill>
                  <a:srgbClr val="002060"/>
                </a:solidFill>
                <a:latin typeface="Calibri" panose="020F0502020204030204" pitchFamily="34" charset="0"/>
                <a:cs typeface="Calibri" panose="020F0502020204030204" pitchFamily="34" charset="0"/>
              </a:rPr>
              <a:t>PROCESS </a:t>
            </a:r>
            <a:r>
              <a:rPr lang="en-US" sz="4400" dirty="0">
                <a:solidFill>
                  <a:srgbClr val="002060"/>
                </a:solidFill>
                <a:latin typeface="Calibri" panose="020F0502020204030204" pitchFamily="34" charset="0"/>
                <a:cs typeface="Calibri" panose="020F0502020204030204" pitchFamily="34" charset="0"/>
              </a:rPr>
              <a:t>AUTOMATION</a:t>
            </a:r>
            <a:endParaRPr lang="en-US" sz="4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01057"/>
            <a:ext cx="10002389" cy="4939480"/>
          </a:xfrm>
        </p:spPr>
        <p:txBody>
          <a:bodyPr>
            <a:normAutofit fontScale="32500" lnSpcReduction="20000"/>
          </a:bodyPr>
          <a:lstStyle/>
          <a:p>
            <a:endParaRPr lang="en-US" sz="2800" dirty="0">
              <a:latin typeface="Calibri" panose="020F0502020204030204" pitchFamily="34" charset="0"/>
              <a:cs typeface="Calibri" panose="020F0502020204030204" pitchFamily="34" charset="0"/>
            </a:endParaRPr>
          </a:p>
          <a:p>
            <a:pPr marL="0" indent="0">
              <a:buNone/>
            </a:pPr>
            <a:r>
              <a:rPr lang="en-US" sz="7000" b="1" dirty="0">
                <a:latin typeface="Calibri" panose="020F0502020204030204" pitchFamily="34" charset="0"/>
                <a:cs typeface="Calibri" panose="020F0502020204030204" pitchFamily="34" charset="0"/>
              </a:rPr>
              <a:t>                 	</a:t>
            </a:r>
            <a:r>
              <a:rPr lang="en-US" sz="12000" b="1" dirty="0">
                <a:solidFill>
                  <a:srgbClr val="002060"/>
                </a:solidFill>
                <a:latin typeface="Calibri" panose="020F0502020204030204" pitchFamily="34" charset="0"/>
                <a:cs typeface="Calibri" panose="020F0502020204030204" pitchFamily="34" charset="0"/>
              </a:rPr>
              <a:t>TASK </a:t>
            </a:r>
            <a:r>
              <a:rPr lang="en-US" sz="12000" dirty="0">
                <a:solidFill>
                  <a:srgbClr val="002060"/>
                </a:solidFill>
                <a:latin typeface="Calibri" panose="020F0502020204030204" pitchFamily="34" charset="0"/>
                <a:cs typeface="Calibri" panose="020F0502020204030204" pitchFamily="34" charset="0"/>
              </a:rPr>
              <a:t> </a:t>
            </a:r>
            <a:r>
              <a:rPr lang="en-US" sz="12000" b="1" dirty="0">
                <a:solidFill>
                  <a:srgbClr val="002060"/>
                </a:solidFill>
                <a:latin typeface="Calibri" panose="020F0502020204030204" pitchFamily="34" charset="0"/>
                <a:cs typeface="Calibri" panose="020F0502020204030204" pitchFamily="34" charset="0"/>
              </a:rPr>
              <a:t>AUTOMATION</a:t>
            </a:r>
          </a:p>
          <a:p>
            <a:pPr marL="0" indent="0">
              <a:buNone/>
            </a:pPr>
            <a:r>
              <a:rPr lang="en-US" sz="3100" b="1" dirty="0">
                <a:latin typeface="Calibri" panose="020F0502020204030204" pitchFamily="34" charset="0"/>
                <a:cs typeface="Calibri" panose="020F0502020204030204" pitchFamily="34" charset="0"/>
              </a:rPr>
              <a:t>  			</a:t>
            </a:r>
            <a:r>
              <a:rPr lang="en-US" sz="9000" b="1" i="1" dirty="0">
                <a:latin typeface="Calibri" panose="020F0502020204030204" pitchFamily="34" charset="0"/>
                <a:cs typeface="Calibri" panose="020F0502020204030204" pitchFamily="34" charset="0"/>
              </a:rPr>
              <a:t>INDUSTRY 3.0</a:t>
            </a:r>
            <a:r>
              <a:rPr lang="en-US" sz="9000" i="1" dirty="0">
                <a:latin typeface="Calibri" panose="020F0502020204030204" pitchFamily="34" charset="0"/>
                <a:cs typeface="Calibri" panose="020F0502020204030204" pitchFamily="34" charset="0"/>
              </a:rPr>
              <a:t>:  </a:t>
            </a:r>
            <a:r>
              <a:rPr lang="en-US" sz="9000" b="1" i="1" u="sng" dirty="0">
                <a:solidFill>
                  <a:srgbClr val="00B050"/>
                </a:solidFill>
                <a:latin typeface="Calibri" panose="020F0502020204030204" pitchFamily="34" charset="0"/>
                <a:cs typeface="Calibri" panose="020F0502020204030204" pitchFamily="34" charset="0"/>
              </a:rPr>
              <a:t>FOCUS ON SHOP FLOOR</a:t>
            </a:r>
          </a:p>
          <a:p>
            <a:endParaRPr lang="en-US" sz="3100" b="1" i="1" u="sng" dirty="0">
              <a:latin typeface="Calibri" panose="020F0502020204030204" pitchFamily="34" charset="0"/>
              <a:cs typeface="Calibri" panose="020F0502020204030204" pitchFamily="34" charset="0"/>
            </a:endParaRPr>
          </a:p>
          <a:p>
            <a:pPr marL="0" indent="0">
              <a:buNone/>
            </a:pPr>
            <a:r>
              <a:rPr lang="en-US" sz="10000" b="1" dirty="0">
                <a:latin typeface="Calibri" panose="020F0502020204030204" pitchFamily="34" charset="0"/>
                <a:cs typeface="Calibri" panose="020F0502020204030204" pitchFamily="34" charset="0"/>
              </a:rPr>
              <a:t>			</a:t>
            </a:r>
            <a:r>
              <a:rPr lang="en-US" sz="10000" b="1" dirty="0">
                <a:solidFill>
                  <a:srgbClr val="002060"/>
                </a:solidFill>
                <a:latin typeface="Calibri" panose="020F0502020204030204" pitchFamily="34" charset="0"/>
                <a:cs typeface="Calibri" panose="020F0502020204030204" pitchFamily="34" charset="0"/>
              </a:rPr>
              <a:t>Automate Repetitive Tasks </a:t>
            </a:r>
          </a:p>
          <a:p>
            <a:pPr lvl="4">
              <a:buClrTx/>
              <a:buFont typeface="Wingdings" panose="05000000000000000000" pitchFamily="2" charset="2"/>
              <a:buChar char="§"/>
            </a:pPr>
            <a:r>
              <a:rPr lang="en-US" sz="6300" b="1" spc="10" dirty="0">
                <a:solidFill>
                  <a:srgbClr val="002060"/>
                </a:solidFill>
                <a:latin typeface="Calibri" panose="020F0502020204030204" pitchFamily="34" charset="0"/>
                <a:ea typeface="Times New Roman" panose="02020603050405020304" pitchFamily="18" charset="0"/>
                <a:cs typeface="Calibri" panose="020F0502020204030204" pitchFamily="34" charset="0"/>
              </a:rPr>
              <a:t>LOADING &amp; UNLOADING PARTS</a:t>
            </a:r>
            <a:endParaRPr lang="en-US" sz="6300" b="1" spc="1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lvl="6">
              <a:buClrTx/>
              <a:buFont typeface="Wingdings" panose="05000000000000000000" pitchFamily="2" charset="2"/>
              <a:buChar char="§"/>
            </a:pPr>
            <a:r>
              <a:rPr lang="en-US" sz="6300" spc="10" dirty="0">
                <a:solidFill>
                  <a:schemeClr val="tx1"/>
                </a:solidFill>
                <a:latin typeface="Calibri" panose="020F0502020204030204" pitchFamily="34" charset="0"/>
                <a:ea typeface="Times New Roman" panose="02020603050405020304" pitchFamily="18" charset="0"/>
                <a:cs typeface="Calibri" panose="020F0502020204030204" pitchFamily="34" charset="0"/>
              </a:rPr>
              <a:t>  	BUY </a:t>
            </a:r>
            <a:r>
              <a:rPr lang="en-US" sz="6300" spc="10">
                <a:solidFill>
                  <a:schemeClr val="tx1"/>
                </a:solidFill>
                <a:latin typeface="Calibri" panose="020F0502020204030204" pitchFamily="34" charset="0"/>
                <a:ea typeface="Times New Roman" panose="02020603050405020304" pitchFamily="18" charset="0"/>
                <a:cs typeface="Calibri" panose="020F0502020204030204" pitchFamily="34" charset="0"/>
              </a:rPr>
              <a:t>BAR FEEDER</a:t>
            </a:r>
          </a:p>
          <a:p>
            <a:pPr lvl="6">
              <a:buClrTx/>
              <a:buFont typeface="Wingdings" panose="05000000000000000000" pitchFamily="2" charset="2"/>
              <a:buChar char="§"/>
            </a:pPr>
            <a:r>
              <a:rPr lang="en-US" sz="6300" spc="10">
                <a:solidFill>
                  <a:schemeClr val="tx1"/>
                </a:solidFill>
                <a:latin typeface="Calibri" panose="020F0502020204030204" pitchFamily="34" charset="0"/>
                <a:ea typeface="Times New Roman" panose="02020603050405020304" pitchFamily="18" charset="0"/>
                <a:cs typeface="Calibri" panose="020F0502020204030204" pitchFamily="34" charset="0"/>
              </a:rPr>
              <a:t>ROBOTS AND COBOTS</a:t>
            </a:r>
            <a:endParaRPr lang="en-US" sz="6300" spc="1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a:p>
            <a:pPr lvl="4">
              <a:buClrTx/>
              <a:buFont typeface="Wingdings" panose="05000000000000000000" pitchFamily="2" charset="2"/>
              <a:buChar char="§"/>
            </a:pPr>
            <a:r>
              <a:rPr lang="en-US" sz="6300" b="1" spc="10" dirty="0">
                <a:solidFill>
                  <a:srgbClr val="002060"/>
                </a:solidFill>
                <a:latin typeface="Calibri" panose="020F0502020204030204" pitchFamily="34" charset="0"/>
                <a:ea typeface="Times New Roman" panose="02020603050405020304" pitchFamily="18" charset="0"/>
                <a:cs typeface="Calibri" panose="020F0502020204030204" pitchFamily="34" charset="0"/>
              </a:rPr>
              <a:t>SETUP</a:t>
            </a:r>
          </a:p>
          <a:p>
            <a:pPr lvl="6">
              <a:buClrTx/>
              <a:buFont typeface="Wingdings" panose="05000000000000000000" pitchFamily="2" charset="2"/>
              <a:buChar char="§"/>
            </a:pPr>
            <a:r>
              <a:rPr lang="en-US" sz="6500" spc="10" dirty="0">
                <a:solidFill>
                  <a:schemeClr val="tx1"/>
                </a:solidFill>
                <a:latin typeface="Calibri" panose="020F0502020204030204" pitchFamily="34" charset="0"/>
                <a:ea typeface="Times New Roman" panose="02020603050405020304" pitchFamily="18" charset="0"/>
                <a:cs typeface="Calibri" panose="020F0502020204030204" pitchFamily="34" charset="0"/>
              </a:rPr>
              <a:t>TOOL CRIB AUTOMATION</a:t>
            </a:r>
          </a:p>
          <a:p>
            <a:pPr lvl="6">
              <a:buClrTx/>
              <a:buFont typeface="Wingdings" panose="05000000000000000000" pitchFamily="2" charset="2"/>
              <a:buChar char="§"/>
            </a:pPr>
            <a:r>
              <a:rPr lang="en-US" sz="6500" spc="10" dirty="0">
                <a:solidFill>
                  <a:schemeClr val="tx1"/>
                </a:solidFill>
                <a:latin typeface="Calibri" panose="020F0502020204030204" pitchFamily="34" charset="0"/>
                <a:ea typeface="Times New Roman" panose="02020603050405020304" pitchFamily="18" charset="0"/>
                <a:cs typeface="Calibri" panose="020F0502020204030204" pitchFamily="34" charset="0"/>
              </a:rPr>
              <a:t>QUICK CHANGE CHUCKS</a:t>
            </a:r>
          </a:p>
        </p:txBody>
      </p:sp>
      <p:sp>
        <p:nvSpPr>
          <p:cNvPr id="6" name="TextBox 5">
            <a:extLst>
              <a:ext uri="{FF2B5EF4-FFF2-40B4-BE49-F238E27FC236}">
                <a16:creationId xmlns:a16="http://schemas.microsoft.com/office/drawing/2014/main" id="{D5F8D13B-5F5D-8CED-C8B6-B5CB6C4471C2}"/>
              </a:ext>
            </a:extLst>
          </p:cNvPr>
          <p:cNvSpPr txBox="1"/>
          <p:nvPr/>
        </p:nvSpPr>
        <p:spPr>
          <a:xfrm>
            <a:off x="7923823" y="5815310"/>
            <a:ext cx="3763107" cy="369332"/>
          </a:xfrm>
          <a:prstGeom prst="rect">
            <a:avLst/>
          </a:prstGeom>
          <a:noFill/>
        </p:spPr>
        <p:txBody>
          <a:bodyPr wrap="square" rtlCol="0">
            <a:spAutoFit/>
          </a:bodyPr>
          <a:lstStyle/>
          <a:p>
            <a:r>
              <a:rPr lang="en-US" dirty="0"/>
              <a:t>	</a:t>
            </a:r>
            <a:endParaRPr lang="en-US" sz="2400" b="1" dirty="0"/>
          </a:p>
        </p:txBody>
      </p:sp>
    </p:spTree>
    <p:extLst>
      <p:ext uri="{BB962C8B-B14F-4D97-AF65-F5344CB8AC3E}">
        <p14:creationId xmlns:p14="http://schemas.microsoft.com/office/powerpoint/2010/main" val="4002020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TASK</a:t>
            </a:r>
            <a:r>
              <a:rPr lang="en-US" sz="4000" dirty="0">
                <a:solidFill>
                  <a:srgbClr val="002060"/>
                </a:solidFill>
                <a:latin typeface="Calibri" panose="020F0502020204030204" pitchFamily="34" charset="0"/>
                <a:cs typeface="Calibri" panose="020F0502020204030204" pitchFamily="34" charset="0"/>
              </a:rPr>
              <a:t> AUTOMATION VS </a:t>
            </a:r>
            <a:r>
              <a:rPr lang="en-US" sz="4000" b="1" dirty="0">
                <a:solidFill>
                  <a:srgbClr val="002060"/>
                </a:solidFill>
                <a:latin typeface="Calibri" panose="020F0502020204030204" pitchFamily="34" charset="0"/>
                <a:cs typeface="Calibri" panose="020F0502020204030204" pitchFamily="34" charset="0"/>
              </a:rPr>
              <a:t>PROCESS </a:t>
            </a:r>
            <a:r>
              <a:rPr lang="en-US" sz="4000" dirty="0">
                <a:solidFill>
                  <a:srgbClr val="002060"/>
                </a:solidFill>
                <a:latin typeface="Calibri" panose="020F0502020204030204" pitchFamily="34" charset="0"/>
                <a:cs typeface="Calibri" panose="020F0502020204030204" pitchFamily="34" charset="0"/>
              </a:rPr>
              <a:t>AUTOMATION</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0" y="1337495"/>
            <a:ext cx="10484989" cy="4939480"/>
          </a:xfrm>
        </p:spPr>
        <p:txBody>
          <a:bodyPr>
            <a:normAutofit fontScale="62500" lnSpcReduction="20000"/>
          </a:bodyPr>
          <a:lstStyle/>
          <a:p>
            <a:endParaRPr lang="en-US" sz="2800" dirty="0">
              <a:latin typeface="Calibri" panose="020F0502020204030204" pitchFamily="34" charset="0"/>
              <a:cs typeface="Calibri" panose="020F0502020204030204" pitchFamily="34" charset="0"/>
            </a:endParaRPr>
          </a:p>
          <a:p>
            <a:pPr marL="0" indent="0">
              <a:buClrTx/>
              <a:buNone/>
            </a:pPr>
            <a:r>
              <a:rPr lang="en-US" sz="7000" b="1" dirty="0">
                <a:latin typeface="Calibri" panose="020F0502020204030204" pitchFamily="34" charset="0"/>
                <a:cs typeface="Calibri" panose="020F0502020204030204" pitchFamily="34" charset="0"/>
              </a:rPr>
              <a:t>               </a:t>
            </a:r>
            <a:r>
              <a:rPr lang="en-US" sz="8400" b="1" dirty="0">
                <a:solidFill>
                  <a:srgbClr val="002060"/>
                </a:solidFill>
                <a:latin typeface="Calibri" panose="020F0502020204030204" pitchFamily="34" charset="0"/>
                <a:cs typeface="Calibri" panose="020F0502020204030204" pitchFamily="34" charset="0"/>
              </a:rPr>
              <a:t>TASK </a:t>
            </a:r>
            <a:r>
              <a:rPr lang="en-US" sz="8400" dirty="0">
                <a:solidFill>
                  <a:srgbClr val="002060"/>
                </a:solidFill>
                <a:latin typeface="Calibri" panose="020F0502020204030204" pitchFamily="34" charset="0"/>
                <a:cs typeface="Calibri" panose="020F0502020204030204" pitchFamily="34" charset="0"/>
              </a:rPr>
              <a:t> </a:t>
            </a:r>
            <a:r>
              <a:rPr lang="en-US" sz="8400" b="1" dirty="0">
                <a:solidFill>
                  <a:srgbClr val="002060"/>
                </a:solidFill>
                <a:latin typeface="Calibri" panose="020F0502020204030204" pitchFamily="34" charset="0"/>
                <a:cs typeface="Calibri" panose="020F0502020204030204" pitchFamily="34" charset="0"/>
              </a:rPr>
              <a:t>AUTOMATION</a:t>
            </a:r>
          </a:p>
          <a:p>
            <a:pPr marL="0" indent="0">
              <a:buClrTx/>
              <a:buNone/>
            </a:pPr>
            <a:r>
              <a:rPr lang="en-US" sz="3100" b="1" dirty="0">
                <a:latin typeface="Calibri" panose="020F0502020204030204" pitchFamily="34" charset="0"/>
                <a:cs typeface="Calibri" panose="020F0502020204030204" pitchFamily="34" charset="0"/>
              </a:rPr>
              <a:t>  </a:t>
            </a:r>
            <a:r>
              <a:rPr lang="en-US" sz="6700" b="1" i="1" dirty="0">
                <a:latin typeface="Calibri" panose="020F0502020204030204" pitchFamily="34" charset="0"/>
                <a:cs typeface="Calibri" panose="020F0502020204030204" pitchFamily="34" charset="0"/>
              </a:rPr>
              <a:t>INDUSTRY 3.0</a:t>
            </a:r>
            <a:r>
              <a:rPr lang="en-US" sz="3600" i="1" dirty="0">
                <a:latin typeface="Calibri" panose="020F0502020204030204" pitchFamily="34" charset="0"/>
                <a:cs typeface="Calibri" panose="020F0502020204030204" pitchFamily="34" charset="0"/>
              </a:rPr>
              <a:t>:  </a:t>
            </a:r>
            <a:r>
              <a:rPr lang="en-US" sz="7600" b="1" i="1" u="sng" dirty="0">
                <a:solidFill>
                  <a:srgbClr val="00B050"/>
                </a:solidFill>
                <a:latin typeface="Calibri" panose="020F0502020204030204" pitchFamily="34" charset="0"/>
                <a:cs typeface="Calibri" panose="020F0502020204030204" pitchFamily="34" charset="0"/>
              </a:rPr>
              <a:t>FOCUS ON SHOP FLOOR</a:t>
            </a:r>
          </a:p>
          <a:p>
            <a:pPr>
              <a:buClrTx/>
              <a:buFont typeface="Arial" panose="020B0604020202020204" pitchFamily="34" charset="0"/>
              <a:buChar char="•"/>
            </a:pPr>
            <a:endParaRPr lang="en-US" sz="3100" b="1" i="1" u="sng" dirty="0">
              <a:latin typeface="Calibri" panose="020F0502020204030204" pitchFamily="34" charset="0"/>
              <a:cs typeface="Calibri" panose="020F0502020204030204" pitchFamily="34" charset="0"/>
            </a:endParaRPr>
          </a:p>
          <a:p>
            <a:pPr marL="0" indent="0">
              <a:buClrTx/>
              <a:buNone/>
            </a:pPr>
            <a:r>
              <a:rPr lang="en-US" sz="6700" b="1" dirty="0">
                <a:solidFill>
                  <a:srgbClr val="002060"/>
                </a:solidFill>
                <a:latin typeface="Calibri" panose="020F0502020204030204" pitchFamily="34" charset="0"/>
                <a:cs typeface="Calibri" panose="020F0502020204030204" pitchFamily="34" charset="0"/>
              </a:rPr>
              <a:t>PROS</a:t>
            </a:r>
          </a:p>
          <a:p>
            <a:pPr lvl="2">
              <a:buClrTx/>
              <a:buFont typeface="Arial" panose="020B0604020202020204" pitchFamily="34" charset="0"/>
              <a:buChar char="•"/>
            </a:pPr>
            <a:r>
              <a:rPr lang="en-US" sz="6300" i="1" dirty="0">
                <a:solidFill>
                  <a:schemeClr val="tx1"/>
                </a:solidFill>
                <a:latin typeface="Calibri" panose="020F0502020204030204" pitchFamily="34" charset="0"/>
                <a:cs typeface="Calibri" panose="020F0502020204030204" pitchFamily="34" charset="0"/>
              </a:rPr>
              <a:t>HIGHER MACHINE UTILIZATION</a:t>
            </a:r>
          </a:p>
          <a:p>
            <a:pPr lvl="2">
              <a:buClrTx/>
              <a:buFont typeface="Arial" panose="020B0604020202020204" pitchFamily="34" charset="0"/>
              <a:buChar char="•"/>
            </a:pPr>
            <a:r>
              <a:rPr lang="en-US" sz="6300" i="1" spc="10" dirty="0">
                <a:solidFill>
                  <a:schemeClr val="tx1"/>
                </a:solidFill>
                <a:latin typeface="Calibri" panose="020F0502020204030204" pitchFamily="34" charset="0"/>
                <a:ea typeface="Times New Roman" panose="02020603050405020304" pitchFamily="18" charset="0"/>
                <a:cs typeface="Calibri" panose="020F0502020204030204" pitchFamily="34" charset="0"/>
              </a:rPr>
              <a:t>LOWER LABOR COSTS</a:t>
            </a:r>
          </a:p>
          <a:p>
            <a:pPr lvl="2">
              <a:buClrTx/>
              <a:buFont typeface="Arial" panose="020B0604020202020204" pitchFamily="34" charset="0"/>
              <a:buChar char="•"/>
            </a:pPr>
            <a:r>
              <a:rPr lang="en-US" sz="6300" i="1" spc="10" dirty="0">
                <a:solidFill>
                  <a:schemeClr val="tx1"/>
                </a:solidFill>
                <a:latin typeface="Calibri" panose="020F0502020204030204" pitchFamily="34" charset="0"/>
                <a:ea typeface="Times New Roman" panose="02020603050405020304" pitchFamily="18" charset="0"/>
                <a:cs typeface="Calibri" panose="020F0502020204030204" pitchFamily="34" charset="0"/>
              </a:rPr>
              <a:t>INCREASED PRODUCTIVITY</a:t>
            </a:r>
          </a:p>
        </p:txBody>
      </p:sp>
    </p:spTree>
    <p:extLst>
      <p:ext uri="{BB962C8B-B14F-4D97-AF65-F5344CB8AC3E}">
        <p14:creationId xmlns:p14="http://schemas.microsoft.com/office/powerpoint/2010/main" val="42335306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TASK</a:t>
            </a:r>
            <a:r>
              <a:rPr lang="en-US" sz="4000" dirty="0">
                <a:solidFill>
                  <a:srgbClr val="002060"/>
                </a:solidFill>
                <a:latin typeface="Calibri" panose="020F0502020204030204" pitchFamily="34" charset="0"/>
                <a:cs typeface="Calibri" panose="020F0502020204030204" pitchFamily="34" charset="0"/>
              </a:rPr>
              <a:t> AUTOMATION VS </a:t>
            </a:r>
            <a:r>
              <a:rPr lang="en-US" sz="4000" b="1" dirty="0">
                <a:solidFill>
                  <a:srgbClr val="002060"/>
                </a:solidFill>
                <a:latin typeface="Calibri" panose="020F0502020204030204" pitchFamily="34" charset="0"/>
                <a:cs typeface="Calibri" panose="020F0502020204030204" pitchFamily="34" charset="0"/>
              </a:rPr>
              <a:t>PROCESS </a:t>
            </a:r>
            <a:r>
              <a:rPr lang="en-US" sz="4000" dirty="0">
                <a:solidFill>
                  <a:srgbClr val="002060"/>
                </a:solidFill>
                <a:latin typeface="Calibri" panose="020F0502020204030204" pitchFamily="34" charset="0"/>
                <a:cs typeface="Calibri" panose="020F0502020204030204" pitchFamily="34" charset="0"/>
              </a:rPr>
              <a:t>AUTOMATION</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0" y="1299395"/>
            <a:ext cx="11085308" cy="4939480"/>
          </a:xfrm>
        </p:spPr>
        <p:txBody>
          <a:bodyPr>
            <a:normAutofit fontScale="55000" lnSpcReduction="20000"/>
          </a:bodyPr>
          <a:lstStyle/>
          <a:p>
            <a:endParaRPr lang="en-US" sz="2800" dirty="0">
              <a:latin typeface="Calibri" panose="020F0502020204030204" pitchFamily="34" charset="0"/>
              <a:cs typeface="Calibri" panose="020F0502020204030204" pitchFamily="34" charset="0"/>
            </a:endParaRPr>
          </a:p>
          <a:p>
            <a:pPr marL="0" indent="0">
              <a:buNone/>
            </a:pPr>
            <a:r>
              <a:rPr lang="en-US" sz="7000" b="1" dirty="0">
                <a:latin typeface="Calibri" panose="020F0502020204030204" pitchFamily="34" charset="0"/>
                <a:cs typeface="Calibri" panose="020F0502020204030204" pitchFamily="34" charset="0"/>
              </a:rPr>
              <a:t>             </a:t>
            </a:r>
            <a:r>
              <a:rPr lang="en-US" sz="8400" b="1" dirty="0">
                <a:solidFill>
                  <a:srgbClr val="002060"/>
                </a:solidFill>
                <a:latin typeface="Calibri" panose="020F0502020204030204" pitchFamily="34" charset="0"/>
                <a:cs typeface="Calibri" panose="020F0502020204030204" pitchFamily="34" charset="0"/>
              </a:rPr>
              <a:t>TASK </a:t>
            </a:r>
            <a:r>
              <a:rPr lang="en-US" sz="8400" dirty="0">
                <a:solidFill>
                  <a:srgbClr val="002060"/>
                </a:solidFill>
                <a:latin typeface="Calibri" panose="020F0502020204030204" pitchFamily="34" charset="0"/>
                <a:cs typeface="Calibri" panose="020F0502020204030204" pitchFamily="34" charset="0"/>
              </a:rPr>
              <a:t> </a:t>
            </a:r>
            <a:r>
              <a:rPr lang="en-US" sz="8400" b="1" dirty="0">
                <a:solidFill>
                  <a:srgbClr val="002060"/>
                </a:solidFill>
                <a:latin typeface="Calibri" panose="020F0502020204030204" pitchFamily="34" charset="0"/>
                <a:cs typeface="Calibri" panose="020F0502020204030204" pitchFamily="34" charset="0"/>
              </a:rPr>
              <a:t>AUTOMATION</a:t>
            </a:r>
          </a:p>
          <a:p>
            <a:pPr marL="0" indent="0">
              <a:buNone/>
            </a:pPr>
            <a:r>
              <a:rPr lang="en-US" sz="3100" b="1" dirty="0">
                <a:latin typeface="Calibri" panose="020F0502020204030204" pitchFamily="34" charset="0"/>
                <a:cs typeface="Calibri" panose="020F0502020204030204" pitchFamily="34" charset="0"/>
              </a:rPr>
              <a:t>  </a:t>
            </a:r>
            <a:r>
              <a:rPr lang="en-US" sz="6700" b="1" i="1" dirty="0">
                <a:latin typeface="Calibri" panose="020F0502020204030204" pitchFamily="34" charset="0"/>
                <a:cs typeface="Calibri" panose="020F0502020204030204" pitchFamily="34" charset="0"/>
              </a:rPr>
              <a:t>INDUSTRY 3.0</a:t>
            </a:r>
            <a:r>
              <a:rPr lang="en-US" sz="3600" i="1" dirty="0">
                <a:latin typeface="Calibri" panose="020F0502020204030204" pitchFamily="34" charset="0"/>
                <a:cs typeface="Calibri" panose="020F0502020204030204" pitchFamily="34" charset="0"/>
              </a:rPr>
              <a:t>:  </a:t>
            </a:r>
            <a:r>
              <a:rPr lang="en-US" sz="7600" b="1" i="1" u="sng" dirty="0">
                <a:solidFill>
                  <a:srgbClr val="00B050"/>
                </a:solidFill>
                <a:latin typeface="Calibri" panose="020F0502020204030204" pitchFamily="34" charset="0"/>
                <a:cs typeface="Calibri" panose="020F0502020204030204" pitchFamily="34" charset="0"/>
              </a:rPr>
              <a:t>FOCUS ON SHOP FLOOR</a:t>
            </a:r>
          </a:p>
          <a:p>
            <a:endParaRPr lang="en-US" sz="3100" b="1" i="1" u="sng" dirty="0">
              <a:latin typeface="Calibri" panose="020F0502020204030204" pitchFamily="34" charset="0"/>
              <a:cs typeface="Calibri" panose="020F0502020204030204" pitchFamily="34" charset="0"/>
            </a:endParaRPr>
          </a:p>
          <a:p>
            <a:pPr marL="0" indent="0">
              <a:buNone/>
            </a:pPr>
            <a:r>
              <a:rPr lang="en-US" sz="8000" b="1" dirty="0">
                <a:latin typeface="Calibri" panose="020F0502020204030204" pitchFamily="34" charset="0"/>
                <a:cs typeface="Calibri" panose="020F0502020204030204" pitchFamily="34" charset="0"/>
              </a:rPr>
              <a:t>	</a:t>
            </a:r>
            <a:r>
              <a:rPr lang="en-US" sz="8000" b="1" dirty="0">
                <a:solidFill>
                  <a:srgbClr val="002060"/>
                </a:solidFill>
                <a:latin typeface="Calibri" panose="020F0502020204030204" pitchFamily="34" charset="0"/>
                <a:cs typeface="Calibri" panose="020F0502020204030204" pitchFamily="34" charset="0"/>
              </a:rPr>
              <a:t>CONS</a:t>
            </a:r>
          </a:p>
          <a:p>
            <a:pPr lvl="1">
              <a:buClrTx/>
              <a:buFont typeface="Wingdings" panose="05000000000000000000" pitchFamily="2" charset="2"/>
              <a:buChar char="§"/>
            </a:pPr>
            <a:r>
              <a:rPr lang="en-US" sz="5100" b="1" i="1" spc="10" dirty="0">
                <a:solidFill>
                  <a:srgbClr val="FF0000"/>
                </a:solidFill>
                <a:latin typeface="Calibri" panose="020F0502020204030204" pitchFamily="34" charset="0"/>
                <a:ea typeface="Times New Roman" panose="02020603050405020304" pitchFamily="18" charset="0"/>
                <a:cs typeface="Calibri" panose="020F0502020204030204" pitchFamily="34" charset="0"/>
              </a:rPr>
              <a:t>HIGHER LABOR COSTS </a:t>
            </a:r>
            <a:r>
              <a:rPr lang="en-US" sz="5100" b="1" i="1" u="sng" spc="10" dirty="0">
                <a:solidFill>
                  <a:schemeClr val="tx1"/>
                </a:solidFill>
                <a:latin typeface="Calibri" panose="020F0502020204030204" pitchFamily="34" charset="0"/>
                <a:ea typeface="Times New Roman" panose="02020603050405020304" pitchFamily="18" charset="0"/>
                <a:cs typeface="Calibri" panose="020F0502020204030204" pitchFamily="34" charset="0"/>
              </a:rPr>
              <a:t>IF WORKERS NOT REASSIGNED TO NEW TASKS</a:t>
            </a:r>
          </a:p>
          <a:p>
            <a:pPr lvl="1">
              <a:buClrTx/>
              <a:buFont typeface="Wingdings" panose="05000000000000000000" pitchFamily="2" charset="2"/>
              <a:buChar char="§"/>
            </a:pPr>
            <a:r>
              <a:rPr lang="en-US" sz="5100" b="1" i="1" spc="10" dirty="0">
                <a:solidFill>
                  <a:srgbClr val="FF0000"/>
                </a:solidFill>
                <a:latin typeface="Calibri" panose="020F0502020204030204" pitchFamily="34" charset="0"/>
                <a:ea typeface="Times New Roman" panose="02020603050405020304" pitchFamily="18" charset="0"/>
                <a:cs typeface="Calibri" panose="020F0502020204030204" pitchFamily="34" charset="0"/>
              </a:rPr>
              <a:t>DECREASED PRODUCTIVITY IF</a:t>
            </a:r>
            <a:r>
              <a:rPr lang="en-US" sz="5100" i="1" spc="10" dirty="0">
                <a:solidFill>
                  <a:srgbClr val="FF0000"/>
                </a:solidFill>
                <a:latin typeface="Calibri" panose="020F0502020204030204" pitchFamily="34" charset="0"/>
                <a:ea typeface="Times New Roman" panose="02020603050405020304" pitchFamily="18" charset="0"/>
                <a:cs typeface="Calibri" panose="020F0502020204030204" pitchFamily="34" charset="0"/>
              </a:rPr>
              <a:t> </a:t>
            </a:r>
            <a:r>
              <a:rPr lang="en-US" sz="5100" i="1" spc="10" dirty="0">
                <a:solidFill>
                  <a:schemeClr val="tx1"/>
                </a:solidFill>
                <a:latin typeface="Calibri" panose="020F0502020204030204" pitchFamily="34" charset="0"/>
                <a:ea typeface="Times New Roman" panose="02020603050405020304" pitchFamily="18" charset="0"/>
                <a:cs typeface="Calibri" panose="020F0502020204030204" pitchFamily="34" charset="0"/>
              </a:rPr>
              <a:t>ORDERS DON'T DON’T INCREASE</a:t>
            </a:r>
          </a:p>
          <a:p>
            <a:pPr lvl="1">
              <a:buClrTx/>
              <a:buFont typeface="Wingdings" panose="05000000000000000000" pitchFamily="2" charset="2"/>
              <a:buChar char="§"/>
            </a:pPr>
            <a:r>
              <a:rPr lang="en-US" sz="5100" b="1" i="1" spc="10" dirty="0">
                <a:solidFill>
                  <a:srgbClr val="FF0000"/>
                </a:solidFill>
                <a:latin typeface="Calibri" panose="020F0502020204030204" pitchFamily="34" charset="0"/>
                <a:ea typeface="Times New Roman" panose="02020603050405020304" pitchFamily="18" charset="0"/>
                <a:cs typeface="Calibri" panose="020F0502020204030204" pitchFamily="34" charset="0"/>
              </a:rPr>
              <a:t>HIGHER FIXED COSTS </a:t>
            </a:r>
            <a:r>
              <a:rPr lang="en-US" sz="5100" i="1" spc="10" dirty="0">
                <a:solidFill>
                  <a:srgbClr val="FF0000"/>
                </a:solidFill>
                <a:latin typeface="Calibri" panose="020F0502020204030204" pitchFamily="34" charset="0"/>
                <a:ea typeface="Times New Roman" panose="02020603050405020304" pitchFamily="18" charset="0"/>
                <a:cs typeface="Calibri" panose="020F0502020204030204" pitchFamily="34" charset="0"/>
              </a:rPr>
              <a:t>OF </a:t>
            </a:r>
            <a:r>
              <a:rPr lang="en-US" sz="5100" i="1" spc="10" dirty="0">
                <a:solidFill>
                  <a:schemeClr val="tx1"/>
                </a:solidFill>
                <a:latin typeface="Calibri" panose="020F0502020204030204" pitchFamily="34" charset="0"/>
                <a:ea typeface="Times New Roman" panose="02020603050405020304" pitchFamily="18" charset="0"/>
                <a:cs typeface="Calibri" panose="020F0502020204030204" pitchFamily="34" charset="0"/>
              </a:rPr>
              <a:t>MACHINERY AND SOFTWARE </a:t>
            </a:r>
          </a:p>
          <a:p>
            <a:pPr lvl="1">
              <a:buClrTx/>
              <a:buFont typeface="Wingdings" panose="05000000000000000000" pitchFamily="2" charset="2"/>
              <a:buChar char="§"/>
            </a:pPr>
            <a:r>
              <a:rPr lang="en-US" sz="5100" b="1" i="1" spc="10" dirty="0">
                <a:solidFill>
                  <a:srgbClr val="FF0000"/>
                </a:solidFill>
                <a:latin typeface="Calibri" panose="020F0502020204030204" pitchFamily="34" charset="0"/>
                <a:ea typeface="Times New Roman" panose="02020603050405020304" pitchFamily="18" charset="0"/>
                <a:cs typeface="Calibri" panose="020F0502020204030204" pitchFamily="34" charset="0"/>
              </a:rPr>
              <a:t>HIGHER OVERHEAD </a:t>
            </a:r>
            <a:r>
              <a:rPr lang="en-US" sz="5100" i="1" spc="10" dirty="0">
                <a:solidFill>
                  <a:schemeClr val="tx1"/>
                </a:solidFill>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CREATES ADDITIONAL RISK TO COMPANY </a:t>
            </a:r>
          </a:p>
        </p:txBody>
      </p:sp>
    </p:spTree>
    <p:extLst>
      <p:ext uri="{BB962C8B-B14F-4D97-AF65-F5344CB8AC3E}">
        <p14:creationId xmlns:p14="http://schemas.microsoft.com/office/powerpoint/2010/main" val="29587012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319533" cy="973015"/>
          </a:xfrm>
        </p:spPr>
        <p:txBody>
          <a:bodyPr>
            <a:noAutofit/>
          </a:bodyPr>
          <a:lstStyle/>
          <a:p>
            <a:r>
              <a:rPr lang="en-US" sz="4400" b="1" dirty="0">
                <a:solidFill>
                  <a:srgbClr val="002060"/>
                </a:solidFill>
                <a:latin typeface="Calibri" panose="020F0502020204030204" pitchFamily="34" charset="0"/>
                <a:cs typeface="Calibri" panose="020F0502020204030204" pitchFamily="34" charset="0"/>
              </a:rPr>
              <a:t>TASK</a:t>
            </a:r>
            <a:r>
              <a:rPr lang="en-US" sz="4400" dirty="0">
                <a:solidFill>
                  <a:srgbClr val="002060"/>
                </a:solidFill>
                <a:latin typeface="Calibri" panose="020F0502020204030204" pitchFamily="34" charset="0"/>
                <a:cs typeface="Calibri" panose="020F0502020204030204" pitchFamily="34" charset="0"/>
              </a:rPr>
              <a:t> AUTOMATION VS </a:t>
            </a:r>
            <a:r>
              <a:rPr lang="en-US" sz="4400" b="1" dirty="0">
                <a:solidFill>
                  <a:srgbClr val="002060"/>
                </a:solidFill>
                <a:latin typeface="Calibri" panose="020F0502020204030204" pitchFamily="34" charset="0"/>
                <a:cs typeface="Calibri" panose="020F0502020204030204" pitchFamily="34" charset="0"/>
              </a:rPr>
              <a:t>PROCESS </a:t>
            </a:r>
            <a:r>
              <a:rPr lang="en-US" sz="4400" dirty="0">
                <a:solidFill>
                  <a:srgbClr val="002060"/>
                </a:solidFill>
                <a:latin typeface="Calibri" panose="020F0502020204030204" pitchFamily="34" charset="0"/>
                <a:cs typeface="Calibri" panose="020F0502020204030204" pitchFamily="34" charset="0"/>
              </a:rPr>
              <a:t>AUTOMATION</a:t>
            </a:r>
            <a:endParaRPr lang="en-US" sz="4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10489086" cy="4939480"/>
          </a:xfrm>
        </p:spPr>
        <p:txBody>
          <a:bodyPr>
            <a:normAutofit/>
          </a:bodyPr>
          <a:lstStyle/>
          <a:p>
            <a:endParaRPr lang="en-US" sz="2800" dirty="0">
              <a:latin typeface="Calibri" panose="020F0502020204030204" pitchFamily="34" charset="0"/>
              <a:cs typeface="Calibri" panose="020F0502020204030204" pitchFamily="34" charset="0"/>
            </a:endParaRPr>
          </a:p>
          <a:p>
            <a:pPr marL="0" indent="0" algn="ctr">
              <a:buNone/>
            </a:pPr>
            <a:r>
              <a:rPr lang="en-US" sz="5800" b="1" dirty="0">
                <a:latin typeface="Calibri" panose="020F0502020204030204" pitchFamily="34" charset="0"/>
                <a:cs typeface="Calibri" panose="020F0502020204030204" pitchFamily="34" charset="0"/>
              </a:rPr>
              <a:t>   </a:t>
            </a:r>
            <a:r>
              <a:rPr lang="en-US" sz="11400" b="1" dirty="0">
                <a:solidFill>
                  <a:srgbClr val="002060"/>
                </a:solidFill>
                <a:latin typeface="Calibri" panose="020F0502020204030204" pitchFamily="34" charset="0"/>
                <a:cs typeface="Calibri" panose="020F0502020204030204" pitchFamily="34" charset="0"/>
              </a:rPr>
              <a:t>PROCESS</a:t>
            </a:r>
            <a:r>
              <a:rPr lang="en-US" sz="11400" dirty="0">
                <a:solidFill>
                  <a:srgbClr val="002060"/>
                </a:solidFill>
                <a:latin typeface="Calibri" panose="020F0502020204030204" pitchFamily="34" charset="0"/>
                <a:cs typeface="Calibri" panose="020F0502020204030204" pitchFamily="34" charset="0"/>
              </a:rPr>
              <a:t> </a:t>
            </a:r>
            <a:r>
              <a:rPr lang="en-US" sz="11400" b="1" dirty="0">
                <a:solidFill>
                  <a:srgbClr val="002060"/>
                </a:solidFill>
                <a:latin typeface="Calibri" panose="020F0502020204030204" pitchFamily="34" charset="0"/>
                <a:cs typeface="Calibri" panose="020F0502020204030204" pitchFamily="34" charset="0"/>
              </a:rPr>
              <a:t>AUTOMATION</a:t>
            </a:r>
          </a:p>
          <a:p>
            <a:pPr marL="0" indent="0">
              <a:buNone/>
            </a:pPr>
            <a:r>
              <a:rPr lang="en-US" sz="3100" b="1" dirty="0">
                <a:latin typeface="Calibri" panose="020F0502020204030204" pitchFamily="34" charset="0"/>
                <a:cs typeface="Calibri" panose="020F0502020204030204" pitchFamily="34" charset="0"/>
              </a:rPr>
              <a:t>  </a:t>
            </a: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79205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319533" cy="973015"/>
          </a:xfrm>
        </p:spPr>
        <p:txBody>
          <a:bodyPr>
            <a:noAutofit/>
          </a:bodyPr>
          <a:lstStyle/>
          <a:p>
            <a:r>
              <a:rPr lang="en-US" sz="4400" b="1" dirty="0">
                <a:solidFill>
                  <a:srgbClr val="002060"/>
                </a:solidFill>
                <a:latin typeface="Calibri" panose="020F0502020204030204" pitchFamily="34" charset="0"/>
                <a:cs typeface="Calibri" panose="020F0502020204030204" pitchFamily="34" charset="0"/>
              </a:rPr>
              <a:t>TASK</a:t>
            </a:r>
            <a:r>
              <a:rPr lang="en-US" sz="4400" dirty="0">
                <a:solidFill>
                  <a:srgbClr val="002060"/>
                </a:solidFill>
                <a:latin typeface="Calibri" panose="020F0502020204030204" pitchFamily="34" charset="0"/>
                <a:cs typeface="Calibri" panose="020F0502020204030204" pitchFamily="34" charset="0"/>
              </a:rPr>
              <a:t> AUTOMATION VS </a:t>
            </a:r>
            <a:r>
              <a:rPr lang="en-US" sz="4400" b="1" dirty="0">
                <a:solidFill>
                  <a:srgbClr val="002060"/>
                </a:solidFill>
                <a:latin typeface="Calibri" panose="020F0502020204030204" pitchFamily="34" charset="0"/>
                <a:cs typeface="Calibri" panose="020F0502020204030204" pitchFamily="34" charset="0"/>
              </a:rPr>
              <a:t>PROCESS </a:t>
            </a:r>
            <a:r>
              <a:rPr lang="en-US" sz="4400" dirty="0">
                <a:solidFill>
                  <a:srgbClr val="002060"/>
                </a:solidFill>
                <a:latin typeface="Calibri" panose="020F0502020204030204" pitchFamily="34" charset="0"/>
                <a:cs typeface="Calibri" panose="020F0502020204030204" pitchFamily="34" charset="0"/>
              </a:rPr>
              <a:t>AUTOMATION</a:t>
            </a:r>
            <a:endParaRPr lang="en-US" sz="4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8430766" cy="4939480"/>
          </a:xfrm>
        </p:spPr>
        <p:txBody>
          <a:bodyPr>
            <a:normAutofit fontScale="40000" lnSpcReduction="20000"/>
          </a:bodyPr>
          <a:lstStyle/>
          <a:p>
            <a:endParaRPr lang="en-US" sz="2800" dirty="0">
              <a:latin typeface="Calibri" panose="020F0502020204030204" pitchFamily="34" charset="0"/>
              <a:cs typeface="Calibri" panose="020F0502020204030204" pitchFamily="34" charset="0"/>
            </a:endParaRPr>
          </a:p>
          <a:p>
            <a:pPr marL="0" indent="0" algn="ctr">
              <a:buNone/>
            </a:pPr>
            <a:r>
              <a:rPr lang="en-US" sz="5800" b="1" dirty="0">
                <a:latin typeface="Calibri" panose="020F0502020204030204" pitchFamily="34" charset="0"/>
                <a:cs typeface="Calibri" panose="020F0502020204030204" pitchFamily="34" charset="0"/>
              </a:rPr>
              <a:t>           </a:t>
            </a:r>
            <a:r>
              <a:rPr lang="en-US" sz="11400" b="1" dirty="0">
                <a:solidFill>
                  <a:srgbClr val="002060"/>
                </a:solidFill>
                <a:latin typeface="Calibri" panose="020F0502020204030204" pitchFamily="34" charset="0"/>
                <a:cs typeface="Calibri" panose="020F0502020204030204" pitchFamily="34" charset="0"/>
              </a:rPr>
              <a:t>PROCESS</a:t>
            </a:r>
            <a:r>
              <a:rPr lang="en-US" sz="11400" dirty="0">
                <a:solidFill>
                  <a:srgbClr val="002060"/>
                </a:solidFill>
                <a:latin typeface="Calibri" panose="020F0502020204030204" pitchFamily="34" charset="0"/>
                <a:cs typeface="Calibri" panose="020F0502020204030204" pitchFamily="34" charset="0"/>
              </a:rPr>
              <a:t> </a:t>
            </a:r>
            <a:r>
              <a:rPr lang="en-US" sz="11400" b="1" dirty="0">
                <a:solidFill>
                  <a:srgbClr val="002060"/>
                </a:solidFill>
                <a:latin typeface="Calibri" panose="020F0502020204030204" pitchFamily="34" charset="0"/>
                <a:cs typeface="Calibri" panose="020F0502020204030204" pitchFamily="34" charset="0"/>
              </a:rPr>
              <a:t>AUTOMATION</a:t>
            </a:r>
          </a:p>
          <a:p>
            <a:pPr marL="0" indent="0">
              <a:buNone/>
            </a:pPr>
            <a:r>
              <a:rPr lang="en-US" sz="3100" b="1" dirty="0">
                <a:latin typeface="Calibri" panose="020F0502020204030204" pitchFamily="34" charset="0"/>
                <a:cs typeface="Calibri" panose="020F0502020204030204" pitchFamily="34" charset="0"/>
              </a:rPr>
              <a:t>  </a:t>
            </a:r>
            <a:r>
              <a:rPr lang="en-US" sz="5900" b="1" i="1" dirty="0">
                <a:solidFill>
                  <a:srgbClr val="002060"/>
                </a:solidFill>
                <a:latin typeface="Calibri" panose="020F0502020204030204" pitchFamily="34" charset="0"/>
                <a:cs typeface="Calibri" panose="020F0502020204030204" pitchFamily="34" charset="0"/>
              </a:rPr>
              <a:t>INDUSTRY 4.0</a:t>
            </a:r>
            <a:r>
              <a:rPr lang="en-US" sz="5900" i="1" dirty="0">
                <a:solidFill>
                  <a:srgbClr val="002060"/>
                </a:solidFill>
                <a:latin typeface="Calibri" panose="020F0502020204030204" pitchFamily="34" charset="0"/>
                <a:cs typeface="Calibri" panose="020F0502020204030204" pitchFamily="34" charset="0"/>
              </a:rPr>
              <a:t>:  </a:t>
            </a:r>
            <a:r>
              <a:rPr lang="en-US" sz="5900" b="1" i="1" u="sng" dirty="0">
                <a:solidFill>
                  <a:srgbClr val="00B0F0"/>
                </a:solidFill>
                <a:latin typeface="Calibri" panose="020F0502020204030204" pitchFamily="34" charset="0"/>
                <a:cs typeface="Calibri" panose="020F0502020204030204" pitchFamily="34" charset="0"/>
              </a:rPr>
              <a:t>FOCUS ON CUSTOMER &amp; PROCESS</a:t>
            </a:r>
          </a:p>
          <a:p>
            <a:pPr marL="0" indent="0">
              <a:buNone/>
            </a:pPr>
            <a:endParaRPr lang="en-US" sz="4000" b="1" i="1" u="sng" dirty="0">
              <a:solidFill>
                <a:srgbClr val="00B050"/>
              </a:solidFill>
              <a:latin typeface="Calibri" panose="020F0502020204030204" pitchFamily="34" charset="0"/>
              <a:cs typeface="Calibri" panose="020F0502020204030204" pitchFamily="34" charset="0"/>
            </a:endParaRPr>
          </a:p>
          <a:p>
            <a:pPr marL="0" indent="0">
              <a:buNone/>
            </a:pPr>
            <a:r>
              <a:rPr lang="en-US" sz="7200" b="1">
                <a:solidFill>
                  <a:srgbClr val="002060"/>
                </a:solidFill>
                <a:effectLst/>
                <a:latin typeface="Calibri" panose="020F0502020204030204" pitchFamily="34" charset="0"/>
                <a:cs typeface="Calibri" panose="020F0502020204030204" pitchFamily="34" charset="0"/>
              </a:rPr>
              <a:t>Industry 4.0 -</a:t>
            </a:r>
          </a:p>
          <a:p>
            <a:pPr marL="0" indent="0">
              <a:buNone/>
            </a:pPr>
            <a:r>
              <a:rPr lang="en-US" sz="6700" b="1" i="1">
                <a:solidFill>
                  <a:srgbClr val="002060"/>
                </a:solidFill>
                <a:latin typeface="Calibri" panose="020F0502020204030204" pitchFamily="34" charset="0"/>
                <a:cs typeface="Calibri" panose="020F0502020204030204" pitchFamily="34" charset="0"/>
              </a:rPr>
              <a:t>  C</a:t>
            </a:r>
            <a:r>
              <a:rPr lang="en-US" sz="6700" b="1" i="1">
                <a:solidFill>
                  <a:srgbClr val="002060"/>
                </a:solidFill>
                <a:effectLst/>
                <a:latin typeface="Calibri" panose="020F0502020204030204" pitchFamily="34" charset="0"/>
                <a:cs typeface="Calibri" panose="020F0502020204030204" pitchFamily="34" charset="0"/>
              </a:rPr>
              <a:t>omputers </a:t>
            </a:r>
            <a:r>
              <a:rPr lang="en-US" sz="6700" b="1" i="1" dirty="0">
                <a:solidFill>
                  <a:srgbClr val="002060"/>
                </a:solidFill>
                <a:effectLst/>
                <a:latin typeface="Calibri" panose="020F0502020204030204" pitchFamily="34" charset="0"/>
                <a:cs typeface="Calibri" panose="020F0502020204030204" pitchFamily="34" charset="0"/>
              </a:rPr>
              <a:t>and devices </a:t>
            </a:r>
            <a:r>
              <a:rPr lang="en-US" sz="6700" b="0" i="0" dirty="0">
                <a:solidFill>
                  <a:srgbClr val="002060"/>
                </a:solidFill>
                <a:effectLst/>
                <a:latin typeface="Calibri" panose="020F0502020204030204" pitchFamily="34" charset="0"/>
                <a:cs typeface="Calibri" panose="020F0502020204030204" pitchFamily="34" charset="0"/>
              </a:rPr>
              <a:t>are </a:t>
            </a:r>
            <a:r>
              <a:rPr lang="en-US" sz="6700" b="1" i="0" dirty="0">
                <a:solidFill>
                  <a:srgbClr val="002060"/>
                </a:solidFill>
                <a:effectLst/>
                <a:latin typeface="Calibri" panose="020F0502020204030204" pitchFamily="34" charset="0"/>
                <a:cs typeface="Calibri" panose="020F0502020204030204" pitchFamily="34" charset="0"/>
              </a:rPr>
              <a:t>digitally </a:t>
            </a:r>
            <a:r>
              <a:rPr lang="en-US" sz="6700" b="1" i="0">
                <a:solidFill>
                  <a:srgbClr val="002060"/>
                </a:solidFill>
                <a:effectLst/>
                <a:latin typeface="Calibri" panose="020F0502020204030204" pitchFamily="34" charset="0"/>
                <a:cs typeface="Calibri" panose="020F0502020204030204" pitchFamily="34" charset="0"/>
              </a:rPr>
              <a:t>connected</a:t>
            </a:r>
            <a:r>
              <a:rPr lang="en-US" sz="6700" b="0" i="0">
                <a:solidFill>
                  <a:srgbClr val="002060"/>
                </a:solidFill>
                <a:effectLst/>
                <a:latin typeface="Calibri" panose="020F0502020204030204" pitchFamily="34" charset="0"/>
                <a:cs typeface="Calibri" panose="020F0502020204030204" pitchFamily="34" charset="0"/>
              </a:rPr>
              <a:t> 		with 	one </a:t>
            </a:r>
            <a:r>
              <a:rPr lang="en-US" sz="6700" b="0" i="0" dirty="0">
                <a:solidFill>
                  <a:srgbClr val="002060"/>
                </a:solidFill>
                <a:effectLst/>
                <a:latin typeface="Calibri" panose="020F0502020204030204" pitchFamily="34" charset="0"/>
                <a:cs typeface="Calibri" panose="020F0502020204030204" pitchFamily="34" charset="0"/>
              </a:rPr>
              <a:t>another and </a:t>
            </a:r>
            <a:r>
              <a:rPr lang="en-US" sz="6700" b="1" i="1" dirty="0">
                <a:solidFill>
                  <a:srgbClr val="002060"/>
                </a:solidFill>
                <a:effectLst/>
                <a:latin typeface="Calibri" panose="020F0502020204030204" pitchFamily="34" charset="0"/>
                <a:cs typeface="Calibri" panose="020F0502020204030204" pitchFamily="34" charset="0"/>
              </a:rPr>
              <a:t>create and </a:t>
            </a:r>
            <a:r>
              <a:rPr lang="en-US" sz="6700" b="1" i="1">
                <a:solidFill>
                  <a:srgbClr val="002060"/>
                </a:solidFill>
                <a:effectLst/>
                <a:latin typeface="Calibri" panose="020F0502020204030204" pitchFamily="34" charset="0"/>
                <a:cs typeface="Calibri" panose="020F0502020204030204" pitchFamily="34" charset="0"/>
              </a:rPr>
              <a:t>share information</a:t>
            </a:r>
            <a:r>
              <a:rPr lang="en-US" sz="6700" b="1" i="1" dirty="0">
                <a:solidFill>
                  <a:srgbClr val="002060"/>
                </a:solidFill>
                <a:effectLst/>
                <a:latin typeface="Calibri" panose="020F0502020204030204" pitchFamily="34" charset="0"/>
                <a:cs typeface="Calibri" panose="020F0502020204030204" pitchFamily="34" charset="0"/>
              </a:rPr>
              <a:t>.</a:t>
            </a:r>
          </a:p>
          <a:p>
            <a:pPr marL="0" indent="0">
              <a:buNone/>
            </a:pPr>
            <a:r>
              <a:rPr lang="en-US" sz="6700" b="0" i="0" dirty="0">
                <a:solidFill>
                  <a:srgbClr val="002060"/>
                </a:solidFill>
                <a:effectLst/>
                <a:latin typeface="Calibri" panose="020F0502020204030204" pitchFamily="34" charset="0"/>
                <a:cs typeface="Calibri" panose="020F0502020204030204" pitchFamily="34" charset="0"/>
              </a:rPr>
              <a:t> </a:t>
            </a:r>
            <a:r>
              <a:rPr lang="en-US" sz="6700" b="1" i="1" dirty="0">
                <a:solidFill>
                  <a:srgbClr val="002060"/>
                </a:solidFill>
                <a:effectLst/>
                <a:latin typeface="Calibri" panose="020F0502020204030204" pitchFamily="34" charset="0"/>
                <a:cs typeface="Calibri" panose="020F0502020204030204" pitchFamily="34" charset="0"/>
              </a:rPr>
              <a:t>Communicate</a:t>
            </a:r>
            <a:r>
              <a:rPr lang="en-US" sz="6700" b="0" i="1" dirty="0">
                <a:solidFill>
                  <a:srgbClr val="002060"/>
                </a:solidFill>
                <a:effectLst/>
                <a:latin typeface="Calibri" panose="020F0502020204030204" pitchFamily="34" charset="0"/>
                <a:cs typeface="Calibri" panose="020F0502020204030204" pitchFamily="34" charset="0"/>
              </a:rPr>
              <a:t> </a:t>
            </a:r>
            <a:r>
              <a:rPr lang="en-US" sz="6700" b="0" i="0" dirty="0">
                <a:solidFill>
                  <a:srgbClr val="002060"/>
                </a:solidFill>
                <a:effectLst/>
                <a:latin typeface="Calibri" panose="020F0502020204030204" pitchFamily="34" charset="0"/>
                <a:cs typeface="Calibri" panose="020F0502020204030204" pitchFamily="34" charset="0"/>
              </a:rPr>
              <a:t>with one another to </a:t>
            </a:r>
            <a:r>
              <a:rPr lang="en-US" sz="6700" b="0" i="0">
                <a:solidFill>
                  <a:srgbClr val="002060"/>
                </a:solidFill>
                <a:effectLst/>
                <a:latin typeface="Calibri" panose="020F0502020204030204" pitchFamily="34" charset="0"/>
                <a:cs typeface="Calibri" panose="020F0502020204030204" pitchFamily="34" charset="0"/>
              </a:rPr>
              <a:t>ultimately 				</a:t>
            </a:r>
            <a:r>
              <a:rPr lang="en-US" sz="6700" b="1" i="1">
                <a:solidFill>
                  <a:srgbClr val="002060"/>
                </a:solidFill>
                <a:effectLst/>
                <a:latin typeface="Calibri" panose="020F0502020204030204" pitchFamily="34" charset="0"/>
                <a:cs typeface="Calibri" panose="020F0502020204030204" pitchFamily="34" charset="0"/>
              </a:rPr>
              <a:t>make </a:t>
            </a:r>
            <a:r>
              <a:rPr lang="en-US" sz="6700" b="1" i="1" dirty="0">
                <a:solidFill>
                  <a:srgbClr val="002060"/>
                </a:solidFill>
                <a:effectLst/>
                <a:latin typeface="Calibri" panose="020F0502020204030204" pitchFamily="34" charset="0"/>
                <a:cs typeface="Calibri" panose="020F0502020204030204" pitchFamily="34" charset="0"/>
              </a:rPr>
              <a:t>decisions </a:t>
            </a:r>
            <a:r>
              <a:rPr lang="en-US" sz="6700" b="0" i="0" dirty="0">
                <a:solidFill>
                  <a:srgbClr val="002060"/>
                </a:solidFill>
                <a:effectLst/>
                <a:latin typeface="Calibri" panose="020F0502020204030204" pitchFamily="34" charset="0"/>
                <a:cs typeface="Calibri" panose="020F0502020204030204" pitchFamily="34" charset="0"/>
              </a:rPr>
              <a:t>without human involvement</a:t>
            </a:r>
            <a:r>
              <a:rPr lang="en-US" sz="7200" b="0" i="0" dirty="0">
                <a:solidFill>
                  <a:srgbClr val="002060"/>
                </a:solidFill>
                <a:effectLst/>
                <a:latin typeface="Calibri" panose="020F0502020204030204" pitchFamily="34" charset="0"/>
                <a:cs typeface="Calibri" panose="020F0502020204030204" pitchFamily="34" charset="0"/>
              </a:rPr>
              <a:t>. </a:t>
            </a:r>
          </a:p>
          <a:p>
            <a:pPr marL="0" indent="0">
              <a:buNone/>
            </a:pPr>
            <a:endParaRPr lang="en-US" sz="7000" b="1" i="0" dirty="0">
              <a:solidFill>
                <a:srgbClr val="333333"/>
              </a:solidFill>
              <a:effectLst/>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6471FE33-7330-0E2B-CFBE-FDA84932E635}"/>
              </a:ext>
            </a:extLst>
          </p:cNvPr>
          <p:cNvPicPr>
            <a:picLocks noChangeAspect="1"/>
          </p:cNvPicPr>
          <p:nvPr/>
        </p:nvPicPr>
        <p:blipFill>
          <a:blip r:embed="rId2"/>
          <a:stretch>
            <a:fillRect/>
          </a:stretch>
        </p:blipFill>
        <p:spPr>
          <a:xfrm>
            <a:off x="8639176" y="1337495"/>
            <a:ext cx="3106289" cy="4745112"/>
          </a:xfrm>
          <a:prstGeom prst="rect">
            <a:avLst/>
          </a:prstGeom>
        </p:spPr>
      </p:pic>
    </p:spTree>
    <p:extLst>
      <p:ext uri="{BB962C8B-B14F-4D97-AF65-F5344CB8AC3E}">
        <p14:creationId xmlns:p14="http://schemas.microsoft.com/office/powerpoint/2010/main" val="3632285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319533" cy="973015"/>
          </a:xfrm>
        </p:spPr>
        <p:txBody>
          <a:bodyPr>
            <a:noAutofit/>
          </a:bodyPr>
          <a:lstStyle/>
          <a:p>
            <a:r>
              <a:rPr lang="en-US" sz="4400" b="1" dirty="0">
                <a:solidFill>
                  <a:srgbClr val="002060"/>
                </a:solidFill>
                <a:latin typeface="Calibri" panose="020F0502020204030204" pitchFamily="34" charset="0"/>
                <a:cs typeface="Calibri" panose="020F0502020204030204" pitchFamily="34" charset="0"/>
              </a:rPr>
              <a:t>TASK</a:t>
            </a:r>
            <a:r>
              <a:rPr lang="en-US" sz="4400" dirty="0">
                <a:solidFill>
                  <a:srgbClr val="002060"/>
                </a:solidFill>
                <a:latin typeface="Calibri" panose="020F0502020204030204" pitchFamily="34" charset="0"/>
                <a:cs typeface="Calibri" panose="020F0502020204030204" pitchFamily="34" charset="0"/>
              </a:rPr>
              <a:t> AUTOMATION VS </a:t>
            </a:r>
            <a:r>
              <a:rPr lang="en-US" sz="4400" b="1" dirty="0">
                <a:solidFill>
                  <a:srgbClr val="002060"/>
                </a:solidFill>
                <a:latin typeface="Calibri" panose="020F0502020204030204" pitchFamily="34" charset="0"/>
                <a:cs typeface="Calibri" panose="020F0502020204030204" pitchFamily="34" charset="0"/>
              </a:rPr>
              <a:t>PROCESS </a:t>
            </a:r>
            <a:r>
              <a:rPr lang="en-US" sz="4400" dirty="0">
                <a:solidFill>
                  <a:srgbClr val="002060"/>
                </a:solidFill>
                <a:latin typeface="Calibri" panose="020F0502020204030204" pitchFamily="34" charset="0"/>
                <a:cs typeface="Calibri" panose="020F0502020204030204" pitchFamily="34" charset="0"/>
              </a:rPr>
              <a:t>AUTOMATION</a:t>
            </a:r>
            <a:endParaRPr lang="en-US" sz="4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0" y="1337495"/>
            <a:ext cx="11221590" cy="4939480"/>
          </a:xfrm>
        </p:spPr>
        <p:txBody>
          <a:bodyPr>
            <a:normAutofit/>
          </a:bodyPr>
          <a:lstStyle/>
          <a:p>
            <a:pPr marL="0" indent="0">
              <a:buNone/>
            </a:pPr>
            <a:r>
              <a:rPr lang="en-US" sz="3200" b="1" dirty="0">
                <a:solidFill>
                  <a:srgbClr val="002060"/>
                </a:solidFill>
                <a:latin typeface="Calibri" panose="020F0502020204030204" pitchFamily="34" charset="0"/>
                <a:cs typeface="Calibri" panose="020F0502020204030204" pitchFamily="34" charset="0"/>
              </a:rPr>
              <a:t>PROCESS</a:t>
            </a:r>
            <a:r>
              <a:rPr lang="en-US" sz="3200" dirty="0">
                <a:solidFill>
                  <a:srgbClr val="002060"/>
                </a:solidFill>
                <a:latin typeface="Calibri" panose="020F0502020204030204" pitchFamily="34" charset="0"/>
                <a:cs typeface="Calibri" panose="020F0502020204030204" pitchFamily="34" charset="0"/>
              </a:rPr>
              <a:t> </a:t>
            </a:r>
            <a:r>
              <a:rPr lang="en-US" sz="3200" b="1" dirty="0">
                <a:solidFill>
                  <a:srgbClr val="002060"/>
                </a:solidFill>
                <a:latin typeface="Calibri" panose="020F0502020204030204" pitchFamily="34" charset="0"/>
                <a:cs typeface="Calibri" panose="020F0502020204030204" pitchFamily="34" charset="0"/>
              </a:rPr>
              <a:t>AUTOMATION- </a:t>
            </a:r>
            <a:r>
              <a:rPr lang="en-US" sz="3200" b="1" i="1" dirty="0">
                <a:solidFill>
                  <a:srgbClr val="002060"/>
                </a:solidFill>
                <a:latin typeface="Calibri" panose="020F0502020204030204" pitchFamily="34" charset="0"/>
                <a:cs typeface="Calibri" panose="020F0502020204030204" pitchFamily="34" charset="0"/>
              </a:rPr>
              <a:t>INDUSTRY 4.0</a:t>
            </a:r>
            <a:r>
              <a:rPr lang="en-US" sz="3200" i="1" dirty="0">
                <a:solidFill>
                  <a:srgbClr val="002060"/>
                </a:solidFill>
                <a:latin typeface="Calibri" panose="020F0502020204030204" pitchFamily="34" charset="0"/>
                <a:cs typeface="Calibri" panose="020F0502020204030204" pitchFamily="34" charset="0"/>
              </a:rPr>
              <a:t>:  </a:t>
            </a:r>
            <a:r>
              <a:rPr lang="en-US" sz="3200" b="1" i="1" u="sng" dirty="0">
                <a:solidFill>
                  <a:srgbClr val="00B050"/>
                </a:solidFill>
                <a:latin typeface="Calibri" panose="020F0502020204030204" pitchFamily="34" charset="0"/>
                <a:cs typeface="Calibri" panose="020F0502020204030204" pitchFamily="34" charset="0"/>
              </a:rPr>
              <a:t>FOCUS ON CUSTOMER</a:t>
            </a:r>
          </a:p>
          <a:p>
            <a:pPr marL="0" indent="0">
              <a:buNone/>
            </a:pPr>
            <a:endParaRPr lang="en-US" sz="4000" b="1" i="1" u="sng" dirty="0">
              <a:solidFill>
                <a:srgbClr val="00B050"/>
              </a:solidFill>
              <a:latin typeface="Calibri" panose="020F0502020204030204" pitchFamily="34" charset="0"/>
              <a:cs typeface="Calibri" panose="020F0502020204030204" pitchFamily="34" charset="0"/>
            </a:endParaRPr>
          </a:p>
          <a:p>
            <a:pPr marL="0" indent="0">
              <a:buNone/>
            </a:pPr>
            <a:endParaRPr lang="en-US" sz="7600" b="1" i="1" u="sng" dirty="0">
              <a:solidFill>
                <a:srgbClr val="00B050"/>
              </a:solidFill>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8" name="Picture 7">
            <a:extLst>
              <a:ext uri="{FF2B5EF4-FFF2-40B4-BE49-F238E27FC236}">
                <a16:creationId xmlns:a16="http://schemas.microsoft.com/office/drawing/2014/main" id="{62D3E00C-0026-8D93-BAE4-17B74B0AE742}"/>
              </a:ext>
            </a:extLst>
          </p:cNvPr>
          <p:cNvPicPr>
            <a:picLocks noChangeAspect="1"/>
          </p:cNvPicPr>
          <p:nvPr/>
        </p:nvPicPr>
        <p:blipFill>
          <a:blip r:embed="rId2"/>
          <a:stretch>
            <a:fillRect/>
          </a:stretch>
        </p:blipFill>
        <p:spPr>
          <a:xfrm>
            <a:off x="867508" y="2325575"/>
            <a:ext cx="9507415" cy="4312295"/>
          </a:xfrm>
          <a:prstGeom prst="rect">
            <a:avLst/>
          </a:prstGeom>
        </p:spPr>
      </p:pic>
      <p:sp>
        <p:nvSpPr>
          <p:cNvPr id="4" name="Oval 3">
            <a:extLst>
              <a:ext uri="{FF2B5EF4-FFF2-40B4-BE49-F238E27FC236}">
                <a16:creationId xmlns:a16="http://schemas.microsoft.com/office/drawing/2014/main" id="{D5067A1F-99A8-4E7C-225C-184CAA5353CC}"/>
              </a:ext>
            </a:extLst>
          </p:cNvPr>
          <p:cNvSpPr/>
          <p:nvPr/>
        </p:nvSpPr>
        <p:spPr>
          <a:xfrm>
            <a:off x="4159044" y="2406446"/>
            <a:ext cx="2172929" cy="1022554"/>
          </a:xfrm>
          <a:prstGeom prst="ellipse">
            <a:avLst/>
          </a:prstGeom>
          <a:solidFill>
            <a:schemeClr val="accent1">
              <a:alpha val="0"/>
            </a:schemeClr>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6451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43B82-DAB1-95C1-3761-A1246269BEBE}"/>
              </a:ext>
            </a:extLst>
          </p:cNvPr>
          <p:cNvSpPr>
            <a:spLocks noGrp="1"/>
          </p:cNvSpPr>
          <p:nvPr>
            <p:ph type="title"/>
          </p:nvPr>
        </p:nvSpPr>
        <p:spPr>
          <a:xfrm>
            <a:off x="677333" y="609600"/>
            <a:ext cx="11137131" cy="1320800"/>
          </a:xfrm>
        </p:spPr>
        <p:txBody>
          <a:bodyPr>
            <a:normAutofit fontScale="90000"/>
          </a:bodyPr>
          <a:lstStyle/>
          <a:p>
            <a:r>
              <a:rPr lang="en-US" sz="49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 AUTOMATION</a:t>
            </a:r>
            <a:br>
              <a:rPr lang="en-US" sz="36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br>
              <a:rPr lang="en-US" sz="36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br>
            <a:r>
              <a:rPr lang="en-US"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WEBINAR WILL :</a:t>
            </a:r>
            <a:br>
              <a:rPr lang="en-US" b="1"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b="1" i="1" dirty="0">
              <a:solidFill>
                <a:schemeClr val="tx1"/>
              </a:solidFill>
            </a:endParaRPr>
          </a:p>
        </p:txBody>
      </p:sp>
      <p:sp>
        <p:nvSpPr>
          <p:cNvPr id="3" name="Content Placeholder 2">
            <a:extLst>
              <a:ext uri="{FF2B5EF4-FFF2-40B4-BE49-F238E27FC236}">
                <a16:creationId xmlns:a16="http://schemas.microsoft.com/office/drawing/2014/main" id="{CD0A59E1-553E-FEDD-FE8F-3542F2E818DA}"/>
              </a:ext>
            </a:extLst>
          </p:cNvPr>
          <p:cNvSpPr>
            <a:spLocks noGrp="1"/>
          </p:cNvSpPr>
          <p:nvPr>
            <p:ph idx="1"/>
          </p:nvPr>
        </p:nvSpPr>
        <p:spPr>
          <a:xfrm>
            <a:off x="677333" y="2307508"/>
            <a:ext cx="9744748" cy="4550492"/>
          </a:xfrm>
        </p:spPr>
        <p:txBody>
          <a:bodyPr>
            <a:normAutofit/>
          </a:bodyPr>
          <a:lstStyle/>
          <a:p>
            <a:pPr marL="514350" indent="-514350">
              <a:lnSpc>
                <a:spcPct val="107000"/>
              </a:lnSpc>
              <a:spcBef>
                <a:spcPts val="0"/>
              </a:spcBef>
              <a:spcAft>
                <a:spcPts val="800"/>
              </a:spcAft>
              <a:buClrTx/>
              <a:buSzPct val="99000"/>
              <a:buFont typeface="+mj-lt"/>
              <a:buAutoNum type="arabicPeriod"/>
            </a:pPr>
            <a:r>
              <a:rPr lang="en-US"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rPr>
              <a:t>THE BENEFITS OF  IMPLEMENTING IT-OT  SOLUTION.</a:t>
            </a:r>
          </a:p>
          <a:p>
            <a:pPr marL="514350" indent="-514350">
              <a:buClrTx/>
              <a:buSzPct val="99000"/>
              <a:buFont typeface="+mj-lt"/>
              <a:buAutoNum type="arabicPeriod"/>
            </a:pP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DEFINITION OF IT, OT AND IT-OT CONVERGENCE.</a:t>
            </a:r>
          </a:p>
          <a:p>
            <a:pPr marL="514350" indent="-514350">
              <a:buClrTx/>
              <a:buSzPct val="99000"/>
              <a:buFont typeface="+mj-lt"/>
              <a:buAutoNum type="arabicPeriod"/>
            </a:pP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THE DIFFERENCES BETWEEN INFORMATION TECHNOLOGY AND OPERATIONS TECHNOLOGY.</a:t>
            </a:r>
          </a:p>
          <a:p>
            <a:pPr marL="514350" indent="-514350">
              <a:buClrTx/>
              <a:buSzPct val="99000"/>
              <a:buFont typeface="+mj-lt"/>
              <a:buAutoNum type="arabicPeriod"/>
            </a:pPr>
            <a:r>
              <a:rPr lang="en-US" sz="28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THE STEPS AND PROCESS </a:t>
            </a: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TO MOVE TO INDUSTRY 4.0. </a:t>
            </a:r>
          </a:p>
          <a:p>
            <a:pPr marL="514350" indent="-514350">
              <a:buClrTx/>
              <a:buSzPct val="99000"/>
              <a:buFont typeface="+mj-lt"/>
              <a:buAutoNum type="arabicPeriod"/>
            </a:pPr>
            <a:r>
              <a:rPr lang="en-US" sz="28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HOW AND OT AND IT-OT CONVERGENCE REDUCES COMPLIANCE AND SECURITY COSTS.</a:t>
            </a:r>
            <a:endParaRPr lang="en-US" sz="2800" b="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807239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319533" cy="973015"/>
          </a:xfrm>
        </p:spPr>
        <p:txBody>
          <a:bodyPr>
            <a:noAutofit/>
          </a:bodyPr>
          <a:lstStyle/>
          <a:p>
            <a:r>
              <a:rPr lang="en-US" sz="4400" b="1" dirty="0">
                <a:solidFill>
                  <a:srgbClr val="002060"/>
                </a:solidFill>
                <a:latin typeface="Calibri" panose="020F0502020204030204" pitchFamily="34" charset="0"/>
                <a:cs typeface="Calibri" panose="020F0502020204030204" pitchFamily="34" charset="0"/>
              </a:rPr>
              <a:t>TASK</a:t>
            </a:r>
            <a:r>
              <a:rPr lang="en-US" sz="4400" dirty="0">
                <a:solidFill>
                  <a:srgbClr val="002060"/>
                </a:solidFill>
                <a:latin typeface="Calibri" panose="020F0502020204030204" pitchFamily="34" charset="0"/>
                <a:cs typeface="Calibri" panose="020F0502020204030204" pitchFamily="34" charset="0"/>
              </a:rPr>
              <a:t> AUTOMATION VS </a:t>
            </a:r>
            <a:r>
              <a:rPr lang="en-US" sz="4400" b="1" dirty="0">
                <a:solidFill>
                  <a:srgbClr val="002060"/>
                </a:solidFill>
                <a:latin typeface="Calibri" panose="020F0502020204030204" pitchFamily="34" charset="0"/>
                <a:cs typeface="Calibri" panose="020F0502020204030204" pitchFamily="34" charset="0"/>
              </a:rPr>
              <a:t>PROCESS </a:t>
            </a:r>
            <a:r>
              <a:rPr lang="en-US" sz="4400" dirty="0">
                <a:solidFill>
                  <a:srgbClr val="002060"/>
                </a:solidFill>
                <a:latin typeface="Calibri" panose="020F0502020204030204" pitchFamily="34" charset="0"/>
                <a:cs typeface="Calibri" panose="020F0502020204030204" pitchFamily="34" charset="0"/>
              </a:rPr>
              <a:t>AUTOMATION</a:t>
            </a:r>
            <a:endParaRPr lang="en-US" sz="4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0" y="2410327"/>
            <a:ext cx="1355695" cy="3866648"/>
          </a:xfrm>
        </p:spPr>
        <p:txBody>
          <a:bodyPr>
            <a:normAutofit/>
          </a:bodyPr>
          <a:lstStyle/>
          <a:p>
            <a:pPr marL="0" indent="0">
              <a:buNone/>
            </a:pPr>
            <a:endParaRPr lang="en-US" sz="7600" b="1" i="1" u="sng" dirty="0">
              <a:solidFill>
                <a:srgbClr val="00B050"/>
              </a:solidFill>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C2AAB540-A48C-9B1C-D5AC-84AD9A73099C}"/>
              </a:ext>
            </a:extLst>
          </p:cNvPr>
          <p:cNvPicPr>
            <a:picLocks noChangeAspect="1"/>
          </p:cNvPicPr>
          <p:nvPr/>
        </p:nvPicPr>
        <p:blipFill>
          <a:blip r:embed="rId2"/>
          <a:stretch>
            <a:fillRect/>
          </a:stretch>
        </p:blipFill>
        <p:spPr>
          <a:xfrm>
            <a:off x="186724" y="963634"/>
            <a:ext cx="10848004" cy="5894366"/>
          </a:xfrm>
          <a:prstGeom prst="rect">
            <a:avLst/>
          </a:prstGeom>
        </p:spPr>
      </p:pic>
      <p:cxnSp>
        <p:nvCxnSpPr>
          <p:cNvPr id="12" name="Straight Arrow Connector 11">
            <a:extLst>
              <a:ext uri="{FF2B5EF4-FFF2-40B4-BE49-F238E27FC236}">
                <a16:creationId xmlns:a16="http://schemas.microsoft.com/office/drawing/2014/main" id="{98549301-7701-BF4B-5638-88A34F277259}"/>
              </a:ext>
            </a:extLst>
          </p:cNvPr>
          <p:cNvCxnSpPr>
            <a:cxnSpLocks/>
          </p:cNvCxnSpPr>
          <p:nvPr/>
        </p:nvCxnSpPr>
        <p:spPr>
          <a:xfrm flipV="1">
            <a:off x="3368842" y="3521428"/>
            <a:ext cx="755483" cy="759982"/>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5DAB9B-F10D-A9CA-2561-1A05DB12E442}"/>
              </a:ext>
            </a:extLst>
          </p:cNvPr>
          <p:cNvCxnSpPr>
            <a:cxnSpLocks/>
          </p:cNvCxnSpPr>
          <p:nvPr/>
        </p:nvCxnSpPr>
        <p:spPr>
          <a:xfrm flipV="1">
            <a:off x="2899611" y="1483894"/>
            <a:ext cx="1224714" cy="578737"/>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31499C-86CF-7F5E-22E9-1D290B2CB8BE}"/>
              </a:ext>
            </a:extLst>
          </p:cNvPr>
          <p:cNvCxnSpPr>
            <a:cxnSpLocks/>
          </p:cNvCxnSpPr>
          <p:nvPr/>
        </p:nvCxnSpPr>
        <p:spPr>
          <a:xfrm>
            <a:off x="6096000" y="3336758"/>
            <a:ext cx="1080998" cy="18467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721477-9BCD-D94F-97EA-87F470C72494}"/>
              </a:ext>
            </a:extLst>
          </p:cNvPr>
          <p:cNvCxnSpPr>
            <a:cxnSpLocks/>
          </p:cNvCxnSpPr>
          <p:nvPr/>
        </p:nvCxnSpPr>
        <p:spPr>
          <a:xfrm flipH="1">
            <a:off x="5458326" y="2168711"/>
            <a:ext cx="2991853" cy="1061967"/>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8D714BB-6240-C2C7-DF2A-8FE33837F1F9}"/>
              </a:ext>
            </a:extLst>
          </p:cNvPr>
          <p:cNvCxnSpPr>
            <a:cxnSpLocks/>
          </p:cNvCxnSpPr>
          <p:nvPr/>
        </p:nvCxnSpPr>
        <p:spPr>
          <a:xfrm flipH="1" flipV="1">
            <a:off x="4403558" y="1870910"/>
            <a:ext cx="706912" cy="1359768"/>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99F403-4442-36A9-0213-E8BF81C5987A}"/>
              </a:ext>
            </a:extLst>
          </p:cNvPr>
          <p:cNvCxnSpPr>
            <a:cxnSpLocks/>
          </p:cNvCxnSpPr>
          <p:nvPr/>
        </p:nvCxnSpPr>
        <p:spPr>
          <a:xfrm>
            <a:off x="5803075" y="3230678"/>
            <a:ext cx="1054925" cy="1221006"/>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94E6918-199A-52FF-451A-975E1650CE26}"/>
              </a:ext>
            </a:extLst>
          </p:cNvPr>
          <p:cNvCxnSpPr>
            <a:cxnSpLocks/>
          </p:cNvCxnSpPr>
          <p:nvPr/>
        </p:nvCxnSpPr>
        <p:spPr>
          <a:xfrm>
            <a:off x="5019925" y="3521428"/>
            <a:ext cx="0" cy="930256"/>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8BE661-0D05-0442-B618-F9393602A2FC}"/>
              </a:ext>
            </a:extLst>
          </p:cNvPr>
          <p:cNvSpPr txBox="1"/>
          <p:nvPr/>
        </p:nvSpPr>
        <p:spPr>
          <a:xfrm>
            <a:off x="8073189" y="3031958"/>
            <a:ext cx="2346158" cy="830997"/>
          </a:xfrm>
          <a:prstGeom prst="rect">
            <a:avLst/>
          </a:prstGeom>
          <a:noFill/>
        </p:spPr>
        <p:txBody>
          <a:bodyPr wrap="square" rtlCol="0">
            <a:spAutoFit/>
          </a:bodyPr>
          <a:lstStyle/>
          <a:p>
            <a:r>
              <a:rPr lang="en-US" sz="2400" b="1">
                <a:solidFill>
                  <a:srgbClr val="FF0000"/>
                </a:solidFill>
                <a:latin typeface="Calibri" panose="020F0502020204030204" pitchFamily="34" charset="0"/>
                <a:cs typeface="Calibri" panose="020F0502020204030204" pitchFamily="34" charset="0"/>
              </a:rPr>
              <a:t>CHANGE MANAGEMENT</a:t>
            </a:r>
          </a:p>
        </p:txBody>
      </p:sp>
    </p:spTree>
    <p:extLst>
      <p:ext uri="{BB962C8B-B14F-4D97-AF65-F5344CB8AC3E}">
        <p14:creationId xmlns:p14="http://schemas.microsoft.com/office/powerpoint/2010/main" val="355756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319533" cy="973015"/>
          </a:xfrm>
        </p:spPr>
        <p:txBody>
          <a:bodyPr>
            <a:noAutofit/>
          </a:bodyPr>
          <a:lstStyle/>
          <a:p>
            <a:r>
              <a:rPr lang="en-US" sz="4400" b="1" dirty="0">
                <a:solidFill>
                  <a:srgbClr val="002060"/>
                </a:solidFill>
                <a:latin typeface="Calibri" panose="020F0502020204030204" pitchFamily="34" charset="0"/>
                <a:cs typeface="Calibri" panose="020F0502020204030204" pitchFamily="34" charset="0"/>
              </a:rPr>
              <a:t>TASK</a:t>
            </a:r>
            <a:r>
              <a:rPr lang="en-US" sz="4400" dirty="0">
                <a:solidFill>
                  <a:srgbClr val="002060"/>
                </a:solidFill>
                <a:latin typeface="Calibri" panose="020F0502020204030204" pitchFamily="34" charset="0"/>
                <a:cs typeface="Calibri" panose="020F0502020204030204" pitchFamily="34" charset="0"/>
              </a:rPr>
              <a:t> AUTOMATION VS </a:t>
            </a:r>
            <a:r>
              <a:rPr lang="en-US" sz="4400" b="1" dirty="0">
                <a:solidFill>
                  <a:srgbClr val="002060"/>
                </a:solidFill>
                <a:latin typeface="Calibri" panose="020F0502020204030204" pitchFamily="34" charset="0"/>
                <a:cs typeface="Calibri" panose="020F0502020204030204" pitchFamily="34" charset="0"/>
              </a:rPr>
              <a:t>PROCESS </a:t>
            </a:r>
            <a:r>
              <a:rPr lang="en-US" sz="4400" dirty="0">
                <a:solidFill>
                  <a:srgbClr val="002060"/>
                </a:solidFill>
                <a:latin typeface="Calibri" panose="020F0502020204030204" pitchFamily="34" charset="0"/>
                <a:cs typeface="Calibri" panose="020F0502020204030204" pitchFamily="34" charset="0"/>
              </a:rPr>
              <a:t>AUTOMATION</a:t>
            </a:r>
            <a:endParaRPr lang="en-US" sz="4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0" y="2410327"/>
            <a:ext cx="1355695" cy="3866648"/>
          </a:xfrm>
        </p:spPr>
        <p:txBody>
          <a:bodyPr>
            <a:normAutofit/>
          </a:bodyPr>
          <a:lstStyle/>
          <a:p>
            <a:pPr marL="0" indent="0">
              <a:buNone/>
            </a:pPr>
            <a:endParaRPr lang="en-US" sz="7600" b="1" i="1" u="sng" dirty="0">
              <a:solidFill>
                <a:srgbClr val="00B050"/>
              </a:solidFill>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10" name="Picture 9">
            <a:extLst>
              <a:ext uri="{FF2B5EF4-FFF2-40B4-BE49-F238E27FC236}">
                <a16:creationId xmlns:a16="http://schemas.microsoft.com/office/drawing/2014/main" id="{C2AAB540-A48C-9B1C-D5AC-84AD9A73099C}"/>
              </a:ext>
            </a:extLst>
          </p:cNvPr>
          <p:cNvPicPr>
            <a:picLocks noChangeAspect="1"/>
          </p:cNvPicPr>
          <p:nvPr/>
        </p:nvPicPr>
        <p:blipFill>
          <a:blip r:embed="rId2"/>
          <a:stretch>
            <a:fillRect/>
          </a:stretch>
        </p:blipFill>
        <p:spPr>
          <a:xfrm>
            <a:off x="186724" y="963634"/>
            <a:ext cx="10848004" cy="5894366"/>
          </a:xfrm>
          <a:prstGeom prst="rect">
            <a:avLst/>
          </a:prstGeom>
        </p:spPr>
      </p:pic>
      <p:cxnSp>
        <p:nvCxnSpPr>
          <p:cNvPr id="12" name="Straight Arrow Connector 11">
            <a:extLst>
              <a:ext uri="{FF2B5EF4-FFF2-40B4-BE49-F238E27FC236}">
                <a16:creationId xmlns:a16="http://schemas.microsoft.com/office/drawing/2014/main" id="{98549301-7701-BF4B-5638-88A34F277259}"/>
              </a:ext>
            </a:extLst>
          </p:cNvPr>
          <p:cNvCxnSpPr>
            <a:cxnSpLocks/>
          </p:cNvCxnSpPr>
          <p:nvPr/>
        </p:nvCxnSpPr>
        <p:spPr>
          <a:xfrm>
            <a:off x="2081463" y="4896853"/>
            <a:ext cx="4986321" cy="757989"/>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AD5DAB9B-F10D-A9CA-2561-1A05DB12E442}"/>
              </a:ext>
            </a:extLst>
          </p:cNvPr>
          <p:cNvCxnSpPr>
            <a:cxnSpLocks/>
          </p:cNvCxnSpPr>
          <p:nvPr/>
        </p:nvCxnSpPr>
        <p:spPr>
          <a:xfrm flipV="1">
            <a:off x="7360765" y="4451684"/>
            <a:ext cx="1238359" cy="1293295"/>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EE31499C-86CF-7F5E-22E9-1D290B2CB8BE}"/>
              </a:ext>
            </a:extLst>
          </p:cNvPr>
          <p:cNvCxnSpPr>
            <a:cxnSpLocks/>
          </p:cNvCxnSpPr>
          <p:nvPr/>
        </p:nvCxnSpPr>
        <p:spPr>
          <a:xfrm flipH="1" flipV="1">
            <a:off x="7176998" y="3521428"/>
            <a:ext cx="105503" cy="204108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AA721477-9BCD-D94F-97EA-87F470C72494}"/>
              </a:ext>
            </a:extLst>
          </p:cNvPr>
          <p:cNvCxnSpPr>
            <a:cxnSpLocks/>
          </p:cNvCxnSpPr>
          <p:nvPr/>
        </p:nvCxnSpPr>
        <p:spPr>
          <a:xfrm>
            <a:off x="3913556" y="2353381"/>
            <a:ext cx="3167976" cy="3638345"/>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98D714BB-6240-C2C7-DF2A-8FE33837F1F9}"/>
              </a:ext>
            </a:extLst>
          </p:cNvPr>
          <p:cNvCxnSpPr>
            <a:cxnSpLocks/>
          </p:cNvCxnSpPr>
          <p:nvPr/>
        </p:nvCxnSpPr>
        <p:spPr>
          <a:xfrm flipH="1" flipV="1">
            <a:off x="4403558" y="1870910"/>
            <a:ext cx="2719862" cy="3874069"/>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F99F403-4442-36A9-0213-E8BF81C5987A}"/>
              </a:ext>
            </a:extLst>
          </p:cNvPr>
          <p:cNvCxnSpPr>
            <a:cxnSpLocks/>
          </p:cNvCxnSpPr>
          <p:nvPr/>
        </p:nvCxnSpPr>
        <p:spPr>
          <a:xfrm>
            <a:off x="5342021" y="2354503"/>
            <a:ext cx="2139693" cy="3637223"/>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694E6918-199A-52FF-451A-975E1650CE26}"/>
              </a:ext>
            </a:extLst>
          </p:cNvPr>
          <p:cNvCxnSpPr>
            <a:cxnSpLocks/>
          </p:cNvCxnSpPr>
          <p:nvPr/>
        </p:nvCxnSpPr>
        <p:spPr>
          <a:xfrm flipH="1" flipV="1">
            <a:off x="5019925" y="4451684"/>
            <a:ext cx="2157073" cy="1355558"/>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FA8BE661-0D05-0442-B618-F9393602A2FC}"/>
              </a:ext>
            </a:extLst>
          </p:cNvPr>
          <p:cNvSpPr txBox="1"/>
          <p:nvPr/>
        </p:nvSpPr>
        <p:spPr>
          <a:xfrm>
            <a:off x="8073189" y="3031958"/>
            <a:ext cx="2346158" cy="461665"/>
          </a:xfrm>
          <a:prstGeom prst="rect">
            <a:avLst/>
          </a:prstGeom>
          <a:noFill/>
        </p:spPr>
        <p:txBody>
          <a:bodyPr wrap="square" rtlCol="0">
            <a:spAutoFit/>
          </a:bodyPr>
          <a:lstStyle/>
          <a:p>
            <a:r>
              <a:rPr lang="en-US" sz="2400" b="1">
                <a:solidFill>
                  <a:srgbClr val="FF0000"/>
                </a:solidFill>
                <a:latin typeface="Calibri" panose="020F0502020204030204" pitchFamily="34" charset="0"/>
                <a:cs typeface="Calibri" panose="020F0502020204030204" pitchFamily="34" charset="0"/>
              </a:rPr>
              <a:t>COMPLANCE</a:t>
            </a:r>
          </a:p>
        </p:txBody>
      </p:sp>
      <p:cxnSp>
        <p:nvCxnSpPr>
          <p:cNvPr id="20" name="Straight Arrow Connector 19">
            <a:extLst>
              <a:ext uri="{FF2B5EF4-FFF2-40B4-BE49-F238E27FC236}">
                <a16:creationId xmlns:a16="http://schemas.microsoft.com/office/drawing/2014/main" id="{9F3C627B-4864-13DF-0B38-3F2FD87510DD}"/>
              </a:ext>
            </a:extLst>
          </p:cNvPr>
          <p:cNvCxnSpPr>
            <a:cxnSpLocks/>
          </p:cNvCxnSpPr>
          <p:nvPr/>
        </p:nvCxnSpPr>
        <p:spPr>
          <a:xfrm>
            <a:off x="3765270" y="5807242"/>
            <a:ext cx="3454914" cy="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4D5C5FD0-6282-704F-9AED-192A195AD021}"/>
              </a:ext>
            </a:extLst>
          </p:cNvPr>
          <p:cNvCxnSpPr>
            <a:cxnSpLocks/>
          </p:cNvCxnSpPr>
          <p:nvPr/>
        </p:nvCxnSpPr>
        <p:spPr>
          <a:xfrm>
            <a:off x="5492727" y="5991726"/>
            <a:ext cx="1875743" cy="0"/>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270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466962" cy="973015"/>
          </a:xfrm>
        </p:spPr>
        <p:txBody>
          <a:bodyPr>
            <a:noAutofit/>
          </a:bodyPr>
          <a:lstStyle/>
          <a:p>
            <a:r>
              <a:rPr lang="en-US" sz="6000" b="1" dirty="0">
                <a:solidFill>
                  <a:srgbClr val="002060"/>
                </a:solidFill>
                <a:latin typeface="Calibri" panose="020F0502020204030204" pitchFamily="34" charset="0"/>
                <a:cs typeface="Calibri" panose="020F0502020204030204" pitchFamily="34" charset="0"/>
              </a:rPr>
              <a:t>    PROCESS</a:t>
            </a:r>
            <a:r>
              <a:rPr lang="en-US" sz="6000" dirty="0">
                <a:solidFill>
                  <a:srgbClr val="002060"/>
                </a:solidFill>
                <a:latin typeface="Calibri" panose="020F0502020204030204" pitchFamily="34" charset="0"/>
                <a:cs typeface="Calibri" panose="020F0502020204030204" pitchFamily="34" charset="0"/>
              </a:rPr>
              <a:t> </a:t>
            </a:r>
            <a:r>
              <a:rPr lang="en-US" sz="6000" b="1" dirty="0">
                <a:solidFill>
                  <a:srgbClr val="002060"/>
                </a:solidFill>
                <a:latin typeface="Calibri" panose="020F0502020204030204" pitchFamily="34" charset="0"/>
                <a:cs typeface="Calibri" panose="020F0502020204030204" pitchFamily="34" charset="0"/>
              </a:rPr>
              <a:t>AUTOMATION</a:t>
            </a:r>
            <a:endParaRPr lang="en-US" sz="6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19155" y="1053444"/>
            <a:ext cx="11361289" cy="4939480"/>
          </a:xfrm>
        </p:spPr>
        <p:txBody>
          <a:bodyPr>
            <a:normAutofit fontScale="25000" lnSpcReduction="20000"/>
          </a:bodyPr>
          <a:lstStyle/>
          <a:p>
            <a:pPr marL="0" indent="0" algn="ctr">
              <a:buNone/>
            </a:pPr>
            <a:endParaRPr lang="en-US" sz="96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lgn="ctr">
              <a:buNone/>
            </a:pPr>
            <a:r>
              <a:rPr lang="en-US" sz="17600" b="1" i="1" dirty="0">
                <a:solidFill>
                  <a:srgbClr val="002060"/>
                </a:solidFill>
                <a:latin typeface="Calibri" panose="020F0502020204030204" pitchFamily="34" charset="0"/>
                <a:cs typeface="Calibri" panose="020F0502020204030204" pitchFamily="34" charset="0"/>
              </a:rPr>
              <a:t>INTEGRATION</a:t>
            </a:r>
            <a:r>
              <a:rPr lang="en-US" sz="17600" b="1" i="1" dirty="0">
                <a:solidFill>
                  <a:srgbClr val="002060"/>
                </a:solidFill>
                <a:effectLst/>
                <a:latin typeface="Calibri" panose="020F0502020204030204" pitchFamily="34" charset="0"/>
                <a:cs typeface="Calibri" panose="020F0502020204030204" pitchFamily="34" charset="0"/>
              </a:rPr>
              <a:t> of OPERATIONAL TECH AND INFORMATION TECHNOLOGY:</a:t>
            </a:r>
            <a:endParaRPr lang="en-US" sz="17600" b="0" i="1" dirty="0">
              <a:solidFill>
                <a:srgbClr val="002060"/>
              </a:solidFill>
              <a:effectLst/>
              <a:latin typeface="Calibri" panose="020F0502020204030204" pitchFamily="34" charset="0"/>
              <a:cs typeface="Calibri" panose="020F0502020204030204" pitchFamily="34" charset="0"/>
            </a:endParaRPr>
          </a:p>
          <a:p>
            <a:pPr lvl="3">
              <a:buClrTx/>
              <a:buFont typeface="Arial" panose="020B0604020202020204" pitchFamily="34" charset="0"/>
              <a:buChar char="•"/>
            </a:pPr>
            <a:r>
              <a:rPr lang="en-US" sz="12800" i="1" dirty="0">
                <a:solidFill>
                  <a:srgbClr val="202124"/>
                </a:solidFill>
                <a:latin typeface="Calibri" panose="020F0502020204030204" pitchFamily="34" charset="0"/>
                <a:cs typeface="Calibri" panose="020F0502020204030204" pitchFamily="34" charset="0"/>
              </a:rPr>
              <a:t>Employ N</a:t>
            </a:r>
            <a:r>
              <a:rPr lang="en-US" sz="12800" i="1" dirty="0">
                <a:solidFill>
                  <a:srgbClr val="202124"/>
                </a:solidFill>
                <a:effectLst/>
                <a:latin typeface="Calibri" panose="020F0502020204030204" pitchFamily="34" charset="0"/>
                <a:cs typeface="Calibri" panose="020F0502020204030204" pitchFamily="34" charset="0"/>
              </a:rPr>
              <a:t>ew </a:t>
            </a:r>
            <a:r>
              <a:rPr lang="en-US" sz="12800" i="1" dirty="0">
                <a:solidFill>
                  <a:srgbClr val="202124"/>
                </a:solidFill>
                <a:latin typeface="Calibri" panose="020F0502020204030204" pitchFamily="34" charset="0"/>
                <a:cs typeface="Calibri" panose="020F0502020204030204" pitchFamily="34" charset="0"/>
              </a:rPr>
              <a:t>T</a:t>
            </a:r>
            <a:r>
              <a:rPr lang="en-US" sz="12800" i="1" dirty="0">
                <a:solidFill>
                  <a:srgbClr val="202124"/>
                </a:solidFill>
                <a:effectLst/>
                <a:latin typeface="Calibri" panose="020F0502020204030204" pitchFamily="34" charset="0"/>
                <a:cs typeface="Calibri" panose="020F0502020204030204" pitchFamily="34" charset="0"/>
              </a:rPr>
              <a:t>echnologies</a:t>
            </a:r>
          </a:p>
          <a:p>
            <a:pPr lvl="3">
              <a:buClrTx/>
              <a:buFont typeface="Arial" panose="020B0604020202020204" pitchFamily="34" charset="0"/>
              <a:buChar char="•"/>
            </a:pPr>
            <a:r>
              <a:rPr lang="en-US" sz="12800" i="1" dirty="0">
                <a:solidFill>
                  <a:srgbClr val="202124"/>
                </a:solidFill>
                <a:effectLst/>
                <a:latin typeface="Calibri" panose="020F0502020204030204" pitchFamily="34" charset="0"/>
                <a:cs typeface="Calibri" panose="020F0502020204030204" pitchFamily="34" charset="0"/>
              </a:rPr>
              <a:t> </a:t>
            </a:r>
            <a:r>
              <a:rPr lang="en-US" sz="12800" i="1" dirty="0">
                <a:solidFill>
                  <a:srgbClr val="333333"/>
                </a:solidFill>
                <a:latin typeface="Calibri" panose="020F0502020204030204" pitchFamily="34" charset="0"/>
                <a:ea typeface="Times New Roman" panose="02020603050405020304" pitchFamily="18" charset="0"/>
                <a:cs typeface="Calibri" panose="020F0502020204030204" pitchFamily="34" charset="0"/>
              </a:rPr>
              <a:t>E</a:t>
            </a:r>
            <a:r>
              <a:rPr lang="en-US" sz="12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nterprise </a:t>
            </a:r>
            <a:r>
              <a:rPr lang="en-US" sz="12800" i="1" dirty="0">
                <a:solidFill>
                  <a:srgbClr val="333333"/>
                </a:solidFill>
                <a:latin typeface="Calibri" panose="020F0502020204030204" pitchFamily="34" charset="0"/>
                <a:ea typeface="Times New Roman" panose="02020603050405020304" pitchFamily="18" charset="0"/>
                <a:cs typeface="Calibri" panose="020F0502020204030204" pitchFamily="34" charset="0"/>
              </a:rPr>
              <a:t>D</a:t>
            </a:r>
            <a:r>
              <a:rPr lang="en-US" sz="12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ata </a:t>
            </a:r>
            <a:r>
              <a:rPr lang="en-US" sz="12800" i="1" dirty="0">
                <a:solidFill>
                  <a:srgbClr val="333333"/>
                </a:solidFill>
                <a:latin typeface="Calibri" panose="020F0502020204030204" pitchFamily="34" charset="0"/>
                <a:ea typeface="Times New Roman" panose="02020603050405020304" pitchFamily="18" charset="0"/>
                <a:cs typeface="Calibri" panose="020F0502020204030204" pitchFamily="34" charset="0"/>
              </a:rPr>
              <a:t>C</a:t>
            </a:r>
            <a:r>
              <a:rPr lang="en-US" sz="12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onnectivity Management </a:t>
            </a:r>
            <a:r>
              <a:rPr lang="en-US" sz="12800" i="1" dirty="0">
                <a:solidFill>
                  <a:srgbClr val="333333"/>
                </a:solidFill>
                <a:latin typeface="Calibri" panose="020F0502020204030204" pitchFamily="34" charset="0"/>
                <a:ea typeface="Times New Roman" panose="02020603050405020304" pitchFamily="18" charset="0"/>
                <a:cs typeface="Calibri" panose="020F0502020204030204" pitchFamily="34" charset="0"/>
              </a:rPr>
              <a:t>T</a:t>
            </a:r>
            <a:r>
              <a:rPr lang="en-US" sz="12800" i="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ools </a:t>
            </a:r>
          </a:p>
          <a:p>
            <a:pPr lvl="3">
              <a:buClrTx/>
              <a:buFont typeface="Arial" panose="020B0604020202020204" pitchFamily="34" charset="0"/>
              <a:buChar char="•"/>
            </a:pPr>
            <a:r>
              <a:rPr lang="en-US" sz="12800" i="1" dirty="0">
                <a:solidFill>
                  <a:srgbClr val="202124"/>
                </a:solidFill>
                <a:effectLst/>
                <a:latin typeface="Calibri" panose="020F0502020204030204" pitchFamily="34" charset="0"/>
                <a:cs typeface="Calibri" panose="020F0502020204030204" pitchFamily="34" charset="0"/>
              </a:rPr>
              <a:t>Internet of Things (IoT), </a:t>
            </a:r>
          </a:p>
          <a:p>
            <a:pPr lvl="3">
              <a:buClrTx/>
              <a:buFont typeface="Arial" panose="020B0604020202020204" pitchFamily="34" charset="0"/>
              <a:buChar char="•"/>
            </a:pPr>
            <a:r>
              <a:rPr lang="en-US" sz="12800" i="1" dirty="0">
                <a:solidFill>
                  <a:srgbClr val="202124"/>
                </a:solidFill>
                <a:latin typeface="Calibri" panose="020F0502020204030204" pitchFamily="34" charset="0"/>
                <a:cs typeface="Calibri" panose="020F0502020204030204" pitchFamily="34" charset="0"/>
              </a:rPr>
              <a:t>C</a:t>
            </a:r>
            <a:r>
              <a:rPr lang="en-US" sz="12800" i="1" dirty="0">
                <a:solidFill>
                  <a:srgbClr val="202124"/>
                </a:solidFill>
                <a:effectLst/>
                <a:latin typeface="Calibri" panose="020F0502020204030204" pitchFamily="34" charset="0"/>
                <a:cs typeface="Calibri" panose="020F0502020204030204" pitchFamily="34" charset="0"/>
              </a:rPr>
              <a:t>loud </a:t>
            </a:r>
            <a:r>
              <a:rPr lang="en-US" sz="12800" i="1" dirty="0">
                <a:solidFill>
                  <a:srgbClr val="202124"/>
                </a:solidFill>
                <a:latin typeface="Calibri" panose="020F0502020204030204" pitchFamily="34" charset="0"/>
                <a:cs typeface="Calibri" panose="020F0502020204030204" pitchFamily="34" charset="0"/>
              </a:rPr>
              <a:t>C</a:t>
            </a:r>
            <a:r>
              <a:rPr lang="en-US" sz="12800" i="1" dirty="0">
                <a:solidFill>
                  <a:srgbClr val="202124"/>
                </a:solidFill>
                <a:effectLst/>
                <a:latin typeface="Calibri" panose="020F0502020204030204" pitchFamily="34" charset="0"/>
                <a:cs typeface="Calibri" panose="020F0502020204030204" pitchFamily="34" charset="0"/>
              </a:rPr>
              <a:t>omputing and Analytics,</a:t>
            </a:r>
          </a:p>
          <a:p>
            <a:pPr lvl="3">
              <a:buClrTx/>
              <a:buFont typeface="Arial" panose="020B0604020202020204" pitchFamily="34" charset="0"/>
              <a:buChar char="•"/>
            </a:pPr>
            <a:r>
              <a:rPr lang="en-US" sz="12800" i="1" dirty="0">
                <a:solidFill>
                  <a:srgbClr val="202124"/>
                </a:solidFill>
                <a:effectLst/>
                <a:latin typeface="Calibri" panose="020F0502020204030204" pitchFamily="34" charset="0"/>
                <a:cs typeface="Calibri" panose="020F0502020204030204" pitchFamily="34" charset="0"/>
              </a:rPr>
              <a:t>AI and Machine </a:t>
            </a:r>
            <a:r>
              <a:rPr lang="en-US" sz="12800" i="1" dirty="0">
                <a:solidFill>
                  <a:srgbClr val="202124"/>
                </a:solidFill>
                <a:latin typeface="Calibri" panose="020F0502020204030204" pitchFamily="34" charset="0"/>
                <a:cs typeface="Calibri" panose="020F0502020204030204" pitchFamily="34" charset="0"/>
              </a:rPr>
              <a:t>L</a:t>
            </a:r>
            <a:r>
              <a:rPr lang="en-US" sz="12800" i="1" dirty="0">
                <a:solidFill>
                  <a:srgbClr val="202124"/>
                </a:solidFill>
                <a:effectLst/>
                <a:latin typeface="Calibri" panose="020F0502020204030204" pitchFamily="34" charset="0"/>
                <a:cs typeface="Calibri" panose="020F0502020204030204" pitchFamily="34" charset="0"/>
              </a:rPr>
              <a:t>earning</a:t>
            </a:r>
          </a:p>
          <a:p>
            <a:pPr marL="0" indent="0">
              <a:buClrTx/>
              <a:buNone/>
            </a:pPr>
            <a:r>
              <a:rPr lang="en-US" sz="16000" b="0" i="0" dirty="0">
                <a:solidFill>
                  <a:srgbClr val="202124"/>
                </a:solidFill>
                <a:effectLst/>
                <a:latin typeface="Roboto" panose="02000000000000000000" pitchFamily="2" charset="0"/>
              </a:rPr>
              <a:t>   </a:t>
            </a:r>
            <a:r>
              <a:rPr lang="en-US" sz="16000" b="1" i="1" dirty="0">
                <a:solidFill>
                  <a:srgbClr val="002060"/>
                </a:solidFill>
                <a:effectLst/>
                <a:latin typeface="Calibri" panose="020F0502020204030204" pitchFamily="34" charset="0"/>
                <a:cs typeface="Calibri" panose="020F0502020204030204" pitchFamily="34" charset="0"/>
              </a:rPr>
              <a:t>In  Production </a:t>
            </a:r>
            <a:r>
              <a:rPr lang="en-US" sz="16000" b="1" i="1" dirty="0">
                <a:solidFill>
                  <a:srgbClr val="002060"/>
                </a:solidFill>
                <a:latin typeface="Calibri" panose="020F0502020204030204" pitchFamily="34" charset="0"/>
                <a:cs typeface="Calibri" panose="020F0502020204030204" pitchFamily="34" charset="0"/>
              </a:rPr>
              <a:t>F</a:t>
            </a:r>
            <a:r>
              <a:rPr lang="en-US" sz="16000" b="1" i="1" dirty="0">
                <a:solidFill>
                  <a:srgbClr val="002060"/>
                </a:solidFill>
                <a:effectLst/>
                <a:latin typeface="Calibri" panose="020F0502020204030204" pitchFamily="34" charset="0"/>
                <a:cs typeface="Calibri" panose="020F0502020204030204" pitchFamily="34" charset="0"/>
              </a:rPr>
              <a:t>acilities and Operations</a:t>
            </a:r>
            <a:endParaRPr lang="en-US" sz="16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a:buClrTx/>
              <a:buFont typeface="Arial" panose="020B0604020202020204" pitchFamily="34" charset="0"/>
              <a:buChar char="•"/>
            </a:pPr>
            <a:endParaRPr lang="en-US" sz="3200" b="0" i="0" dirty="0">
              <a:solidFill>
                <a:srgbClr val="202124"/>
              </a:solidFill>
              <a:effectLst/>
              <a:latin typeface="Roboto" panose="02000000000000000000" pitchFamily="2" charset="0"/>
            </a:endParaRPr>
          </a:p>
          <a:p>
            <a:pPr marL="0" indent="0">
              <a:buNone/>
            </a:pPr>
            <a:r>
              <a:rPr lang="en-US" sz="3200" b="0" i="0" dirty="0">
                <a:solidFill>
                  <a:srgbClr val="202124"/>
                </a:solidFill>
                <a:effectLst/>
                <a:latin typeface="Roboto" panose="02000000000000000000" pitchFamily="2" charset="0"/>
              </a:rPr>
              <a:t>PROCESS integrating new technologies, throughout their operations.</a:t>
            </a:r>
          </a:p>
          <a:p>
            <a:endParaRPr lang="en-US" sz="3100" b="1" i="1" u="sng" dirty="0">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2614592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1466962" cy="973015"/>
          </a:xfrm>
        </p:spPr>
        <p:txBody>
          <a:bodyPr>
            <a:noAutofit/>
          </a:bodyPr>
          <a:lstStyle/>
          <a:p>
            <a:pPr algn="ctr"/>
            <a:r>
              <a:rPr lang="en-US" sz="5400" b="1" dirty="0">
                <a:solidFill>
                  <a:srgbClr val="002060"/>
                </a:solidFill>
                <a:latin typeface="Calibri" panose="020F0502020204030204" pitchFamily="34" charset="0"/>
                <a:cs typeface="Calibri" panose="020F0502020204030204" pitchFamily="34" charset="0"/>
              </a:rPr>
              <a:t>PROCESS</a:t>
            </a:r>
            <a:r>
              <a:rPr lang="en-US" sz="5400" dirty="0">
                <a:solidFill>
                  <a:srgbClr val="002060"/>
                </a:solidFill>
                <a:latin typeface="Calibri" panose="020F0502020204030204" pitchFamily="34" charset="0"/>
                <a:cs typeface="Calibri" panose="020F0502020204030204" pitchFamily="34" charset="0"/>
              </a:rPr>
              <a:t> </a:t>
            </a:r>
            <a:r>
              <a:rPr lang="en-US" sz="5400" b="1" dirty="0">
                <a:solidFill>
                  <a:srgbClr val="002060"/>
                </a:solidFill>
                <a:latin typeface="Calibri" panose="020F0502020204030204" pitchFamily="34" charset="0"/>
                <a:cs typeface="Calibri" panose="020F0502020204030204" pitchFamily="34" charset="0"/>
              </a:rPr>
              <a:t>AUTOMATION</a:t>
            </a:r>
            <a:endParaRPr lang="en-US" sz="54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19156" y="1053444"/>
            <a:ext cx="5623380" cy="4939480"/>
          </a:xfrm>
        </p:spPr>
        <p:txBody>
          <a:bodyPr>
            <a:normAutofit fontScale="32500" lnSpcReduction="20000"/>
          </a:bodyPr>
          <a:lstStyle/>
          <a:p>
            <a:endParaRPr lang="en-US" sz="2800" dirty="0">
              <a:latin typeface="Calibri" panose="020F0502020204030204" pitchFamily="34" charset="0"/>
              <a:cs typeface="Calibri" panose="020F0502020204030204" pitchFamily="34" charset="0"/>
            </a:endParaRPr>
          </a:p>
          <a:p>
            <a:pPr marL="0" indent="0" algn="ctr">
              <a:buNone/>
            </a:pPr>
            <a:r>
              <a:rPr lang="en-US" sz="19200" b="1" dirty="0">
                <a:latin typeface="Calibri" panose="020F0502020204030204" pitchFamily="34" charset="0"/>
                <a:cs typeface="Calibri" panose="020F0502020204030204" pitchFamily="34" charset="0"/>
              </a:rPr>
              <a:t>     		</a:t>
            </a:r>
            <a:r>
              <a:rPr lang="en-US" sz="19200" b="1" dirty="0">
                <a:solidFill>
                  <a:srgbClr val="002060"/>
                </a:solidFill>
                <a:latin typeface="Calibri" panose="020F0502020204030204" pitchFamily="34" charset="0"/>
                <a:cs typeface="Calibri" panose="020F0502020204030204" pitchFamily="34" charset="0"/>
              </a:rPr>
              <a:t>INFORMATION IS THE FUEL FOR AUTOMATION</a:t>
            </a:r>
          </a:p>
          <a:p>
            <a:pPr marL="0" indent="0">
              <a:buNone/>
            </a:pPr>
            <a:r>
              <a:rPr lang="en-US" sz="12800" b="1" dirty="0">
                <a:latin typeface="Calibri" panose="020F0502020204030204" pitchFamily="34" charset="0"/>
                <a:cs typeface="Calibri" panose="020F0502020204030204" pitchFamily="34" charset="0"/>
              </a:rPr>
              <a:t>          	</a:t>
            </a:r>
            <a:endParaRPr lang="en-US" sz="12800" b="1" i="1" u="sng" dirty="0">
              <a:solidFill>
                <a:srgbClr val="00B050"/>
              </a:solidFill>
              <a:latin typeface="Calibri" panose="020F0502020204030204" pitchFamily="34" charset="0"/>
              <a:cs typeface="Calibri" panose="020F0502020204030204" pitchFamily="34" charset="0"/>
            </a:endParaRPr>
          </a:p>
          <a:p>
            <a:pPr marL="0" indent="0" algn="ctr">
              <a:buNone/>
            </a:pPr>
            <a:r>
              <a:rPr lang="en-US" sz="17600" b="1" i="1" dirty="0">
                <a:solidFill>
                  <a:srgbClr val="002060"/>
                </a:solidFill>
                <a:latin typeface="Calibri" panose="020F0502020204030204" pitchFamily="34" charset="0"/>
                <a:cs typeface="Calibri" panose="020F0502020204030204" pitchFamily="34" charset="0"/>
              </a:rPr>
              <a:t> </a:t>
            </a:r>
            <a:endParaRPr lang="en-US" sz="16000" b="1"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endParaRPr>
          </a:p>
          <a:p>
            <a:pPr>
              <a:buClrTx/>
              <a:buFont typeface="Arial" panose="020B0604020202020204" pitchFamily="34" charset="0"/>
              <a:buChar char="•"/>
            </a:pPr>
            <a:endParaRPr lang="en-US" sz="3200" b="0" i="0" dirty="0">
              <a:solidFill>
                <a:srgbClr val="202124"/>
              </a:solidFill>
              <a:effectLst/>
              <a:latin typeface="Roboto" panose="02000000000000000000" pitchFamily="2" charset="0"/>
            </a:endParaRPr>
          </a:p>
          <a:p>
            <a:endParaRPr lang="en-US" sz="3100" i="1" u="sng" dirty="0">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extLst>
              <a:ext uri="{FF2B5EF4-FFF2-40B4-BE49-F238E27FC236}">
                <a16:creationId xmlns:a16="http://schemas.microsoft.com/office/drawing/2014/main" id="{6F8BBEC7-2E4C-12E6-70EF-3D686677DC16}"/>
              </a:ext>
            </a:extLst>
          </p:cNvPr>
          <p:cNvPicPr>
            <a:picLocks noChangeAspect="1"/>
          </p:cNvPicPr>
          <p:nvPr/>
        </p:nvPicPr>
        <p:blipFill>
          <a:blip r:embed="rId2"/>
          <a:stretch>
            <a:fillRect/>
          </a:stretch>
        </p:blipFill>
        <p:spPr>
          <a:xfrm>
            <a:off x="5973628" y="1270521"/>
            <a:ext cx="5095875" cy="4505325"/>
          </a:xfrm>
          <a:prstGeom prst="rect">
            <a:avLst/>
          </a:prstGeom>
        </p:spPr>
      </p:pic>
    </p:spTree>
    <p:extLst>
      <p:ext uri="{BB962C8B-B14F-4D97-AF65-F5344CB8AC3E}">
        <p14:creationId xmlns:p14="http://schemas.microsoft.com/office/powerpoint/2010/main" val="6939844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C1F461-6174-D46D-4C38-99BE77BBDF5A}"/>
              </a:ext>
            </a:extLst>
          </p:cNvPr>
          <p:cNvSpPr txBox="1"/>
          <p:nvPr/>
        </p:nvSpPr>
        <p:spPr>
          <a:xfrm>
            <a:off x="997528" y="293315"/>
            <a:ext cx="9237517" cy="646331"/>
          </a:xfrm>
          <a:prstGeom prst="rect">
            <a:avLst/>
          </a:prstGeom>
          <a:noFill/>
        </p:spPr>
        <p:txBody>
          <a:bodyPr wrap="square">
            <a:spAutoFit/>
          </a:bodyPr>
          <a:lstStyle/>
          <a:p>
            <a:pPr algn="ctr"/>
            <a:r>
              <a:rPr lang="en-US" sz="3600" b="1" dirty="0">
                <a:solidFill>
                  <a:srgbClr val="002060"/>
                </a:solidFill>
                <a:latin typeface="Calibri" panose="020F0502020204030204" pitchFamily="34" charset="0"/>
                <a:cs typeface="Calibri" panose="020F0502020204030204" pitchFamily="34" charset="0"/>
              </a:rPr>
              <a:t>BENEFITS OF PROCESS AUTOMATION</a:t>
            </a:r>
            <a:endParaRPr lang="en-US" sz="3600" b="1" dirty="0"/>
          </a:p>
        </p:txBody>
      </p:sp>
      <p:pic>
        <p:nvPicPr>
          <p:cNvPr id="4" name="Picture 3" descr="Map&#10;&#10;Description automatically generated">
            <a:extLst>
              <a:ext uri="{FF2B5EF4-FFF2-40B4-BE49-F238E27FC236}">
                <a16:creationId xmlns:a16="http://schemas.microsoft.com/office/drawing/2014/main" id="{61C7EED8-05D7-AE4F-2039-975140AF45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349" y="939646"/>
            <a:ext cx="10058400" cy="5500911"/>
          </a:xfrm>
          <a:prstGeom prst="rect">
            <a:avLst/>
          </a:prstGeom>
        </p:spPr>
      </p:pic>
    </p:spTree>
    <p:extLst>
      <p:ext uri="{BB962C8B-B14F-4D97-AF65-F5344CB8AC3E}">
        <p14:creationId xmlns:p14="http://schemas.microsoft.com/office/powerpoint/2010/main" val="12170863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C1F461-6174-D46D-4C38-99BE77BBDF5A}"/>
              </a:ext>
            </a:extLst>
          </p:cNvPr>
          <p:cNvSpPr txBox="1"/>
          <p:nvPr/>
        </p:nvSpPr>
        <p:spPr>
          <a:xfrm>
            <a:off x="997528" y="293315"/>
            <a:ext cx="9237517" cy="646331"/>
          </a:xfrm>
          <a:prstGeom prst="rect">
            <a:avLst/>
          </a:prstGeom>
          <a:noFill/>
        </p:spPr>
        <p:txBody>
          <a:bodyPr wrap="square">
            <a:spAutoFit/>
          </a:bodyPr>
          <a:lstStyle/>
          <a:p>
            <a:pPr algn="ctr"/>
            <a:r>
              <a:rPr lang="en-US" sz="3600" b="1" dirty="0">
                <a:solidFill>
                  <a:srgbClr val="002060"/>
                </a:solidFill>
                <a:latin typeface="Calibri" panose="020F0502020204030204" pitchFamily="34" charset="0"/>
                <a:cs typeface="Calibri" panose="020F0502020204030204" pitchFamily="34" charset="0"/>
              </a:rPr>
              <a:t>BENEFITS OF PROCESS AUTOMATION</a:t>
            </a:r>
            <a:endParaRPr lang="en-US" sz="3600" b="1" dirty="0"/>
          </a:p>
        </p:txBody>
      </p:sp>
      <p:pic>
        <p:nvPicPr>
          <p:cNvPr id="6" name="Picture 5" descr="Chart, bar chart&#10;&#10;Description automatically generated">
            <a:extLst>
              <a:ext uri="{FF2B5EF4-FFF2-40B4-BE49-F238E27FC236}">
                <a16:creationId xmlns:a16="http://schemas.microsoft.com/office/drawing/2014/main" id="{994B4539-0416-7F27-0026-AB676A04A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032" y="933101"/>
            <a:ext cx="8089420" cy="4991797"/>
          </a:xfrm>
          <a:prstGeom prst="rect">
            <a:avLst/>
          </a:prstGeom>
        </p:spPr>
      </p:pic>
    </p:spTree>
    <p:extLst>
      <p:ext uri="{BB962C8B-B14F-4D97-AF65-F5344CB8AC3E}">
        <p14:creationId xmlns:p14="http://schemas.microsoft.com/office/powerpoint/2010/main" val="19474708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pPr algn="ctr"/>
            <a:r>
              <a:rPr lang="en-US" sz="4000" b="1" dirty="0">
                <a:solidFill>
                  <a:srgbClr val="002060"/>
                </a:solidFill>
                <a:latin typeface="Calibri" panose="020F0502020204030204" pitchFamily="34" charset="0"/>
                <a:cs typeface="Calibri" panose="020F0502020204030204" pitchFamily="34" charset="0"/>
              </a:rPr>
              <a:t>ELEMENTS OF PROCESS AUTOMATION</a:t>
            </a:r>
            <a:endParaRPr lang="en-US" sz="4000" b="1"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365727" y="706635"/>
            <a:ext cx="9810660" cy="5714691"/>
          </a:xfrm>
        </p:spPr>
        <p:txBody>
          <a:bodyPr>
            <a:normAutofit fontScale="25000" lnSpcReduction="20000"/>
          </a:bodyPr>
          <a:lstStyle/>
          <a:p>
            <a:endParaRPr lang="en-US" sz="2800" dirty="0">
              <a:latin typeface="Calibri" panose="020F0502020204030204" pitchFamily="34" charset="0"/>
              <a:cs typeface="Calibri" panose="020F0502020204030204" pitchFamily="34" charset="0"/>
            </a:endParaRPr>
          </a:p>
          <a:p>
            <a:pPr marL="0" indent="0">
              <a:buNone/>
            </a:pPr>
            <a:r>
              <a:rPr lang="en-US" sz="7000" b="1" dirty="0">
                <a:latin typeface="Calibri" panose="020F0502020204030204" pitchFamily="34" charset="0"/>
                <a:cs typeface="Calibri" panose="020F0502020204030204" pitchFamily="34" charset="0"/>
              </a:rPr>
              <a:t>   </a:t>
            </a:r>
            <a:endParaRPr lang="en-US" sz="8400" b="1" dirty="0">
              <a:solidFill>
                <a:srgbClr val="002060"/>
              </a:solidFill>
              <a:latin typeface="Calibri" panose="020F0502020204030204" pitchFamily="34" charset="0"/>
              <a:cs typeface="Calibri" panose="020F0502020204030204" pitchFamily="34" charset="0"/>
            </a:endParaRPr>
          </a:p>
          <a:p>
            <a:pPr marL="0" indent="0" algn="ctr">
              <a:buNone/>
            </a:pPr>
            <a:r>
              <a:rPr lang="en-US" sz="3100" b="1" dirty="0">
                <a:latin typeface="Calibri" panose="020F0502020204030204" pitchFamily="34" charset="0"/>
                <a:cs typeface="Calibri" panose="020F0502020204030204" pitchFamily="34" charset="0"/>
              </a:rPr>
              <a:t>  </a:t>
            </a:r>
            <a:r>
              <a:rPr lang="en-US" sz="12800" b="1" i="1" dirty="0">
                <a:latin typeface="Calibri" panose="020F0502020204030204" pitchFamily="34" charset="0"/>
                <a:cs typeface="Calibri" panose="020F0502020204030204" pitchFamily="34" charset="0"/>
              </a:rPr>
              <a:t>INDUSTRY 4.0</a:t>
            </a:r>
            <a:r>
              <a:rPr lang="en-US" sz="12800" i="1" dirty="0">
                <a:latin typeface="Calibri" panose="020F0502020204030204" pitchFamily="34" charset="0"/>
                <a:cs typeface="Calibri" panose="020F0502020204030204" pitchFamily="34" charset="0"/>
              </a:rPr>
              <a:t>:  </a:t>
            </a:r>
            <a:r>
              <a:rPr lang="en-US" sz="12800" b="1" i="1" u="sng" dirty="0">
                <a:solidFill>
                  <a:srgbClr val="00B050"/>
                </a:solidFill>
                <a:latin typeface="Calibri" panose="020F0502020204030204" pitchFamily="34" charset="0"/>
                <a:cs typeface="Calibri" panose="020F0502020204030204" pitchFamily="34" charset="0"/>
              </a:rPr>
              <a:t>FOCUS ON CUSTOMER &amp; PROCESS</a:t>
            </a:r>
          </a:p>
          <a:p>
            <a:pPr marL="0" indent="0">
              <a:buNone/>
            </a:pPr>
            <a:r>
              <a:rPr lang="en-US" sz="8000" b="1" dirty="0">
                <a:solidFill>
                  <a:srgbClr val="002060"/>
                </a:solidFill>
                <a:latin typeface="Calibri" panose="020F0502020204030204" pitchFamily="34" charset="0"/>
                <a:cs typeface="Calibri" panose="020F0502020204030204" pitchFamily="34" charset="0"/>
              </a:rPr>
              <a:t>SCOPE :</a:t>
            </a:r>
          </a:p>
          <a:p>
            <a:pPr marL="0" indent="0">
              <a:buNone/>
            </a:pPr>
            <a:r>
              <a:rPr lang="en-US" sz="8000" b="1" i="0" dirty="0">
                <a:solidFill>
                  <a:srgbClr val="202124"/>
                </a:solidFill>
                <a:effectLst/>
                <a:latin typeface="Calibri" panose="020F0502020204030204" pitchFamily="34" charset="0"/>
                <a:cs typeface="Calibri" panose="020F0502020204030204" pitchFamily="34" charset="0"/>
              </a:rPr>
              <a:t>	CUSTOMERS AND PROSPECTS</a:t>
            </a:r>
          </a:p>
          <a:p>
            <a:pPr marL="0" indent="0">
              <a:buNone/>
            </a:pPr>
            <a:r>
              <a:rPr lang="en-US" sz="8000" b="1" dirty="0">
                <a:solidFill>
                  <a:srgbClr val="202124"/>
                </a:solidFill>
                <a:latin typeface="Calibri" panose="020F0502020204030204" pitchFamily="34" charset="0"/>
                <a:cs typeface="Calibri" panose="020F0502020204030204" pitchFamily="34" charset="0"/>
              </a:rPr>
              <a:t>	ALL DEPARTMENTS</a:t>
            </a:r>
          </a:p>
          <a:p>
            <a:pPr marL="0" indent="0">
              <a:buNone/>
            </a:pPr>
            <a:r>
              <a:rPr lang="en-US" sz="8000" b="1" dirty="0">
                <a:solidFill>
                  <a:srgbClr val="202124"/>
                </a:solidFill>
                <a:latin typeface="Calibri" panose="020F0502020204030204" pitchFamily="34" charset="0"/>
                <a:cs typeface="Calibri" panose="020F0502020204030204" pitchFamily="34" charset="0"/>
              </a:rPr>
              <a:t>	SUPPLIERS</a:t>
            </a:r>
          </a:p>
          <a:p>
            <a:pPr marL="0" indent="0">
              <a:buNone/>
            </a:pPr>
            <a:r>
              <a:rPr lang="en-US" sz="8000" b="1" dirty="0">
                <a:solidFill>
                  <a:srgbClr val="202124"/>
                </a:solidFill>
                <a:latin typeface="Calibri" panose="020F0502020204030204" pitchFamily="34" charset="0"/>
                <a:cs typeface="Calibri" panose="020F0502020204030204" pitchFamily="34" charset="0"/>
              </a:rPr>
              <a:t>	</a:t>
            </a:r>
          </a:p>
          <a:p>
            <a:pPr marL="0" indent="0">
              <a:buNone/>
            </a:pPr>
            <a:r>
              <a:rPr lang="en-US" sz="8000" b="1" i="0" dirty="0">
                <a:solidFill>
                  <a:srgbClr val="002060"/>
                </a:solidFill>
                <a:effectLst/>
                <a:latin typeface="Calibri" panose="020F0502020204030204" pitchFamily="34" charset="0"/>
                <a:cs typeface="Calibri" panose="020F0502020204030204" pitchFamily="34" charset="0"/>
              </a:rPr>
              <a:t>INCLUDES:</a:t>
            </a:r>
            <a:endParaRPr lang="en-US" sz="7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lvl="2">
              <a:buClrTx/>
              <a:buSzPct val="100000"/>
              <a:buFont typeface="Wingdings" panose="05000000000000000000" pitchFamily="2" charset="2"/>
              <a:buChar char="§"/>
            </a:pPr>
            <a:r>
              <a:rPr lang="en-US" sz="78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DATA COLLECTION FROM </a:t>
            </a:r>
          </a:p>
          <a:p>
            <a:pPr lvl="3">
              <a:buClrTx/>
              <a:buSzPct val="100000"/>
              <a:buFont typeface="Wingdings" panose="05000000000000000000" pitchFamily="2" charset="2"/>
              <a:buChar char="§"/>
            </a:pPr>
            <a:r>
              <a:rPr lang="en-US" sz="7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ENTIRE MANUFACTUIENG PROCESS,</a:t>
            </a:r>
          </a:p>
          <a:p>
            <a:pPr lvl="3">
              <a:buClrTx/>
              <a:buSzPct val="100000"/>
              <a:buFont typeface="Wingdings" panose="05000000000000000000" pitchFamily="2" charset="2"/>
              <a:buChar char="§"/>
            </a:pPr>
            <a:r>
              <a:rPr lang="en-US" sz="7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CUSTOMERS</a:t>
            </a:r>
          </a:p>
          <a:p>
            <a:pPr lvl="3">
              <a:buClrTx/>
              <a:buSzPct val="100000"/>
              <a:buFont typeface="Wingdings" panose="05000000000000000000" pitchFamily="2" charset="2"/>
              <a:buChar char="§"/>
            </a:pPr>
            <a:r>
              <a:rPr lang="en-US" sz="7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VENDORS</a:t>
            </a: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8079835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pPr algn="ctr"/>
            <a:r>
              <a:rPr lang="en-US" sz="4000" b="1" dirty="0">
                <a:solidFill>
                  <a:srgbClr val="002060"/>
                </a:solidFill>
                <a:latin typeface="Calibri" panose="020F0502020204030204" pitchFamily="34" charset="0"/>
                <a:cs typeface="Calibri" panose="020F0502020204030204" pitchFamily="34" charset="0"/>
              </a:rPr>
              <a:t>ELEMENTS OF PROCESS AUTOMATION</a:t>
            </a:r>
            <a:endParaRPr lang="en-US" sz="4000" b="1"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365727" y="706636"/>
            <a:ext cx="9810660" cy="4939480"/>
          </a:xfrm>
        </p:spPr>
        <p:txBody>
          <a:bodyPr>
            <a:normAutofit fontScale="25000" lnSpcReduction="20000"/>
          </a:bodyPr>
          <a:lstStyle/>
          <a:p>
            <a:endParaRPr lang="en-US" sz="2800" dirty="0">
              <a:latin typeface="Calibri" panose="020F0502020204030204" pitchFamily="34" charset="0"/>
              <a:cs typeface="Calibri" panose="020F0502020204030204" pitchFamily="34" charset="0"/>
            </a:endParaRPr>
          </a:p>
          <a:p>
            <a:pPr marL="0" indent="0">
              <a:buNone/>
            </a:pPr>
            <a:r>
              <a:rPr lang="en-US" sz="7000" b="1" dirty="0">
                <a:latin typeface="Calibri" panose="020F0502020204030204" pitchFamily="34" charset="0"/>
                <a:cs typeface="Calibri" panose="020F0502020204030204" pitchFamily="34" charset="0"/>
              </a:rPr>
              <a:t>   </a:t>
            </a:r>
            <a:endParaRPr lang="en-US" sz="8400" b="1" dirty="0">
              <a:solidFill>
                <a:srgbClr val="002060"/>
              </a:solidFill>
              <a:latin typeface="Calibri" panose="020F0502020204030204" pitchFamily="34" charset="0"/>
              <a:cs typeface="Calibri" panose="020F0502020204030204" pitchFamily="34" charset="0"/>
            </a:endParaRPr>
          </a:p>
          <a:p>
            <a:pPr marL="0" indent="0" algn="ctr">
              <a:buNone/>
            </a:pPr>
            <a:r>
              <a:rPr lang="en-US" sz="3100" b="1" dirty="0">
                <a:latin typeface="Calibri" panose="020F0502020204030204" pitchFamily="34" charset="0"/>
                <a:cs typeface="Calibri" panose="020F0502020204030204" pitchFamily="34" charset="0"/>
              </a:rPr>
              <a:t>  </a:t>
            </a:r>
            <a:r>
              <a:rPr lang="en-US" sz="12800" b="1" i="1" dirty="0">
                <a:latin typeface="Calibri" panose="020F0502020204030204" pitchFamily="34" charset="0"/>
                <a:cs typeface="Calibri" panose="020F0502020204030204" pitchFamily="34" charset="0"/>
              </a:rPr>
              <a:t>INDUSTRY 4.0</a:t>
            </a:r>
            <a:r>
              <a:rPr lang="en-US" sz="12800" i="1" dirty="0">
                <a:latin typeface="Calibri" panose="020F0502020204030204" pitchFamily="34" charset="0"/>
                <a:cs typeface="Calibri" panose="020F0502020204030204" pitchFamily="34" charset="0"/>
              </a:rPr>
              <a:t>:  </a:t>
            </a:r>
            <a:r>
              <a:rPr lang="en-US" sz="12800" b="1" i="1" u="sng" dirty="0">
                <a:solidFill>
                  <a:srgbClr val="00B050"/>
                </a:solidFill>
                <a:latin typeface="Calibri" panose="020F0502020204030204" pitchFamily="34" charset="0"/>
                <a:cs typeface="Calibri" panose="020F0502020204030204" pitchFamily="34" charset="0"/>
              </a:rPr>
              <a:t>FOCUS ON CUSTOMER &amp; PROCESS</a:t>
            </a:r>
          </a:p>
          <a:p>
            <a:pPr marL="0" indent="0">
              <a:buNone/>
            </a:pPr>
            <a:r>
              <a:rPr lang="en-US" sz="8000" b="1" dirty="0">
                <a:solidFill>
                  <a:srgbClr val="202124"/>
                </a:solidFill>
                <a:latin typeface="Calibri" panose="020F0502020204030204" pitchFamily="34" charset="0"/>
                <a:cs typeface="Calibri" panose="020F0502020204030204" pitchFamily="34" charset="0"/>
              </a:rPr>
              <a:t>	</a:t>
            </a:r>
          </a:p>
          <a:p>
            <a:pPr marL="0" indent="0">
              <a:buNone/>
            </a:pPr>
            <a:r>
              <a:rPr lang="en-US" sz="8000" b="1" i="0" dirty="0">
                <a:solidFill>
                  <a:srgbClr val="002060"/>
                </a:solidFill>
                <a:effectLst/>
                <a:latin typeface="Calibri" panose="020F0502020204030204" pitchFamily="34" charset="0"/>
                <a:cs typeface="Calibri" panose="020F0502020204030204" pitchFamily="34" charset="0"/>
              </a:rPr>
              <a:t>INCLUDES:</a:t>
            </a:r>
            <a:endParaRPr lang="en-US" sz="7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lvl="2">
              <a:buClrTx/>
              <a:buSzPct val="100000"/>
              <a:buFont typeface="Wingdings" panose="05000000000000000000" pitchFamily="2" charset="2"/>
              <a:buChar char="§"/>
            </a:pPr>
            <a:r>
              <a:rPr lang="en-US" sz="78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DATA COLLECTION FROM </a:t>
            </a:r>
          </a:p>
          <a:p>
            <a:pPr lvl="3">
              <a:buClrTx/>
              <a:buSzPct val="100000"/>
              <a:buFont typeface="Wingdings" panose="05000000000000000000" pitchFamily="2" charset="2"/>
              <a:buChar char="§"/>
            </a:pPr>
            <a:r>
              <a:rPr lang="en-US" sz="7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ENTIRE MANUFACTUIENG PROCESS,</a:t>
            </a:r>
          </a:p>
          <a:p>
            <a:pPr lvl="3">
              <a:buClrTx/>
              <a:buSzPct val="100000"/>
              <a:buFont typeface="Wingdings" panose="05000000000000000000" pitchFamily="2" charset="2"/>
              <a:buChar char="§"/>
            </a:pPr>
            <a:r>
              <a:rPr lang="en-US" sz="7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CUSTOMERS</a:t>
            </a:r>
          </a:p>
          <a:p>
            <a:pPr lvl="3">
              <a:buClrTx/>
              <a:buSzPct val="100000"/>
              <a:buFont typeface="Wingdings" panose="05000000000000000000" pitchFamily="2" charset="2"/>
              <a:buChar char="§"/>
            </a:pPr>
            <a:r>
              <a:rPr lang="en-US" sz="7600" b="1" dirty="0">
                <a:solidFill>
                  <a:srgbClr val="333333"/>
                </a:solidFill>
                <a:latin typeface="Calibri" panose="020F0502020204030204" pitchFamily="34" charset="0"/>
                <a:ea typeface="Times New Roman" panose="02020603050405020304" pitchFamily="18" charset="0"/>
                <a:cs typeface="Calibri" panose="020F0502020204030204" pitchFamily="34" charset="0"/>
              </a:rPr>
              <a:t>VENDORS</a:t>
            </a:r>
          </a:p>
          <a:p>
            <a:pPr marL="1371600" lvl="3" indent="0">
              <a:buClrTx/>
              <a:buSzPct val="100000"/>
              <a:buNone/>
            </a:pPr>
            <a:r>
              <a:rPr lang="en-US" sz="8000" b="1" i="1" u="sng" dirty="0">
                <a:solidFill>
                  <a:srgbClr val="333333"/>
                </a:solidFill>
                <a:latin typeface="Calibri" panose="020F0502020204030204" pitchFamily="34" charset="0"/>
                <a:ea typeface="Times New Roman" panose="02020603050405020304" pitchFamily="18" charset="0"/>
                <a:cs typeface="Calibri" panose="020F0502020204030204" pitchFamily="34" charset="0"/>
              </a:rPr>
              <a:t>E</a:t>
            </a:r>
            <a:r>
              <a:rPr lang="en-US" sz="8000" b="1" i="1" u="sng">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nterprise </a:t>
            </a:r>
            <a:r>
              <a:rPr lang="en-US" sz="8000" b="1" i="1" u="sng"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data connectivity and management tools</a:t>
            </a:r>
            <a:endParaRPr lang="en-US" sz="8000" b="1" i="1" u="sng" dirty="0">
              <a:solidFill>
                <a:srgbClr val="333333"/>
              </a:solidFill>
              <a:latin typeface="Calibri" panose="020F0502020204030204" pitchFamily="34" charset="0"/>
              <a:ea typeface="Times New Roman" panose="02020603050405020304" pitchFamily="18" charset="0"/>
              <a:cs typeface="Calibri" panose="020F0502020204030204" pitchFamily="34" charset="0"/>
            </a:endParaRPr>
          </a:p>
          <a:p>
            <a:pPr lvl="2">
              <a:buClrTx/>
              <a:buSzPct val="100000"/>
              <a:buFont typeface="Wingdings" panose="05000000000000000000" pitchFamily="2" charset="2"/>
              <a:buChar char="§"/>
            </a:pPr>
            <a:r>
              <a:rPr lang="en-US" sz="8000" b="1" i="0" dirty="0">
                <a:solidFill>
                  <a:srgbClr val="202124"/>
                </a:solidFill>
                <a:effectLst/>
                <a:latin typeface="Calibri" panose="020F0502020204030204" pitchFamily="34" charset="0"/>
                <a:cs typeface="Calibri" panose="020F0502020204030204" pitchFamily="34" charset="0"/>
              </a:rPr>
              <a:t>IMPROVED WORKFLOW PROCESSING SPEED TO PATH TO PRODUCTION, AND DELIVERY </a:t>
            </a:r>
          </a:p>
          <a:p>
            <a:pPr lvl="2">
              <a:buClrTx/>
              <a:buSzPct val="100000"/>
              <a:buFont typeface="Wingdings" panose="05000000000000000000" pitchFamily="2" charset="2"/>
              <a:buChar char="§"/>
            </a:pPr>
            <a:r>
              <a:rPr lang="en-US" sz="8000" b="1" i="0">
                <a:solidFill>
                  <a:srgbClr val="202124"/>
                </a:solidFill>
                <a:effectLst/>
                <a:latin typeface="Calibri" panose="020F0502020204030204" pitchFamily="34" charset="0"/>
                <a:cs typeface="Calibri" panose="020F0502020204030204" pitchFamily="34" charset="0"/>
              </a:rPr>
              <a:t>LOWER COSTS </a:t>
            </a:r>
            <a:endParaRPr lang="en-US" sz="8000" b="1" dirty="0">
              <a:solidFill>
                <a:srgbClr val="202124"/>
              </a:solidFill>
              <a:latin typeface="Calibri" panose="020F0502020204030204" pitchFamily="34" charset="0"/>
              <a:cs typeface="Calibri" panose="020F0502020204030204" pitchFamily="34" charset="0"/>
            </a:endParaRPr>
          </a:p>
          <a:p>
            <a:pPr lvl="2">
              <a:buClrTx/>
              <a:buSzPct val="100000"/>
              <a:buFont typeface="Wingdings" panose="05000000000000000000" pitchFamily="2" charset="2"/>
              <a:buChar char="§"/>
            </a:pPr>
            <a:r>
              <a:rPr lang="en-US" sz="8000" b="1" i="0">
                <a:solidFill>
                  <a:srgbClr val="202124"/>
                </a:solidFill>
                <a:effectLst/>
                <a:latin typeface="Calibri" panose="020F0502020204030204" pitchFamily="34" charset="0"/>
                <a:cs typeface="Calibri" panose="020F0502020204030204" pitchFamily="34" charset="0"/>
              </a:rPr>
              <a:t>VENDOR </a:t>
            </a:r>
            <a:r>
              <a:rPr lang="en-US" sz="8000" b="1" i="0" dirty="0">
                <a:solidFill>
                  <a:srgbClr val="202124"/>
                </a:solidFill>
                <a:effectLst/>
                <a:latin typeface="Calibri" panose="020F0502020204030204" pitchFamily="34" charset="0"/>
                <a:cs typeface="Calibri" panose="020F0502020204030204" pitchFamily="34" charset="0"/>
              </a:rPr>
              <a:t>CONNECTIVITY ENABLES IMPROVED RAW MATERIAL DELIVER AND SUPPLY CHAIN BOTTLENECKS</a:t>
            </a:r>
          </a:p>
          <a:p>
            <a:pPr lvl="4">
              <a:buClrTx/>
              <a:buSzPct val="100000"/>
              <a:buFont typeface="Wingdings" panose="05000000000000000000" pitchFamily="2" charset="2"/>
              <a:buChar char="§"/>
            </a:pPr>
            <a:endParaRPr lang="en-US" sz="8000" b="1" dirty="0">
              <a:solidFill>
                <a:srgbClr val="202124"/>
              </a:solidFill>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7161456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949895" y="436674"/>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ELEMENTS OF PROCESS AUTOMATION</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11033694" cy="4939480"/>
          </a:xfrm>
        </p:spPr>
        <p:txBody>
          <a:bodyPr>
            <a:normAutofit fontScale="25000" lnSpcReduction="20000"/>
          </a:bodyPr>
          <a:lstStyle/>
          <a:p>
            <a:endParaRPr lang="en-US" sz="2800" dirty="0">
              <a:latin typeface="Calibri" panose="020F0502020204030204" pitchFamily="34" charset="0"/>
              <a:cs typeface="Calibri" panose="020F0502020204030204" pitchFamily="34" charset="0"/>
            </a:endParaRPr>
          </a:p>
          <a:p>
            <a:pPr marL="0" indent="0">
              <a:buNone/>
            </a:pPr>
            <a:r>
              <a:rPr lang="en-US" sz="12800" b="1" i="1">
                <a:latin typeface="Calibri" panose="020F0502020204030204" pitchFamily="34" charset="0"/>
                <a:cs typeface="Calibri" panose="020F0502020204030204" pitchFamily="34" charset="0"/>
              </a:rPr>
              <a:t>INDUSTRY </a:t>
            </a:r>
            <a:r>
              <a:rPr lang="en-US" sz="12800" b="1" i="1" dirty="0">
                <a:latin typeface="Calibri" panose="020F0502020204030204" pitchFamily="34" charset="0"/>
                <a:cs typeface="Calibri" panose="020F0502020204030204" pitchFamily="34" charset="0"/>
              </a:rPr>
              <a:t>4.0</a:t>
            </a:r>
            <a:r>
              <a:rPr lang="en-US" sz="12800" i="1" dirty="0">
                <a:latin typeface="Calibri" panose="020F0502020204030204" pitchFamily="34" charset="0"/>
                <a:cs typeface="Calibri" panose="020F0502020204030204" pitchFamily="34" charset="0"/>
              </a:rPr>
              <a:t>:  </a:t>
            </a:r>
            <a:r>
              <a:rPr lang="en-US" sz="12800" b="1" i="1" u="sng" dirty="0">
                <a:solidFill>
                  <a:srgbClr val="00B050"/>
                </a:solidFill>
                <a:latin typeface="Calibri" panose="020F0502020204030204" pitchFamily="34" charset="0"/>
                <a:cs typeface="Calibri" panose="020F0502020204030204" pitchFamily="34" charset="0"/>
              </a:rPr>
              <a:t>FOCUS ON CUSTOMER</a:t>
            </a:r>
          </a:p>
          <a:p>
            <a:pPr lvl="2">
              <a:buClrTx/>
              <a:buSzPct val="100000"/>
              <a:buFont typeface="Wingdings" panose="05000000000000000000" pitchFamily="2" charset="2"/>
              <a:buChar char="§"/>
            </a:pPr>
            <a:r>
              <a:rPr lang="en-US" sz="8000" b="1" i="0">
                <a:solidFill>
                  <a:srgbClr val="202124"/>
                </a:solidFill>
                <a:effectLst/>
                <a:latin typeface="Calibri" panose="020F0502020204030204" pitchFamily="34" charset="0"/>
                <a:cs typeface="Calibri" panose="020F0502020204030204" pitchFamily="34" charset="0"/>
              </a:rPr>
              <a:t>SHORTER SALES CYCLE</a:t>
            </a:r>
          </a:p>
          <a:p>
            <a:pPr lvl="2">
              <a:buClrTx/>
              <a:buSzPct val="100000"/>
              <a:buFont typeface="Wingdings" panose="05000000000000000000" pitchFamily="2" charset="2"/>
              <a:buChar char="§"/>
            </a:pPr>
            <a:r>
              <a:rPr lang="en-US" sz="8000" b="1">
                <a:solidFill>
                  <a:srgbClr val="202124"/>
                </a:solidFill>
                <a:latin typeface="Calibri" panose="020F0502020204030204" pitchFamily="34" charset="0"/>
                <a:cs typeface="Calibri" panose="020F0502020204030204" pitchFamily="34" charset="0"/>
              </a:rPr>
              <a:t>CONNECTIVELY WITH CUSTOMERS</a:t>
            </a:r>
          </a:p>
          <a:p>
            <a:pPr lvl="2">
              <a:buClrTx/>
              <a:buSzPct val="100000"/>
              <a:buFont typeface="Wingdings" panose="05000000000000000000" pitchFamily="2" charset="2"/>
              <a:buChar char="§"/>
            </a:pPr>
            <a:r>
              <a:rPr lang="en-US" sz="8000" b="1" i="0">
                <a:solidFill>
                  <a:srgbClr val="202124"/>
                </a:solidFill>
                <a:effectLst/>
                <a:latin typeface="Calibri" panose="020F0502020204030204" pitchFamily="34" charset="0"/>
                <a:cs typeface="Calibri" panose="020F0502020204030204" pitchFamily="34" charset="0"/>
              </a:rPr>
              <a:t>IMPROVES </a:t>
            </a:r>
            <a:r>
              <a:rPr lang="en-US" sz="8000" b="1" i="0" dirty="0">
                <a:solidFill>
                  <a:srgbClr val="202124"/>
                </a:solidFill>
                <a:effectLst/>
                <a:latin typeface="Calibri" panose="020F0502020204030204" pitchFamily="34" charset="0"/>
                <a:cs typeface="Calibri" panose="020F0502020204030204" pitchFamily="34" charset="0"/>
              </a:rPr>
              <a:t>PROPOSAL DELIVERY</a:t>
            </a:r>
          </a:p>
          <a:p>
            <a:pPr lvl="4">
              <a:buClrTx/>
              <a:buSzPct val="100000"/>
              <a:buFont typeface="Wingdings" panose="05000000000000000000" pitchFamily="2" charset="2"/>
              <a:buChar char="§"/>
            </a:pPr>
            <a:r>
              <a:rPr lang="en-US" sz="8000" b="1">
                <a:solidFill>
                  <a:srgbClr val="202124"/>
                </a:solidFill>
                <a:latin typeface="Calibri" panose="020F0502020204030204" pitchFamily="34" charset="0"/>
                <a:cs typeface="Calibri" panose="020F0502020204030204" pitchFamily="34" charset="0"/>
              </a:rPr>
              <a:t>ORDER PROCESSING</a:t>
            </a:r>
            <a:endParaRPr lang="en-US" sz="8000" b="1" dirty="0">
              <a:solidFill>
                <a:srgbClr val="202124"/>
              </a:solidFill>
              <a:latin typeface="Calibri" panose="020F0502020204030204" pitchFamily="34" charset="0"/>
              <a:cs typeface="Calibri" panose="020F0502020204030204" pitchFamily="34" charset="0"/>
            </a:endParaRPr>
          </a:p>
          <a:p>
            <a:pPr lvl="4">
              <a:buClrTx/>
              <a:buSzPct val="100000"/>
              <a:buFont typeface="Wingdings" panose="05000000000000000000" pitchFamily="2" charset="2"/>
              <a:buChar char="§"/>
            </a:pPr>
            <a:r>
              <a:rPr lang="en-US" sz="8000" b="1">
                <a:solidFill>
                  <a:srgbClr val="202124"/>
                </a:solidFill>
                <a:latin typeface="Calibri" panose="020F0502020204030204" pitchFamily="34" charset="0"/>
                <a:cs typeface="Calibri" panose="020F0502020204030204" pitchFamily="34" charset="0"/>
              </a:rPr>
              <a:t>CHANGE </a:t>
            </a:r>
            <a:r>
              <a:rPr lang="en-US" sz="8000" b="1" dirty="0">
                <a:solidFill>
                  <a:srgbClr val="202124"/>
                </a:solidFill>
                <a:latin typeface="Calibri" panose="020F0502020204030204" pitchFamily="34" charset="0"/>
                <a:cs typeface="Calibri" panose="020F0502020204030204" pitchFamily="34" charset="0"/>
              </a:rPr>
              <a:t>MANAGEMENT</a:t>
            </a:r>
          </a:p>
          <a:p>
            <a:pPr lvl="5">
              <a:buClrTx/>
              <a:buSzPct val="100000"/>
              <a:buFont typeface="Wingdings" panose="05000000000000000000" pitchFamily="2" charset="2"/>
              <a:buChar char="§"/>
            </a:pPr>
            <a:r>
              <a:rPr lang="en-US" sz="8000" b="1" dirty="0">
                <a:solidFill>
                  <a:srgbClr val="202124"/>
                </a:solidFill>
                <a:latin typeface="Calibri" panose="020F0502020204030204" pitchFamily="34" charset="0"/>
                <a:cs typeface="Calibri" panose="020F0502020204030204" pitchFamily="34" charset="0"/>
              </a:rPr>
              <a:t>EASE OF CHANGING RECONNECT USE Microsoft teams and xxx  AND COLLABORATE WITH  COPTERS CLIENTS SALES, ENGINEERING, PRODUCTION  AND VENDORS VIA IMPROVED PROCESSES  REDUCE ALL COSTS</a:t>
            </a:r>
          </a:p>
          <a:p>
            <a:pPr lvl="5">
              <a:buClrTx/>
              <a:buSzPct val="100000"/>
              <a:buFont typeface="Wingdings" panose="05000000000000000000" pitchFamily="2" charset="2"/>
              <a:buChar char="§"/>
            </a:pPr>
            <a:r>
              <a:rPr lang="en-US" sz="8000" b="1" i="0" dirty="0">
                <a:solidFill>
                  <a:srgbClr val="202124"/>
                </a:solidFill>
                <a:effectLst/>
                <a:latin typeface="Calibri" panose="020F0502020204030204" pitchFamily="34" charset="0"/>
                <a:cs typeface="Calibri" panose="020F0502020204030204" pitchFamily="34" charset="0"/>
              </a:rPr>
              <a:t>ENABLES EMPLOYEES TO MAXIMIZE OPERATIONAL </a:t>
            </a:r>
            <a:r>
              <a:rPr lang="en-US" sz="8000" b="1" i="0" dirty="0" err="1">
                <a:solidFill>
                  <a:srgbClr val="202124"/>
                </a:solidFill>
                <a:effectLst/>
                <a:latin typeface="Calibri" panose="020F0502020204030204" pitchFamily="34" charset="0"/>
                <a:cs typeface="Calibri" panose="020F0502020204030204" pitchFamily="34" charset="0"/>
              </a:rPr>
              <a:t>TECHNOLCY</a:t>
            </a:r>
            <a:r>
              <a:rPr lang="en-US" sz="8000" b="1" i="0" dirty="0">
                <a:solidFill>
                  <a:srgbClr val="202124"/>
                </a:solidFill>
                <a:effectLst/>
                <a:latin typeface="Calibri" panose="020F0502020204030204" pitchFamily="34" charset="0"/>
                <a:cs typeface="Calibri" panose="020F0502020204030204" pitchFamily="34" charset="0"/>
              </a:rPr>
              <a:t> IMPROVEMENTS</a:t>
            </a:r>
          </a:p>
          <a:p>
            <a:pPr lvl="5">
              <a:buClrTx/>
              <a:buSzPct val="100000"/>
              <a:buFont typeface="Wingdings" panose="05000000000000000000" pitchFamily="2" charset="2"/>
              <a:buChar char="§"/>
            </a:pPr>
            <a:r>
              <a:rPr lang="en-US" sz="8000" b="1" i="0" dirty="0">
                <a:solidFill>
                  <a:srgbClr val="202124"/>
                </a:solidFill>
                <a:effectLst/>
                <a:latin typeface="Calibri" panose="020F0502020204030204" pitchFamily="34" charset="0"/>
                <a:cs typeface="Calibri" panose="020F0502020204030204" pitchFamily="34" charset="0"/>
              </a:rPr>
              <a:t> VENDOR CONNECTIVITY ENABLES IMPROVED RAW MATERIAL DELIVER AND SUPPLY CHAIN BOTTLENECKS</a:t>
            </a:r>
          </a:p>
          <a:p>
            <a:pPr lvl="4">
              <a:buClrTx/>
              <a:buSzPct val="100000"/>
              <a:buFont typeface="Wingdings" panose="05000000000000000000" pitchFamily="2" charset="2"/>
              <a:buChar char="§"/>
            </a:pPr>
            <a:endParaRPr lang="en-US" sz="8000" b="1" dirty="0">
              <a:solidFill>
                <a:srgbClr val="202124"/>
              </a:solidFill>
              <a:latin typeface="Calibri" panose="020F0502020204030204" pitchFamily="34" charset="0"/>
              <a:cs typeface="Calibri" panose="020F0502020204030204" pitchFamily="34" charset="0"/>
            </a:endParaRPr>
          </a:p>
          <a:p>
            <a:pPr lvl="4">
              <a:buClrTx/>
              <a:buSzPct val="100000"/>
              <a:buFont typeface="Wingdings" panose="05000000000000000000" pitchFamily="2" charset="2"/>
              <a:buChar char="§"/>
            </a:pPr>
            <a:endParaRPr lang="en-US" sz="6800" b="1" i="0" dirty="0">
              <a:solidFill>
                <a:srgbClr val="202124"/>
              </a:solidFill>
              <a:effectLst/>
              <a:latin typeface="Roboto" panose="02000000000000000000" pitchFamily="2"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737936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677333" y="249595"/>
            <a:ext cx="10046369" cy="1320800"/>
          </a:xfrm>
        </p:spPr>
        <p:txBody>
          <a:bodyPr/>
          <a:lstStyle/>
          <a:p>
            <a:r>
              <a:rPr lang="en-US" sz="3600" b="1" dirty="0">
                <a:solidFill>
                  <a:srgbClr val="002060"/>
                </a:solidFill>
                <a:latin typeface="Calibri" panose="020F0502020204030204" pitchFamily="34" charset="0"/>
                <a:cs typeface="Calibri" panose="020F0502020204030204" pitchFamily="34" charset="0"/>
              </a:rPr>
              <a:t>TASK</a:t>
            </a:r>
            <a:r>
              <a:rPr lang="en-US" sz="3600" dirty="0">
                <a:solidFill>
                  <a:srgbClr val="002060"/>
                </a:solidFill>
                <a:latin typeface="Calibri" panose="020F0502020204030204" pitchFamily="34" charset="0"/>
                <a:cs typeface="Calibri" panose="020F0502020204030204" pitchFamily="34" charset="0"/>
              </a:rPr>
              <a:t> AUTOMATION VS </a:t>
            </a:r>
            <a:r>
              <a:rPr lang="en-US" sz="3600" b="1" dirty="0">
                <a:solidFill>
                  <a:srgbClr val="002060"/>
                </a:solidFill>
                <a:latin typeface="Calibri" panose="020F0502020204030204" pitchFamily="34" charset="0"/>
                <a:cs typeface="Calibri" panose="020F0502020204030204" pitchFamily="34" charset="0"/>
              </a:rPr>
              <a:t>PROCESS AUTOMATION</a:t>
            </a:r>
            <a:endParaRPr lang="en-US" dirty="0"/>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p:txBody>
          <a:bodyPr/>
          <a:lstStyle/>
          <a:p>
            <a:r>
              <a:rPr lang="en-US" dirty="0"/>
              <a:t> </a:t>
            </a:r>
          </a:p>
        </p:txBody>
      </p:sp>
      <p:pic>
        <p:nvPicPr>
          <p:cNvPr id="7" name="Picture 6">
            <a:extLst>
              <a:ext uri="{FF2B5EF4-FFF2-40B4-BE49-F238E27FC236}">
                <a16:creationId xmlns:a16="http://schemas.microsoft.com/office/drawing/2014/main" id="{6ACE033B-A0BB-F0E0-7A5D-9C154EDA7BBE}"/>
              </a:ext>
            </a:extLst>
          </p:cNvPr>
          <p:cNvPicPr>
            <a:picLocks noChangeAspect="1"/>
          </p:cNvPicPr>
          <p:nvPr/>
        </p:nvPicPr>
        <p:blipFill>
          <a:blip r:embed="rId2"/>
          <a:stretch>
            <a:fillRect/>
          </a:stretch>
        </p:blipFill>
        <p:spPr>
          <a:xfrm>
            <a:off x="952499" y="909995"/>
            <a:ext cx="10046369" cy="5698410"/>
          </a:xfrm>
          <a:prstGeom prst="rect">
            <a:avLst/>
          </a:prstGeom>
        </p:spPr>
      </p:pic>
      <p:cxnSp>
        <p:nvCxnSpPr>
          <p:cNvPr id="9" name="Straight Arrow Connector 8">
            <a:extLst>
              <a:ext uri="{FF2B5EF4-FFF2-40B4-BE49-F238E27FC236}">
                <a16:creationId xmlns:a16="http://schemas.microsoft.com/office/drawing/2014/main" id="{8290D75E-F426-32B0-7C12-011E4B06F6E9}"/>
              </a:ext>
            </a:extLst>
          </p:cNvPr>
          <p:cNvCxnSpPr>
            <a:cxnSpLocks/>
          </p:cNvCxnSpPr>
          <p:nvPr/>
        </p:nvCxnSpPr>
        <p:spPr>
          <a:xfrm flipH="1">
            <a:off x="2139043" y="1570395"/>
            <a:ext cx="2367643" cy="2894206"/>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42DE4A5-266C-B8E8-E9DD-7B2D1CE34F4D}"/>
              </a:ext>
            </a:extLst>
          </p:cNvPr>
          <p:cNvCxnSpPr>
            <a:cxnSpLocks/>
          </p:cNvCxnSpPr>
          <p:nvPr/>
        </p:nvCxnSpPr>
        <p:spPr>
          <a:xfrm flipV="1">
            <a:off x="3322864" y="1419726"/>
            <a:ext cx="948347" cy="481263"/>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AB8149-C9F1-508E-C862-436F22096467}"/>
              </a:ext>
            </a:extLst>
          </p:cNvPr>
          <p:cNvCxnSpPr>
            <a:cxnSpLocks/>
          </p:cNvCxnSpPr>
          <p:nvPr/>
        </p:nvCxnSpPr>
        <p:spPr>
          <a:xfrm>
            <a:off x="4656221" y="1419726"/>
            <a:ext cx="2310063" cy="410269"/>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54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363415" y="609600"/>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B10622B-6DBD-6833-3998-A34742DEF78F}"/>
              </a:ext>
            </a:extLst>
          </p:cNvPr>
          <p:cNvSpPr>
            <a:spLocks noGrp="1"/>
          </p:cNvSpPr>
          <p:nvPr>
            <p:ph idx="1"/>
          </p:nvPr>
        </p:nvSpPr>
        <p:spPr>
          <a:xfrm>
            <a:off x="715434" y="2179717"/>
            <a:ext cx="8596668" cy="3880773"/>
          </a:xfrm>
        </p:spPr>
        <p:txBody>
          <a:bodyPr>
            <a:normAutofit/>
          </a:bodyPr>
          <a:lstStyle/>
          <a:p>
            <a:pPr marL="0" indent="0" algn="ctr">
              <a:buNone/>
            </a:pPr>
            <a:r>
              <a:rPr lang="en-US" sz="6600" i="1" dirty="0">
                <a:solidFill>
                  <a:srgbClr val="002060"/>
                </a:solidFill>
                <a:latin typeface="Calibri" panose="020F0502020204030204" pitchFamily="34" charset="0"/>
                <a:cs typeface="Calibri" panose="020F0502020204030204" pitchFamily="34" charset="0"/>
              </a:rPr>
              <a:t>WHAT IS IT-OT CONVERGENCE?</a:t>
            </a:r>
          </a:p>
        </p:txBody>
      </p:sp>
    </p:spTree>
    <p:extLst>
      <p:ext uri="{BB962C8B-B14F-4D97-AF65-F5344CB8AC3E}">
        <p14:creationId xmlns:p14="http://schemas.microsoft.com/office/powerpoint/2010/main" val="20465103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677333" y="249595"/>
            <a:ext cx="10046369" cy="1320800"/>
          </a:xfrm>
        </p:spPr>
        <p:txBody>
          <a:bodyPr/>
          <a:lstStyle/>
          <a:p>
            <a:r>
              <a:rPr lang="en-US" sz="3600" b="1" dirty="0">
                <a:solidFill>
                  <a:srgbClr val="002060"/>
                </a:solidFill>
                <a:latin typeface="Calibri" panose="020F0502020204030204" pitchFamily="34" charset="0"/>
                <a:cs typeface="Calibri" panose="020F0502020204030204" pitchFamily="34" charset="0"/>
              </a:rPr>
              <a:t>TASK</a:t>
            </a:r>
            <a:r>
              <a:rPr lang="en-US" sz="3600" dirty="0">
                <a:solidFill>
                  <a:srgbClr val="002060"/>
                </a:solidFill>
                <a:latin typeface="Calibri" panose="020F0502020204030204" pitchFamily="34" charset="0"/>
                <a:cs typeface="Calibri" panose="020F0502020204030204" pitchFamily="34" charset="0"/>
              </a:rPr>
              <a:t> AUTOMATION VS </a:t>
            </a:r>
            <a:r>
              <a:rPr lang="en-US" sz="3600" b="1" dirty="0">
                <a:solidFill>
                  <a:srgbClr val="002060"/>
                </a:solidFill>
                <a:latin typeface="Calibri" panose="020F0502020204030204" pitchFamily="34" charset="0"/>
                <a:cs typeface="Calibri" panose="020F0502020204030204" pitchFamily="34" charset="0"/>
              </a:rPr>
              <a:t>PROCESS AUTOMATION</a:t>
            </a:r>
            <a:endParaRPr lang="en-US" dirty="0"/>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p:txBody>
          <a:bodyPr/>
          <a:lstStyle/>
          <a:p>
            <a:r>
              <a:rPr lang="en-US" dirty="0"/>
              <a:t> </a:t>
            </a:r>
          </a:p>
        </p:txBody>
      </p:sp>
      <p:pic>
        <p:nvPicPr>
          <p:cNvPr id="7" name="Picture 6">
            <a:extLst>
              <a:ext uri="{FF2B5EF4-FFF2-40B4-BE49-F238E27FC236}">
                <a16:creationId xmlns:a16="http://schemas.microsoft.com/office/drawing/2014/main" id="{6ACE033B-A0BB-F0E0-7A5D-9C154EDA7BBE}"/>
              </a:ext>
            </a:extLst>
          </p:cNvPr>
          <p:cNvPicPr>
            <a:picLocks noChangeAspect="1"/>
          </p:cNvPicPr>
          <p:nvPr/>
        </p:nvPicPr>
        <p:blipFill>
          <a:blip r:embed="rId2"/>
          <a:stretch>
            <a:fillRect/>
          </a:stretch>
        </p:blipFill>
        <p:spPr>
          <a:xfrm>
            <a:off x="952499" y="909995"/>
            <a:ext cx="10046369" cy="5698410"/>
          </a:xfrm>
          <a:prstGeom prst="rect">
            <a:avLst/>
          </a:prstGeom>
        </p:spPr>
      </p:pic>
      <p:cxnSp>
        <p:nvCxnSpPr>
          <p:cNvPr id="9" name="Straight Arrow Connector 8">
            <a:extLst>
              <a:ext uri="{FF2B5EF4-FFF2-40B4-BE49-F238E27FC236}">
                <a16:creationId xmlns:a16="http://schemas.microsoft.com/office/drawing/2014/main" id="{8290D75E-F426-32B0-7C12-011E4B06F6E9}"/>
              </a:ext>
            </a:extLst>
          </p:cNvPr>
          <p:cNvCxnSpPr>
            <a:cxnSpLocks/>
          </p:cNvCxnSpPr>
          <p:nvPr/>
        </p:nvCxnSpPr>
        <p:spPr>
          <a:xfrm flipH="1">
            <a:off x="2139043" y="1570395"/>
            <a:ext cx="2367643" cy="2894206"/>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42DE4A5-266C-B8E8-E9DD-7B2D1CE34F4D}"/>
              </a:ext>
            </a:extLst>
          </p:cNvPr>
          <p:cNvCxnSpPr>
            <a:cxnSpLocks/>
          </p:cNvCxnSpPr>
          <p:nvPr/>
        </p:nvCxnSpPr>
        <p:spPr>
          <a:xfrm flipV="1">
            <a:off x="3322864" y="1419726"/>
            <a:ext cx="948347" cy="481263"/>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AB8149-C9F1-508E-C862-436F22096467}"/>
              </a:ext>
            </a:extLst>
          </p:cNvPr>
          <p:cNvCxnSpPr>
            <a:cxnSpLocks/>
          </p:cNvCxnSpPr>
          <p:nvPr/>
        </p:nvCxnSpPr>
        <p:spPr>
          <a:xfrm>
            <a:off x="4656221" y="1419726"/>
            <a:ext cx="2310063" cy="410269"/>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88DCEC29-5A1E-A5D4-C257-3BAE266910D2}"/>
              </a:ext>
            </a:extLst>
          </p:cNvPr>
          <p:cNvCxnSpPr>
            <a:cxnSpLocks/>
          </p:cNvCxnSpPr>
          <p:nvPr/>
        </p:nvCxnSpPr>
        <p:spPr>
          <a:xfrm flipH="1">
            <a:off x="2291443" y="1722795"/>
            <a:ext cx="2367643" cy="2894206"/>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3293464-7786-2573-42E3-5230E4E054F9}"/>
              </a:ext>
            </a:extLst>
          </p:cNvPr>
          <p:cNvCxnSpPr>
            <a:cxnSpLocks/>
          </p:cNvCxnSpPr>
          <p:nvPr/>
        </p:nvCxnSpPr>
        <p:spPr>
          <a:xfrm flipH="1">
            <a:off x="2443843" y="1875195"/>
            <a:ext cx="2367643" cy="2894206"/>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0827ABE1-1247-CD6D-16CB-09542AEC92E5}"/>
              </a:ext>
            </a:extLst>
          </p:cNvPr>
          <p:cNvCxnSpPr>
            <a:cxnSpLocks/>
          </p:cNvCxnSpPr>
          <p:nvPr/>
        </p:nvCxnSpPr>
        <p:spPr>
          <a:xfrm flipH="1">
            <a:off x="2596243" y="2027595"/>
            <a:ext cx="2367643" cy="2894206"/>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9A3AA320-2742-2E05-AEFA-3D96D0E668B0}"/>
              </a:ext>
            </a:extLst>
          </p:cNvPr>
          <p:cNvCxnSpPr>
            <a:cxnSpLocks/>
          </p:cNvCxnSpPr>
          <p:nvPr/>
        </p:nvCxnSpPr>
        <p:spPr>
          <a:xfrm flipH="1">
            <a:off x="2748643" y="2179995"/>
            <a:ext cx="2367643" cy="2894206"/>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CC51F2D-965A-F82B-1B64-96ABE34BAF80}"/>
              </a:ext>
            </a:extLst>
          </p:cNvPr>
          <p:cNvCxnSpPr>
            <a:cxnSpLocks/>
          </p:cNvCxnSpPr>
          <p:nvPr/>
        </p:nvCxnSpPr>
        <p:spPr>
          <a:xfrm flipV="1">
            <a:off x="6280484" y="3429000"/>
            <a:ext cx="3620073" cy="421105"/>
          </a:xfrm>
          <a:prstGeom prst="straightConnector1">
            <a:avLst/>
          </a:prstGeom>
          <a:ln w="635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54785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2EF4-8CBD-FCE8-2BAA-D80048972172}"/>
              </a:ext>
            </a:extLst>
          </p:cNvPr>
          <p:cNvSpPr>
            <a:spLocks noGrp="1"/>
          </p:cNvSpPr>
          <p:nvPr>
            <p:ph type="title"/>
          </p:nvPr>
        </p:nvSpPr>
        <p:spPr>
          <a:xfrm>
            <a:off x="221226" y="314633"/>
            <a:ext cx="11749548" cy="1769806"/>
          </a:xfrm>
        </p:spPr>
        <p:txBody>
          <a:bodyPr>
            <a:noAutofit/>
          </a:bodyPr>
          <a:lstStyle/>
          <a:p>
            <a:pPr marL="0" indent="0" algn="ctr">
              <a:buNone/>
            </a:pPr>
            <a:r>
              <a:rPr lang="en-US" sz="4000" b="1" dirty="0">
                <a:solidFill>
                  <a:srgbClr val="002060"/>
                </a:solidFill>
                <a:latin typeface="Calibri" panose="020F0502020204030204" pitchFamily="34" charset="0"/>
                <a:cs typeface="Calibri" panose="020F0502020204030204" pitchFamily="34" charset="0"/>
              </a:rPr>
              <a:t>4.0- DESIGN AND IMPLEMENTATION PROCESS</a:t>
            </a:r>
            <a:br>
              <a:rPr lang="en-US" sz="4000"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THE 6 Steps of the 4.0 Automation Implementation Process</a:t>
            </a: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endParaRPr lang="en-US" sz="40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882EDAB-C4D1-4957-C6D0-AA85EDDA3623}"/>
              </a:ext>
            </a:extLst>
          </p:cNvPr>
          <p:cNvSpPr>
            <a:spLocks noGrp="1"/>
          </p:cNvSpPr>
          <p:nvPr>
            <p:ph idx="1"/>
          </p:nvPr>
        </p:nvSpPr>
        <p:spPr>
          <a:xfrm>
            <a:off x="836046" y="1697511"/>
            <a:ext cx="10825402" cy="5064864"/>
          </a:xfrm>
        </p:spPr>
        <p:txBody>
          <a:bodyPr>
            <a:normAutofit fontScale="55000" lnSpcReduction="20000"/>
          </a:bodyPr>
          <a:lstStyle/>
          <a:p>
            <a:pPr marL="914400" indent="-914400">
              <a:spcBef>
                <a:spcPts val="500"/>
              </a:spcBef>
              <a:buClr>
                <a:srgbClr val="002060"/>
              </a:buClr>
              <a:buSzPct val="100000"/>
              <a:buFont typeface="+mj-lt"/>
              <a:buAutoNum type="arabicPeriod"/>
            </a:pPr>
            <a:r>
              <a:rPr lang="en-US" sz="51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DEFINE</a:t>
            </a:r>
            <a:r>
              <a:rPr lang="en-US" sz="5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Objectives and Costs.</a:t>
            </a:r>
          </a:p>
          <a:p>
            <a:pPr marL="457200" lvl="1" indent="0">
              <a:spcBef>
                <a:spcPts val="500"/>
              </a:spcBef>
              <a:buClr>
                <a:srgbClr val="002060"/>
              </a:buClr>
              <a:buSzPct val="100000"/>
              <a:buNone/>
            </a:pPr>
            <a:r>
              <a:rPr lang="en-US" sz="5100" dirty="0">
                <a:solidFill>
                  <a:srgbClr val="002060"/>
                </a:solidFill>
                <a:latin typeface="Calibri" panose="020F0502020204030204" pitchFamily="34" charset="0"/>
                <a:ea typeface="Calibri" panose="020F0502020204030204" pitchFamily="34" charset="0"/>
                <a:cs typeface="Calibri" panose="020F0502020204030204" pitchFamily="34" charset="0"/>
              </a:rPr>
              <a:t> 		Stakeholders excepted results and objectives</a:t>
            </a:r>
            <a:endParaRPr lang="en-US" sz="5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51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a:t>
            </a:r>
            <a:r>
              <a:rPr lang="en-US" sz="5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5100" dirty="0">
                <a:solidFill>
                  <a:srgbClr val="002060"/>
                </a:solidFill>
                <a:latin typeface="Calibri" panose="020F0502020204030204" pitchFamily="34" charset="0"/>
                <a:ea typeface="Times New Roman" panose="02020603050405020304" pitchFamily="18" charset="0"/>
                <a:cs typeface="Calibri" panose="020F0502020204030204" pitchFamily="34" charset="0"/>
              </a:rPr>
              <a:t>IT NETWORK </a:t>
            </a:r>
            <a:r>
              <a:rPr lang="en-US" sz="5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automation.</a:t>
            </a:r>
            <a:endParaRPr lang="en-US" sz="5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51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 SKILL SETS: </a:t>
            </a:r>
            <a:r>
              <a:rPr lang="en-US" sz="51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a:t>
            </a:r>
            <a:r>
              <a:rPr lang="en-US" sz="5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anagement, Operations and IT </a:t>
            </a:r>
          </a:p>
          <a:p>
            <a:pPr marL="914400" indent="-914400">
              <a:spcBef>
                <a:spcPts val="500"/>
              </a:spcBef>
              <a:buClr>
                <a:srgbClr val="002060"/>
              </a:buClr>
              <a:buSzPct val="100000"/>
              <a:buFont typeface="+mj-lt"/>
              <a:buAutoNum type="arabicPeriod"/>
            </a:pPr>
            <a:r>
              <a:rPr lang="en-US" sz="51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DESIGN your AUTOMATION PLAN.</a:t>
            </a:r>
          </a:p>
          <a:p>
            <a:pPr marL="457200" lvl="1" indent="0">
              <a:spcBef>
                <a:spcPts val="500"/>
              </a:spcBef>
              <a:buClr>
                <a:srgbClr val="002060"/>
              </a:buClr>
              <a:buSzPct val="100000"/>
              <a:buNone/>
            </a:pPr>
            <a:r>
              <a:rPr lang="en-US" sz="5100" dirty="0">
                <a:solidFill>
                  <a:srgbClr val="002060"/>
                </a:solidFill>
                <a:latin typeface="Calibri" panose="020F0502020204030204" pitchFamily="34" charset="0"/>
                <a:ea typeface="Calibri" panose="020F0502020204030204" pitchFamily="34" charset="0"/>
                <a:cs typeface="Calibri" panose="020F0502020204030204" pitchFamily="34" charset="0"/>
              </a:rPr>
              <a:t>		Data collation and analysis is Key</a:t>
            </a:r>
          </a:p>
          <a:p>
            <a:pPr marL="457200" lvl="1" indent="0">
              <a:spcBef>
                <a:spcPts val="500"/>
              </a:spcBef>
              <a:buClr>
                <a:srgbClr val="002060"/>
              </a:buClr>
              <a:buSzPct val="100000"/>
              <a:buNone/>
            </a:pPr>
            <a:r>
              <a:rPr lang="en-US" sz="5100" dirty="0">
                <a:solidFill>
                  <a:srgbClr val="002060"/>
                </a:solidFill>
                <a:latin typeface="Calibri" panose="020F0502020204030204" pitchFamily="34" charset="0"/>
                <a:ea typeface="Calibri" panose="020F0502020204030204" pitchFamily="34" charset="0"/>
                <a:cs typeface="Calibri" panose="020F0502020204030204" pitchFamily="34" charset="0"/>
              </a:rPr>
              <a:t>		Customer is primary focus</a:t>
            </a:r>
          </a:p>
          <a:p>
            <a:pPr marL="457200" lvl="1" indent="0" algn="just">
              <a:spcBef>
                <a:spcPts val="500"/>
              </a:spcBef>
              <a:buClr>
                <a:srgbClr val="002060"/>
              </a:buClr>
              <a:buSzPct val="100000"/>
              <a:buNone/>
            </a:pPr>
            <a:r>
              <a:rPr lang="en-US" sz="5100" dirty="0">
                <a:solidFill>
                  <a:srgbClr val="002060"/>
                </a:solidFill>
                <a:latin typeface="Calibri" panose="020F0502020204030204" pitchFamily="34" charset="0"/>
                <a:ea typeface="Calibri" panose="020F0502020204030204" pitchFamily="34" charset="0"/>
                <a:cs typeface="Calibri" panose="020F0502020204030204" pitchFamily="34" charset="0"/>
              </a:rPr>
              <a:t>		Improved employee task management</a:t>
            </a:r>
          </a:p>
          <a:p>
            <a:pPr marL="457200" lvl="1" indent="0" algn="just">
              <a:spcBef>
                <a:spcPts val="500"/>
              </a:spcBef>
              <a:buClr>
                <a:srgbClr val="002060"/>
              </a:buClr>
              <a:buSzPct val="100000"/>
              <a:buNone/>
            </a:pPr>
            <a:r>
              <a:rPr lang="en-US" sz="5100" dirty="0">
                <a:solidFill>
                  <a:srgbClr val="002060"/>
                </a:solidFill>
                <a:latin typeface="Calibri" panose="020F0502020204030204" pitchFamily="34" charset="0"/>
                <a:ea typeface="Calibri" panose="020F0502020204030204" pitchFamily="34" charset="0"/>
                <a:cs typeface="Calibri" panose="020F0502020204030204" pitchFamily="34" charset="0"/>
              </a:rPr>
              <a:t>		Determine information technologies to be implemented </a:t>
            </a:r>
          </a:p>
          <a:p>
            <a:pPr marL="914400" indent="-914400">
              <a:spcBef>
                <a:spcPts val="500"/>
              </a:spcBef>
              <a:buClr>
                <a:srgbClr val="002060"/>
              </a:buClr>
              <a:buSzPct val="100000"/>
              <a:buFont typeface="+mj-lt"/>
              <a:buAutoNum type="arabicPeriod"/>
            </a:pPr>
            <a:r>
              <a:rPr lang="en-US" sz="5100" b="1" dirty="0">
                <a:solidFill>
                  <a:srgbClr val="002060"/>
                </a:solidFill>
                <a:latin typeface="Calibri" panose="020F0502020204030204" pitchFamily="34" charset="0"/>
                <a:cs typeface="Calibri" panose="020F0502020204030204" pitchFamily="34" charset="0"/>
              </a:rPr>
              <a:t>SELECT PROJECT LEADER</a:t>
            </a:r>
          </a:p>
          <a:p>
            <a:pPr marL="914400" indent="-914400">
              <a:spcBef>
                <a:spcPts val="500"/>
              </a:spcBef>
              <a:buClr>
                <a:srgbClr val="002060"/>
              </a:buClr>
              <a:buSzPct val="100000"/>
              <a:buFont typeface="+mj-lt"/>
              <a:buAutoNum type="arabicPeriod"/>
            </a:pPr>
            <a:r>
              <a:rPr lang="en-US" sz="51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SET TIMELINE </a:t>
            </a:r>
            <a:r>
              <a:rPr lang="en-US" sz="51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with milestones for successful implementation</a:t>
            </a:r>
            <a:endParaRPr lang="en-US" sz="51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48913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2EF4-8CBD-FCE8-2BAA-D80048972172}"/>
              </a:ext>
            </a:extLst>
          </p:cNvPr>
          <p:cNvSpPr>
            <a:spLocks noGrp="1"/>
          </p:cNvSpPr>
          <p:nvPr>
            <p:ph type="title"/>
          </p:nvPr>
        </p:nvSpPr>
        <p:spPr>
          <a:xfrm>
            <a:off x="221226" y="314633"/>
            <a:ext cx="11749548" cy="1769806"/>
          </a:xfrm>
        </p:spPr>
        <p:txBody>
          <a:bodyPr>
            <a:noAutofit/>
          </a:bodyPr>
          <a:lstStyle/>
          <a:p>
            <a:pPr marL="0" indent="0" algn="ctr">
              <a:buNone/>
            </a:pPr>
            <a:r>
              <a:rPr lang="en-US" sz="4000" b="1" dirty="0">
                <a:solidFill>
                  <a:srgbClr val="002060"/>
                </a:solidFill>
                <a:latin typeface="Calibri" panose="020F0502020204030204" pitchFamily="34" charset="0"/>
                <a:cs typeface="Calibri" panose="020F0502020204030204" pitchFamily="34" charset="0"/>
              </a:rPr>
              <a:t>4.0- DESIGN AND IMPLEMENTATION PROCESS</a:t>
            </a:r>
            <a:br>
              <a:rPr lang="en-US" sz="4000"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THE 6 Steps of the 4.0 Automation Implementation Process</a:t>
            </a: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endParaRPr lang="en-US" sz="40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882EDAB-C4D1-4957-C6D0-AA85EDDA3623}"/>
              </a:ext>
            </a:extLst>
          </p:cNvPr>
          <p:cNvSpPr>
            <a:spLocks noGrp="1"/>
          </p:cNvSpPr>
          <p:nvPr>
            <p:ph idx="1"/>
          </p:nvPr>
        </p:nvSpPr>
        <p:spPr>
          <a:xfrm>
            <a:off x="791076" y="1793136"/>
            <a:ext cx="10825402" cy="5064864"/>
          </a:xfrm>
        </p:spPr>
        <p:txBody>
          <a:bodyPr>
            <a:normAutofit/>
          </a:bodyPr>
          <a:lstStyle/>
          <a:p>
            <a:pPr marL="914400" indent="-914400">
              <a:spcBef>
                <a:spcPts val="500"/>
              </a:spcBef>
              <a:buClr>
                <a:srgbClr val="002060"/>
              </a:buClr>
              <a:buSzPct val="100000"/>
              <a:buFont typeface="+mj-lt"/>
              <a:buAutoNum type="arabicPeriod"/>
            </a:pPr>
            <a:r>
              <a:rPr lang="en-US" sz="4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DEFINE</a:t>
            </a:r>
            <a:r>
              <a:rPr lang="en-US" sz="40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Objectives and Costs.</a:t>
            </a:r>
          </a:p>
          <a:p>
            <a:pPr marL="457200" lvl="1" indent="0">
              <a:spcBef>
                <a:spcPts val="500"/>
              </a:spcBef>
              <a:buClr>
                <a:srgbClr val="002060"/>
              </a:buClr>
              <a:buSzPct val="100000"/>
              <a:buNone/>
            </a:pP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Stakeholders excepted results and objectives</a:t>
            </a:r>
            <a:endParaRPr lang="en-US"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2174991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2EF4-8CBD-FCE8-2BAA-D80048972172}"/>
              </a:ext>
            </a:extLst>
          </p:cNvPr>
          <p:cNvSpPr>
            <a:spLocks noGrp="1"/>
          </p:cNvSpPr>
          <p:nvPr>
            <p:ph type="title"/>
          </p:nvPr>
        </p:nvSpPr>
        <p:spPr>
          <a:xfrm>
            <a:off x="221226" y="314633"/>
            <a:ext cx="11749548" cy="1769806"/>
          </a:xfrm>
        </p:spPr>
        <p:txBody>
          <a:bodyPr>
            <a:noAutofit/>
          </a:bodyPr>
          <a:lstStyle/>
          <a:p>
            <a:pPr marL="0" indent="0" algn="ctr">
              <a:buNone/>
            </a:pPr>
            <a:r>
              <a:rPr lang="en-US" sz="4000" b="1" dirty="0">
                <a:solidFill>
                  <a:srgbClr val="002060"/>
                </a:solidFill>
                <a:latin typeface="Calibri" panose="020F0502020204030204" pitchFamily="34" charset="0"/>
                <a:cs typeface="Calibri" panose="020F0502020204030204" pitchFamily="34" charset="0"/>
              </a:rPr>
              <a:t>4.0- DESIGN AND IMPLEMENTATION PROCESS</a:t>
            </a:r>
            <a:br>
              <a:rPr lang="en-US" sz="4000"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THE 6 Steps of the 4.0 Automation Implementation Process</a:t>
            </a: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endParaRPr lang="en-US" sz="40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882EDAB-C4D1-4957-C6D0-AA85EDDA3623}"/>
              </a:ext>
            </a:extLst>
          </p:cNvPr>
          <p:cNvSpPr>
            <a:spLocks noGrp="1"/>
          </p:cNvSpPr>
          <p:nvPr>
            <p:ph idx="1"/>
          </p:nvPr>
        </p:nvSpPr>
        <p:spPr>
          <a:xfrm>
            <a:off x="791076" y="1793136"/>
            <a:ext cx="10825402" cy="5064864"/>
          </a:xfrm>
        </p:spPr>
        <p:txBody>
          <a:bodyPr>
            <a:normAutofit/>
          </a:bodyPr>
          <a:lstStyle/>
          <a:p>
            <a:pPr marL="914400" indent="-914400">
              <a:spcBef>
                <a:spcPts val="500"/>
              </a:spcBef>
              <a:buClr>
                <a:srgbClr val="002060"/>
              </a:buClr>
              <a:buSzPct val="100000"/>
              <a:buFont typeface="+mj-lt"/>
              <a:buAutoNum type="arabicPeriod"/>
            </a:pPr>
            <a:r>
              <a:rPr lang="en-US" sz="4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DEFINE</a:t>
            </a:r>
            <a:r>
              <a:rPr lang="en-US" sz="40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Objectives and Costs.</a:t>
            </a:r>
          </a:p>
          <a:p>
            <a:pPr marL="457200" lvl="1" indent="0">
              <a:spcBef>
                <a:spcPts val="500"/>
              </a:spcBef>
              <a:buClr>
                <a:srgbClr val="002060"/>
              </a:buClr>
              <a:buSzPct val="100000"/>
              <a:buNone/>
            </a:pPr>
            <a:r>
              <a:rPr lang="en-US" sz="4000" dirty="0">
                <a:solidFill>
                  <a:srgbClr val="002060"/>
                </a:solidFill>
                <a:latin typeface="Calibri" panose="020F0502020204030204" pitchFamily="34" charset="0"/>
                <a:ea typeface="Calibri" panose="020F0502020204030204" pitchFamily="34" charset="0"/>
                <a:cs typeface="Calibri" panose="020F0502020204030204" pitchFamily="34" charset="0"/>
              </a:rPr>
              <a:t> 		Stakeholders excepted results and objectives</a:t>
            </a:r>
            <a:endParaRPr lang="en-US"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4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a:t>
            </a:r>
            <a:r>
              <a:rPr lang="en-US" sz="40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IT NETWORK </a:t>
            </a:r>
            <a:r>
              <a:rPr lang="en-US" sz="40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automation.</a:t>
            </a:r>
            <a:endParaRPr lang="en-US" sz="40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9789209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2EF4-8CBD-FCE8-2BAA-D80048972172}"/>
              </a:ext>
            </a:extLst>
          </p:cNvPr>
          <p:cNvSpPr>
            <a:spLocks noGrp="1"/>
          </p:cNvSpPr>
          <p:nvPr>
            <p:ph type="title"/>
          </p:nvPr>
        </p:nvSpPr>
        <p:spPr>
          <a:xfrm>
            <a:off x="221226" y="314633"/>
            <a:ext cx="11749548" cy="1769806"/>
          </a:xfrm>
        </p:spPr>
        <p:txBody>
          <a:bodyPr>
            <a:noAutofit/>
          </a:bodyPr>
          <a:lstStyle/>
          <a:p>
            <a:pPr marL="0" indent="0" algn="ctr">
              <a:buNone/>
            </a:pPr>
            <a:r>
              <a:rPr lang="en-US" sz="4000" b="1" dirty="0">
                <a:solidFill>
                  <a:srgbClr val="002060"/>
                </a:solidFill>
                <a:latin typeface="Calibri" panose="020F0502020204030204" pitchFamily="34" charset="0"/>
                <a:cs typeface="Calibri" panose="020F0502020204030204" pitchFamily="34" charset="0"/>
              </a:rPr>
              <a:t>4.0- DESIGN AND IMPLEMENTATION PROCESS</a:t>
            </a:r>
            <a:br>
              <a:rPr lang="en-US" sz="4000"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THE 6 Steps of the 4.0 Automation Implementation Process</a:t>
            </a: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endParaRPr lang="en-US" sz="40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882EDAB-C4D1-4957-C6D0-AA85EDDA3623}"/>
              </a:ext>
            </a:extLst>
          </p:cNvPr>
          <p:cNvSpPr>
            <a:spLocks noGrp="1"/>
          </p:cNvSpPr>
          <p:nvPr>
            <p:ph idx="1"/>
          </p:nvPr>
        </p:nvSpPr>
        <p:spPr>
          <a:xfrm>
            <a:off x="791076" y="1793136"/>
            <a:ext cx="10825402" cy="5064864"/>
          </a:xfrm>
        </p:spPr>
        <p:txBody>
          <a:bodyPr>
            <a:normAutofit/>
          </a:bodyPr>
          <a:lstStyle/>
          <a:p>
            <a:pPr marL="914400" indent="-914400">
              <a:spcBef>
                <a:spcPts val="500"/>
              </a:spcBef>
              <a:buClr>
                <a:srgbClr val="002060"/>
              </a:buClr>
              <a:buSzPct val="100000"/>
              <a:buFont typeface="+mj-lt"/>
              <a:buAutoNum type="arabicPeriod"/>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DEFINE</a:t>
            </a:r>
            <a:r>
              <a:rPr lang="en-US" sz="32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Objectives and Costs.</a:t>
            </a:r>
          </a:p>
          <a:p>
            <a:pPr marL="457200" lvl="1" indent="0">
              <a:spcBef>
                <a:spcPts val="500"/>
              </a:spcBef>
              <a:buClr>
                <a:srgbClr val="002060"/>
              </a:buClr>
              <a:buSzPct val="100000"/>
              <a:buNone/>
            </a:pPr>
            <a:r>
              <a:rPr lang="en-US" sz="3200" dirty="0">
                <a:solidFill>
                  <a:srgbClr val="002060"/>
                </a:solidFill>
                <a:latin typeface="Calibri" panose="020F0502020204030204" pitchFamily="34" charset="0"/>
                <a:ea typeface="Calibri" panose="020F0502020204030204" pitchFamily="34" charset="0"/>
                <a:cs typeface="Calibri" panose="020F0502020204030204" pitchFamily="34" charset="0"/>
              </a:rPr>
              <a:t> 		Stakeholders excepted results and objectives</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a:t>
            </a:r>
            <a:r>
              <a:rPr lang="en-US" sz="32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dirty="0">
                <a:solidFill>
                  <a:srgbClr val="002060"/>
                </a:solidFill>
                <a:latin typeface="Calibri" panose="020F0502020204030204" pitchFamily="34" charset="0"/>
                <a:ea typeface="Times New Roman" panose="02020603050405020304" pitchFamily="18" charset="0"/>
                <a:cs typeface="Calibri" panose="020F0502020204030204" pitchFamily="34" charset="0"/>
              </a:rPr>
              <a:t>IT NETWORK </a:t>
            </a:r>
            <a:r>
              <a:rPr lang="en-US" sz="32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automation.</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 SKILL SETS: </a:t>
            </a:r>
            <a:r>
              <a:rPr lang="en-US" sz="32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a:t>
            </a:r>
            <a:r>
              <a:rPr lang="en-US" sz="32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anagement, Operations </a:t>
            </a:r>
            <a:r>
              <a:rPr lang="en-US" sz="32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and IT. </a:t>
            </a:r>
            <a:endParaRPr lang="en-US" sz="32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25103867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2EF4-8CBD-FCE8-2BAA-D80048972172}"/>
              </a:ext>
            </a:extLst>
          </p:cNvPr>
          <p:cNvSpPr>
            <a:spLocks noGrp="1"/>
          </p:cNvSpPr>
          <p:nvPr>
            <p:ph type="title"/>
          </p:nvPr>
        </p:nvSpPr>
        <p:spPr>
          <a:xfrm>
            <a:off x="221226" y="314633"/>
            <a:ext cx="11749548" cy="1769806"/>
          </a:xfrm>
        </p:spPr>
        <p:txBody>
          <a:bodyPr>
            <a:noAutofit/>
          </a:bodyPr>
          <a:lstStyle/>
          <a:p>
            <a:pPr marL="0" indent="0" algn="ctr">
              <a:buNone/>
            </a:pPr>
            <a:r>
              <a:rPr lang="en-US" sz="4000" b="1" dirty="0">
                <a:solidFill>
                  <a:srgbClr val="002060"/>
                </a:solidFill>
                <a:latin typeface="Calibri" panose="020F0502020204030204" pitchFamily="34" charset="0"/>
                <a:cs typeface="Calibri" panose="020F0502020204030204" pitchFamily="34" charset="0"/>
              </a:rPr>
              <a:t>4.0- DESIGN AND IMPLEMENTATION PROCESS</a:t>
            </a:r>
            <a:br>
              <a:rPr lang="en-US" sz="4000"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THE 6 Steps of the 4.0 Automation Implementation Process</a:t>
            </a: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endParaRPr lang="en-US" sz="40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882EDAB-C4D1-4957-C6D0-AA85EDDA3623}"/>
              </a:ext>
            </a:extLst>
          </p:cNvPr>
          <p:cNvSpPr>
            <a:spLocks noGrp="1"/>
          </p:cNvSpPr>
          <p:nvPr>
            <p:ph idx="1"/>
          </p:nvPr>
        </p:nvSpPr>
        <p:spPr>
          <a:xfrm>
            <a:off x="683299" y="1628244"/>
            <a:ext cx="10825402" cy="5064864"/>
          </a:xfrm>
        </p:spPr>
        <p:txBody>
          <a:bodyPr>
            <a:normAutofit fontScale="70000" lnSpcReduction="20000"/>
          </a:bodyPr>
          <a:lstStyle/>
          <a:p>
            <a:pPr marL="914400" indent="-914400">
              <a:spcBef>
                <a:spcPts val="500"/>
              </a:spcBef>
              <a:buClr>
                <a:srgbClr val="002060"/>
              </a:buClr>
              <a:buSzPct val="100000"/>
              <a:buFont typeface="+mj-lt"/>
              <a:buAutoNum type="arabicPeriod"/>
            </a:pPr>
            <a:r>
              <a:rPr lang="en-US" sz="45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DEFINE</a:t>
            </a:r>
            <a:r>
              <a:rPr lang="en-US" sz="45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Objectives and Costs.</a:t>
            </a:r>
          </a:p>
          <a:p>
            <a:pPr marL="457200" lvl="1" indent="0">
              <a:spcBef>
                <a:spcPts val="500"/>
              </a:spcBef>
              <a:buClr>
                <a:srgbClr val="002060"/>
              </a:buClr>
              <a:buSzPct val="100000"/>
              <a:buNone/>
            </a:pPr>
            <a:r>
              <a:rPr lang="en-US" sz="4500" dirty="0">
                <a:solidFill>
                  <a:srgbClr val="002060"/>
                </a:solidFill>
                <a:latin typeface="Calibri" panose="020F0502020204030204" pitchFamily="34" charset="0"/>
                <a:ea typeface="Calibri" panose="020F0502020204030204" pitchFamily="34" charset="0"/>
                <a:cs typeface="Calibri" panose="020F0502020204030204" pitchFamily="34" charset="0"/>
              </a:rPr>
              <a:t> 		Stakeholders excepted results and objectives</a:t>
            </a:r>
            <a:endParaRPr lang="en-US" sz="45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45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a:t>
            </a:r>
            <a:r>
              <a:rPr lang="en-US" sz="45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500" dirty="0">
                <a:solidFill>
                  <a:srgbClr val="002060"/>
                </a:solidFill>
                <a:latin typeface="Calibri" panose="020F0502020204030204" pitchFamily="34" charset="0"/>
                <a:ea typeface="Times New Roman" panose="02020603050405020304" pitchFamily="18" charset="0"/>
                <a:cs typeface="Calibri" panose="020F0502020204030204" pitchFamily="34" charset="0"/>
              </a:rPr>
              <a:t>IT NETWORK </a:t>
            </a:r>
            <a:r>
              <a:rPr lang="en-US" sz="45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automation.</a:t>
            </a:r>
            <a:endParaRPr lang="en-US" sz="45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45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 SKILL SETS: </a:t>
            </a:r>
            <a:r>
              <a:rPr lang="en-US" sz="45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a:t>
            </a:r>
            <a:r>
              <a:rPr lang="en-US" sz="45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anagement, Operations </a:t>
            </a:r>
            <a:r>
              <a:rPr lang="en-US" sz="45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and IT. </a:t>
            </a:r>
            <a:endParaRPr lang="en-US" sz="45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45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DESIGN your AUTOMATION PLAN.</a:t>
            </a:r>
          </a:p>
          <a:p>
            <a:pPr marL="457200" lvl="1" indent="0">
              <a:spcBef>
                <a:spcPts val="500"/>
              </a:spcBef>
              <a:buClr>
                <a:srgbClr val="002060"/>
              </a:buClr>
              <a:buSzPct val="100000"/>
              <a:buNone/>
            </a:pPr>
            <a:r>
              <a:rPr lang="en-US" sz="4500" dirty="0">
                <a:solidFill>
                  <a:srgbClr val="002060"/>
                </a:solidFill>
                <a:latin typeface="Calibri" panose="020F0502020204030204" pitchFamily="34" charset="0"/>
                <a:ea typeface="Calibri" panose="020F0502020204030204" pitchFamily="34" charset="0"/>
                <a:cs typeface="Calibri" panose="020F0502020204030204" pitchFamily="34" charset="0"/>
              </a:rPr>
              <a:t>		Data collation and analysis is Key</a:t>
            </a:r>
          </a:p>
          <a:p>
            <a:pPr marL="457200" lvl="1" indent="0">
              <a:spcBef>
                <a:spcPts val="500"/>
              </a:spcBef>
              <a:buClr>
                <a:srgbClr val="002060"/>
              </a:buClr>
              <a:buSzPct val="100000"/>
              <a:buNone/>
            </a:pPr>
            <a:r>
              <a:rPr lang="en-US" sz="4500" dirty="0">
                <a:solidFill>
                  <a:srgbClr val="002060"/>
                </a:solidFill>
                <a:latin typeface="Calibri" panose="020F0502020204030204" pitchFamily="34" charset="0"/>
                <a:ea typeface="Calibri" panose="020F0502020204030204" pitchFamily="34" charset="0"/>
                <a:cs typeface="Calibri" panose="020F0502020204030204" pitchFamily="34" charset="0"/>
              </a:rPr>
              <a:t>		Customer is primary focus</a:t>
            </a:r>
          </a:p>
          <a:p>
            <a:pPr marL="457200" lvl="1" indent="0" algn="just">
              <a:spcBef>
                <a:spcPts val="500"/>
              </a:spcBef>
              <a:buClr>
                <a:srgbClr val="002060"/>
              </a:buClr>
              <a:buSzPct val="100000"/>
              <a:buNone/>
            </a:pPr>
            <a:r>
              <a:rPr lang="en-US" sz="4500" dirty="0">
                <a:solidFill>
                  <a:srgbClr val="002060"/>
                </a:solidFill>
                <a:latin typeface="Calibri" panose="020F0502020204030204" pitchFamily="34" charset="0"/>
                <a:ea typeface="Calibri" panose="020F0502020204030204" pitchFamily="34" charset="0"/>
                <a:cs typeface="Calibri" panose="020F0502020204030204" pitchFamily="34" charset="0"/>
              </a:rPr>
              <a:t>		Improved employee task management</a:t>
            </a:r>
          </a:p>
          <a:p>
            <a:pPr marL="457200" lvl="1" indent="0" algn="just">
              <a:spcBef>
                <a:spcPts val="500"/>
              </a:spcBef>
              <a:buClr>
                <a:srgbClr val="002060"/>
              </a:buClr>
              <a:buSzPct val="100000"/>
              <a:buNone/>
            </a:pPr>
            <a:r>
              <a:rPr lang="en-US" sz="4500" dirty="0">
                <a:solidFill>
                  <a:srgbClr val="002060"/>
                </a:solidFill>
                <a:latin typeface="Calibri" panose="020F0502020204030204" pitchFamily="34" charset="0"/>
                <a:ea typeface="Calibri" panose="020F0502020204030204" pitchFamily="34" charset="0"/>
                <a:cs typeface="Calibri" panose="020F0502020204030204" pitchFamily="34" charset="0"/>
              </a:rPr>
              <a:t>		Determine information technologies to be implemented </a:t>
            </a:r>
          </a:p>
          <a:p>
            <a:endParaRPr lang="en-US" dirty="0"/>
          </a:p>
        </p:txBody>
      </p:sp>
    </p:spTree>
    <p:extLst>
      <p:ext uri="{BB962C8B-B14F-4D97-AF65-F5344CB8AC3E}">
        <p14:creationId xmlns:p14="http://schemas.microsoft.com/office/powerpoint/2010/main" val="3839513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2EF4-8CBD-FCE8-2BAA-D80048972172}"/>
              </a:ext>
            </a:extLst>
          </p:cNvPr>
          <p:cNvSpPr>
            <a:spLocks noGrp="1"/>
          </p:cNvSpPr>
          <p:nvPr>
            <p:ph type="title"/>
          </p:nvPr>
        </p:nvSpPr>
        <p:spPr>
          <a:xfrm>
            <a:off x="221226" y="314633"/>
            <a:ext cx="11749548" cy="1769806"/>
          </a:xfrm>
        </p:spPr>
        <p:txBody>
          <a:bodyPr>
            <a:noAutofit/>
          </a:bodyPr>
          <a:lstStyle/>
          <a:p>
            <a:pPr marL="0" indent="0" algn="ctr">
              <a:buNone/>
            </a:pPr>
            <a:r>
              <a:rPr lang="en-US" sz="4000" b="1" dirty="0">
                <a:solidFill>
                  <a:srgbClr val="002060"/>
                </a:solidFill>
                <a:latin typeface="Calibri" panose="020F0502020204030204" pitchFamily="34" charset="0"/>
                <a:cs typeface="Calibri" panose="020F0502020204030204" pitchFamily="34" charset="0"/>
              </a:rPr>
              <a:t>4.0- DESIGN AND IMPLEMENTATION PROCESS</a:t>
            </a:r>
            <a:br>
              <a:rPr lang="en-US" sz="4000"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THE 6 Steps of the 4.0 Automation Implementation Process</a:t>
            </a: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endParaRPr lang="en-US" sz="40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882EDAB-C4D1-4957-C6D0-AA85EDDA3623}"/>
              </a:ext>
            </a:extLst>
          </p:cNvPr>
          <p:cNvSpPr>
            <a:spLocks noGrp="1"/>
          </p:cNvSpPr>
          <p:nvPr>
            <p:ph idx="1"/>
          </p:nvPr>
        </p:nvSpPr>
        <p:spPr>
          <a:xfrm>
            <a:off x="791076" y="1793136"/>
            <a:ext cx="10825402" cy="5064864"/>
          </a:xfrm>
        </p:spPr>
        <p:txBody>
          <a:bodyPr>
            <a:normAutofit/>
          </a:bodyPr>
          <a:lstStyle/>
          <a:p>
            <a:pPr marL="914400" indent="-914400">
              <a:spcBef>
                <a:spcPts val="500"/>
              </a:spcBef>
              <a:buClr>
                <a:srgbClr val="002060"/>
              </a:buClr>
              <a:buSzPct val="100000"/>
              <a:buFont typeface="+mj-lt"/>
              <a:buAutoNum type="arabicPeriod"/>
            </a:pP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DEFINE</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Objectives and Costs.</a:t>
            </a:r>
          </a:p>
          <a:p>
            <a:pPr marL="457200" lvl="1" indent="0">
              <a:spcBef>
                <a:spcPts val="500"/>
              </a:spcBef>
              <a:buClr>
                <a:srgbClr val="002060"/>
              </a:buClr>
              <a:buSzPct val="100000"/>
              <a:buNone/>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 		Stakeholders excepted results and objectives</a:t>
            </a:r>
            <a:endParaRPr lang="en-US"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2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IT NETWORK </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automation.</a:t>
            </a:r>
            <a:endParaRPr lang="en-US" sz="2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 SKILL SETS: </a:t>
            </a:r>
            <a:r>
              <a:rPr lang="en-US" sz="2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a:t>
            </a:r>
            <a:r>
              <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anagement, Operations </a:t>
            </a:r>
            <a:r>
              <a:rPr lang="en-US" sz="24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and IT. </a:t>
            </a:r>
            <a:endParaRPr lang="en-US" sz="2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DESIGN your AUTOMATION PLAN.</a:t>
            </a:r>
          </a:p>
          <a:p>
            <a:pPr marL="457200" lvl="1" indent="0">
              <a:spcBef>
                <a:spcPts val="500"/>
              </a:spcBef>
              <a:buClr>
                <a:srgbClr val="002060"/>
              </a:buClr>
              <a:buSzPct val="100000"/>
              <a:buNone/>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		Data collation and analysis is Key</a:t>
            </a:r>
          </a:p>
          <a:p>
            <a:pPr marL="457200" lvl="1" indent="0">
              <a:spcBef>
                <a:spcPts val="500"/>
              </a:spcBef>
              <a:buClr>
                <a:srgbClr val="002060"/>
              </a:buClr>
              <a:buSzPct val="100000"/>
              <a:buNone/>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		Customer is primary focus</a:t>
            </a:r>
          </a:p>
          <a:p>
            <a:pPr marL="457200" lvl="1" indent="0" algn="just">
              <a:spcBef>
                <a:spcPts val="500"/>
              </a:spcBef>
              <a:buClr>
                <a:srgbClr val="002060"/>
              </a:buClr>
              <a:buSzPct val="100000"/>
              <a:buNone/>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		Improved employee task management</a:t>
            </a:r>
          </a:p>
          <a:p>
            <a:pPr marL="457200" lvl="1" indent="0" algn="just">
              <a:spcBef>
                <a:spcPts val="500"/>
              </a:spcBef>
              <a:buClr>
                <a:srgbClr val="002060"/>
              </a:buClr>
              <a:buSzPct val="100000"/>
              <a:buNone/>
            </a:pPr>
            <a:r>
              <a:rPr lang="en-US" sz="2400" dirty="0">
                <a:solidFill>
                  <a:srgbClr val="002060"/>
                </a:solidFill>
                <a:latin typeface="Calibri" panose="020F0502020204030204" pitchFamily="34" charset="0"/>
                <a:ea typeface="Calibri" panose="020F0502020204030204" pitchFamily="34" charset="0"/>
                <a:cs typeface="Calibri" panose="020F0502020204030204" pitchFamily="34" charset="0"/>
              </a:rPr>
              <a:t>		Determine information technologies to be implemented </a:t>
            </a:r>
          </a:p>
          <a:p>
            <a:pPr marL="914400" indent="-914400">
              <a:spcBef>
                <a:spcPts val="500"/>
              </a:spcBef>
              <a:buClr>
                <a:srgbClr val="002060"/>
              </a:buClr>
              <a:buSzPct val="100000"/>
              <a:buFont typeface="+mj-lt"/>
              <a:buAutoNum type="arabicPeriod"/>
            </a:pPr>
            <a:r>
              <a:rPr lang="en-US" sz="2400" b="1" dirty="0">
                <a:solidFill>
                  <a:srgbClr val="002060"/>
                </a:solidFill>
                <a:latin typeface="Calibri" panose="020F0502020204030204" pitchFamily="34" charset="0"/>
                <a:cs typeface="Calibri" panose="020F0502020204030204" pitchFamily="34" charset="0"/>
              </a:rPr>
              <a:t>SELECT PROJECT LEADER</a:t>
            </a:r>
          </a:p>
          <a:p>
            <a:endParaRPr lang="en-US" dirty="0"/>
          </a:p>
        </p:txBody>
      </p:sp>
    </p:spTree>
    <p:extLst>
      <p:ext uri="{BB962C8B-B14F-4D97-AF65-F5344CB8AC3E}">
        <p14:creationId xmlns:p14="http://schemas.microsoft.com/office/powerpoint/2010/main" val="659136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C2EF4-8CBD-FCE8-2BAA-D80048972172}"/>
              </a:ext>
            </a:extLst>
          </p:cNvPr>
          <p:cNvSpPr>
            <a:spLocks noGrp="1"/>
          </p:cNvSpPr>
          <p:nvPr>
            <p:ph type="title"/>
          </p:nvPr>
        </p:nvSpPr>
        <p:spPr>
          <a:xfrm>
            <a:off x="221226" y="314633"/>
            <a:ext cx="11749548" cy="1769806"/>
          </a:xfrm>
        </p:spPr>
        <p:txBody>
          <a:bodyPr>
            <a:noAutofit/>
          </a:bodyPr>
          <a:lstStyle/>
          <a:p>
            <a:pPr marL="0" indent="0" algn="ctr">
              <a:buNone/>
            </a:pPr>
            <a:r>
              <a:rPr lang="en-US" sz="4000" b="1" dirty="0">
                <a:solidFill>
                  <a:srgbClr val="002060"/>
                </a:solidFill>
                <a:latin typeface="Calibri" panose="020F0502020204030204" pitchFamily="34" charset="0"/>
                <a:cs typeface="Calibri" panose="020F0502020204030204" pitchFamily="34" charset="0"/>
              </a:rPr>
              <a:t>4.0- DESIGN AND IMPLEMENTATION PROCESS</a:t>
            </a:r>
            <a:br>
              <a:rPr lang="en-US" sz="4000" b="1" dirty="0">
                <a:solidFill>
                  <a:srgbClr val="002060"/>
                </a:solidFill>
                <a:latin typeface="Calibri" panose="020F0502020204030204" pitchFamily="34" charset="0"/>
                <a:cs typeface="Calibri" panose="020F0502020204030204" pitchFamily="34" charset="0"/>
              </a:rPr>
            </a:br>
            <a:r>
              <a:rPr lang="en-US" b="1" dirty="0">
                <a:solidFill>
                  <a:srgbClr val="002060"/>
                </a:solidFill>
                <a:latin typeface="Calibri" panose="020F0502020204030204" pitchFamily="34" charset="0"/>
                <a:cs typeface="Calibri" panose="020F0502020204030204" pitchFamily="34" charset="0"/>
              </a:rPr>
              <a:t>THE 6 Steps of the 4.0 Automation Implementation Process</a:t>
            </a: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br>
              <a:rPr lang="en-US" sz="4000" b="1" dirty="0">
                <a:solidFill>
                  <a:srgbClr val="002060"/>
                </a:solidFill>
                <a:latin typeface="Calibri" panose="020F0502020204030204" pitchFamily="34" charset="0"/>
                <a:cs typeface="Calibri" panose="020F0502020204030204" pitchFamily="34" charset="0"/>
              </a:rPr>
            </a:br>
            <a:endParaRPr lang="en-US" sz="4000" b="1" dirty="0">
              <a:solidFill>
                <a:srgbClr val="00206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882EDAB-C4D1-4957-C6D0-AA85EDDA3623}"/>
              </a:ext>
            </a:extLst>
          </p:cNvPr>
          <p:cNvSpPr>
            <a:spLocks noGrp="1"/>
          </p:cNvSpPr>
          <p:nvPr>
            <p:ph idx="1"/>
          </p:nvPr>
        </p:nvSpPr>
        <p:spPr>
          <a:xfrm>
            <a:off x="791076" y="1793136"/>
            <a:ext cx="10825402" cy="5064864"/>
          </a:xfrm>
        </p:spPr>
        <p:txBody>
          <a:bodyPr>
            <a:normAutofit fontScale="62500" lnSpcReduction="20000"/>
          </a:bodyPr>
          <a:lstStyle/>
          <a:p>
            <a:pPr marL="914400" indent="-914400">
              <a:spcBef>
                <a:spcPts val="500"/>
              </a:spcBef>
              <a:buClr>
                <a:srgbClr val="002060"/>
              </a:buClr>
              <a:buSzPct val="100000"/>
              <a:buFont typeface="+mj-lt"/>
              <a:buAutoNum type="arabicPeriod"/>
            </a:pP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DEFINE</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Objectives and Costs.</a:t>
            </a:r>
          </a:p>
          <a:p>
            <a:pPr marL="457200" lvl="1" indent="0">
              <a:spcBef>
                <a:spcPts val="500"/>
              </a:spcBef>
              <a:buClr>
                <a:srgbClr val="002060"/>
              </a:buClr>
              <a:buSzPct val="100000"/>
              <a:buNone/>
            </a:pPr>
            <a:r>
              <a:rPr lang="en-US" sz="4400" dirty="0">
                <a:solidFill>
                  <a:srgbClr val="002060"/>
                </a:solidFill>
                <a:latin typeface="Calibri" panose="020F0502020204030204" pitchFamily="34" charset="0"/>
                <a:ea typeface="Calibri" panose="020F0502020204030204" pitchFamily="34" charset="0"/>
                <a:cs typeface="Calibri" panose="020F0502020204030204" pitchFamily="34" charset="0"/>
              </a:rPr>
              <a:t> 		Stakeholders excepted results and objectives</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a:solidFill>
                  <a:srgbClr val="002060"/>
                </a:solidFill>
                <a:latin typeface="Calibri" panose="020F0502020204030204" pitchFamily="34" charset="0"/>
                <a:ea typeface="Times New Roman" panose="02020603050405020304" pitchFamily="18" charset="0"/>
                <a:cs typeface="Calibri" panose="020F0502020204030204" pitchFamily="34" charset="0"/>
              </a:rPr>
              <a:t>IT NETWORK </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for automation.</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EVALUATE SKILL SETS: </a:t>
            </a:r>
            <a:r>
              <a:rPr lang="en-US" sz="44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anagement, Operations and IT </a:t>
            </a:r>
          </a:p>
          <a:p>
            <a:pPr marL="914400" indent="-914400">
              <a:spcBef>
                <a:spcPts val="500"/>
              </a:spcBef>
              <a:buClr>
                <a:srgbClr val="002060"/>
              </a:buClr>
              <a:buSzPct val="100000"/>
              <a:buFont typeface="+mj-lt"/>
              <a:buAutoNum type="arabicPeriod"/>
            </a:pP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DESIGN your AUTOMATION PLAN.</a:t>
            </a:r>
          </a:p>
          <a:p>
            <a:pPr marL="457200" lvl="1" indent="0">
              <a:spcBef>
                <a:spcPts val="500"/>
              </a:spcBef>
              <a:buClr>
                <a:srgbClr val="002060"/>
              </a:buClr>
              <a:buSzPct val="100000"/>
              <a:buNone/>
            </a:pPr>
            <a:r>
              <a:rPr lang="en-US" sz="4400" dirty="0">
                <a:solidFill>
                  <a:srgbClr val="002060"/>
                </a:solidFill>
                <a:latin typeface="Calibri" panose="020F0502020204030204" pitchFamily="34" charset="0"/>
                <a:ea typeface="Calibri" panose="020F0502020204030204" pitchFamily="34" charset="0"/>
                <a:cs typeface="Calibri" panose="020F0502020204030204" pitchFamily="34" charset="0"/>
              </a:rPr>
              <a:t>		Data collation and analysis is Key</a:t>
            </a:r>
          </a:p>
          <a:p>
            <a:pPr marL="457200" lvl="1" indent="0">
              <a:spcBef>
                <a:spcPts val="500"/>
              </a:spcBef>
              <a:buClr>
                <a:srgbClr val="002060"/>
              </a:buClr>
              <a:buSzPct val="100000"/>
              <a:buNone/>
            </a:pPr>
            <a:r>
              <a:rPr lang="en-US" sz="4400" dirty="0">
                <a:solidFill>
                  <a:srgbClr val="002060"/>
                </a:solidFill>
                <a:latin typeface="Calibri" panose="020F0502020204030204" pitchFamily="34" charset="0"/>
                <a:ea typeface="Calibri" panose="020F0502020204030204" pitchFamily="34" charset="0"/>
                <a:cs typeface="Calibri" panose="020F0502020204030204" pitchFamily="34" charset="0"/>
              </a:rPr>
              <a:t>		Customer is primary focus</a:t>
            </a:r>
          </a:p>
          <a:p>
            <a:pPr marL="457200" lvl="1" indent="0" algn="just">
              <a:spcBef>
                <a:spcPts val="500"/>
              </a:spcBef>
              <a:buClr>
                <a:srgbClr val="002060"/>
              </a:buClr>
              <a:buSzPct val="100000"/>
              <a:buNone/>
            </a:pPr>
            <a:r>
              <a:rPr lang="en-US" sz="4400" dirty="0">
                <a:solidFill>
                  <a:srgbClr val="002060"/>
                </a:solidFill>
                <a:latin typeface="Calibri" panose="020F0502020204030204" pitchFamily="34" charset="0"/>
                <a:ea typeface="Calibri" panose="020F0502020204030204" pitchFamily="34" charset="0"/>
                <a:cs typeface="Calibri" panose="020F0502020204030204" pitchFamily="34" charset="0"/>
              </a:rPr>
              <a:t>		Improved employee task management</a:t>
            </a:r>
          </a:p>
          <a:p>
            <a:pPr marL="457200" lvl="1" indent="0" algn="just">
              <a:spcBef>
                <a:spcPts val="500"/>
              </a:spcBef>
              <a:buClr>
                <a:srgbClr val="002060"/>
              </a:buClr>
              <a:buSzPct val="100000"/>
              <a:buNone/>
            </a:pPr>
            <a:r>
              <a:rPr lang="en-US" sz="4400" dirty="0">
                <a:solidFill>
                  <a:srgbClr val="002060"/>
                </a:solidFill>
                <a:latin typeface="Calibri" panose="020F0502020204030204" pitchFamily="34" charset="0"/>
                <a:ea typeface="Calibri" panose="020F0502020204030204" pitchFamily="34" charset="0"/>
                <a:cs typeface="Calibri" panose="020F0502020204030204" pitchFamily="34" charset="0"/>
              </a:rPr>
              <a:t>		Determine information technologies to be implemented </a:t>
            </a:r>
          </a:p>
          <a:p>
            <a:pPr marL="914400" indent="-914400">
              <a:spcBef>
                <a:spcPts val="500"/>
              </a:spcBef>
              <a:buClr>
                <a:srgbClr val="002060"/>
              </a:buClr>
              <a:buSzPct val="100000"/>
              <a:buFont typeface="+mj-lt"/>
              <a:buAutoNum type="arabicPeriod"/>
            </a:pPr>
            <a:r>
              <a:rPr lang="en-US" sz="4400" b="1" dirty="0">
                <a:solidFill>
                  <a:srgbClr val="002060"/>
                </a:solidFill>
                <a:latin typeface="Calibri" panose="020F0502020204030204" pitchFamily="34" charset="0"/>
                <a:cs typeface="Calibri" panose="020F0502020204030204" pitchFamily="34" charset="0"/>
              </a:rPr>
              <a:t>SELECT </a:t>
            </a:r>
            <a:r>
              <a:rPr lang="en-US" sz="4400" b="1">
                <a:solidFill>
                  <a:srgbClr val="002060"/>
                </a:solidFill>
                <a:latin typeface="Calibri" panose="020F0502020204030204" pitchFamily="34" charset="0"/>
                <a:cs typeface="Calibri" panose="020F0502020204030204" pitchFamily="34" charset="0"/>
              </a:rPr>
              <a:t>PROJECT LEADER.</a:t>
            </a:r>
            <a:endParaRPr lang="en-US" sz="4400" b="1" dirty="0">
              <a:solidFill>
                <a:srgbClr val="002060"/>
              </a:solidFill>
              <a:latin typeface="Calibri" panose="020F0502020204030204" pitchFamily="34" charset="0"/>
              <a:cs typeface="Calibri" panose="020F0502020204030204" pitchFamily="34" charset="0"/>
            </a:endParaRPr>
          </a:p>
          <a:p>
            <a:pPr marL="914400" indent="-914400">
              <a:spcBef>
                <a:spcPts val="500"/>
              </a:spcBef>
              <a:buClr>
                <a:srgbClr val="002060"/>
              </a:buClr>
              <a:buSzPct val="100000"/>
              <a:buFont typeface="+mj-lt"/>
              <a:buAutoNum type="arabicPeriod"/>
            </a:pP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SET TIMELINE </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with milestones for </a:t>
            </a:r>
            <a:r>
              <a:rPr lang="en-US" sz="440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successful implementation.</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588614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rmAutofit/>
          </a:bodyPr>
          <a:lstStyle/>
          <a:p>
            <a:pPr marL="0" indent="0" algn="ctr">
              <a:buNone/>
            </a:pPr>
            <a:endParaRPr lang="en-US" sz="2800" dirty="0">
              <a:latin typeface="Calibri" panose="020F0502020204030204" pitchFamily="34" charset="0"/>
              <a:cs typeface="Calibri" panose="020F0502020204030204" pitchFamily="34" charset="0"/>
            </a:endParaRPr>
          </a:p>
          <a:p>
            <a:pPr marL="0" indent="0" algn="ctr">
              <a:buNone/>
            </a:pPr>
            <a:r>
              <a:rPr lang="en-US" sz="32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How Raytheon Stopped Ransomware</a:t>
            </a:r>
            <a:endParaRPr lang="en-US" sz="3200" b="1" dirty="0">
              <a:solidFill>
                <a:srgbClr val="002060"/>
              </a:solidFill>
              <a:latin typeface="Calibri" panose="020F0502020204030204" pitchFamily="34" charset="0"/>
              <a:cs typeface="Calibri" panose="020F0502020204030204" pitchFamily="34" charset="0"/>
            </a:endParaRPr>
          </a:p>
          <a:p>
            <a:pPr marL="0" indent="0">
              <a:buNone/>
            </a:pPr>
            <a:r>
              <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 Wasted on  attempting to BUY “Cyber Security”  </a:t>
            </a:r>
          </a:p>
          <a:p>
            <a:pPr marL="0" indent="0">
              <a:buNone/>
            </a:pPr>
            <a:endParaRPr lang="en-US" sz="2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457200" lvl="1" indent="0">
              <a:buNone/>
            </a:pPr>
            <a:r>
              <a:rPr lang="en-US" sz="2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Compliance results from:</a:t>
            </a:r>
          </a:p>
          <a:p>
            <a:pPr marL="914400" lvl="2" indent="0">
              <a:buNone/>
            </a:pPr>
            <a:r>
              <a:rPr lang="en-US" sz="2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Properly designed and maintained  IT Networks</a:t>
            </a:r>
          </a:p>
          <a:p>
            <a:pPr marL="914400" lvl="2" indent="0">
              <a:buNone/>
            </a:pPr>
            <a:r>
              <a:rPr lang="en-US" sz="2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Policies and Procedures  implemented that protect both the employee and company</a:t>
            </a:r>
            <a:endParaRPr lang="en-US" sz="2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914400" lvl="2" indent="0">
              <a:buNone/>
            </a:pPr>
            <a:r>
              <a:rPr lang="en-US" sz="2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Clearly defined Employee Job Descriptions to include responsibilities and tasks.</a:t>
            </a:r>
          </a:p>
          <a:p>
            <a:pPr marL="914400" lvl="2" indent="0">
              <a:buNone/>
            </a:pPr>
            <a:r>
              <a:rPr lang="en-US" sz="2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MOST IMPORTANT: </a:t>
            </a:r>
            <a:r>
              <a:rPr lang="en-US" sz="2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E</a:t>
            </a:r>
            <a:r>
              <a:rPr lang="en-US" sz="20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mployees know and follow COMPANY POLICIES AND PROCEDURES</a:t>
            </a:r>
            <a:endParaRPr lang="en-US" sz="20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9661955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pic>
        <p:nvPicPr>
          <p:cNvPr id="6" name="Content Placeholder 5" descr="Graphical user interface, text&#10;&#10;Description automatically generated">
            <a:extLst>
              <a:ext uri="{FF2B5EF4-FFF2-40B4-BE49-F238E27FC236}">
                <a16:creationId xmlns:a16="http://schemas.microsoft.com/office/drawing/2014/main" id="{D58A1F30-FBD2-C6E4-2C0F-2E61CE90C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87379" y="1672389"/>
            <a:ext cx="8482131" cy="4297993"/>
          </a:xfrm>
          <a:prstGeom prst="rect">
            <a:avLst/>
          </a:prstGeom>
        </p:spPr>
      </p:pic>
    </p:spTree>
    <p:extLst>
      <p:ext uri="{BB962C8B-B14F-4D97-AF65-F5344CB8AC3E}">
        <p14:creationId xmlns:p14="http://schemas.microsoft.com/office/powerpoint/2010/main" val="1179858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363415" y="609600"/>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B10622B-6DBD-6833-3998-A34742DEF78F}"/>
              </a:ext>
            </a:extLst>
          </p:cNvPr>
          <p:cNvSpPr>
            <a:spLocks noGrp="1"/>
          </p:cNvSpPr>
          <p:nvPr>
            <p:ph idx="1"/>
          </p:nvPr>
        </p:nvSpPr>
        <p:spPr>
          <a:xfrm>
            <a:off x="715434" y="2179717"/>
            <a:ext cx="8596668" cy="3880773"/>
          </a:xfrm>
        </p:spPr>
        <p:txBody>
          <a:bodyPr>
            <a:normAutofit fontScale="55000" lnSpcReduction="20000"/>
          </a:bodyPr>
          <a:lstStyle/>
          <a:p>
            <a:pPr marL="0" indent="0" algn="ctr">
              <a:buNone/>
            </a:pPr>
            <a:r>
              <a:rPr lang="en-US" sz="6600" i="1" dirty="0">
                <a:solidFill>
                  <a:srgbClr val="333333"/>
                </a:solidFill>
                <a:effectLst/>
                <a:latin typeface="Aharoni" panose="02010803020104030203" pitchFamily="2" charset="-79"/>
                <a:ea typeface="Times New Roman" panose="02020603050405020304" pitchFamily="18" charset="0"/>
                <a:cs typeface="Aharoni" panose="02010803020104030203" pitchFamily="2" charset="-79"/>
              </a:rPr>
              <a:t>“</a:t>
            </a:r>
            <a:r>
              <a:rPr lang="en-US" sz="6600" i="1" dirty="0">
                <a:solidFill>
                  <a:srgbClr val="333333"/>
                </a:solidFill>
                <a:effectLst/>
                <a:latin typeface="Arial Rounded MT Bold" panose="020F0704030504030204" pitchFamily="34" charset="0"/>
                <a:ea typeface="Times New Roman" panose="02020603050405020304" pitchFamily="18" charset="0"/>
                <a:cs typeface="Calibri" panose="020F0502020204030204" pitchFamily="34" charset="0"/>
              </a:rPr>
              <a:t>IT-OT convergence is a requirement to stay competitive in a future where cost pressures and resource constraints will continue grow. Data must securely traverse from the plant floor to the edge and the cloud in order to continuously optimize the business</a:t>
            </a:r>
            <a:r>
              <a:rPr lang="en-US" sz="6600" i="1" dirty="0">
                <a:solidFill>
                  <a:srgbClr val="333333"/>
                </a:solidFill>
                <a:effectLst/>
                <a:latin typeface="Aharoni" panose="02010803020104030203" pitchFamily="2" charset="-79"/>
                <a:ea typeface="Times New Roman" panose="02020603050405020304" pitchFamily="18" charset="0"/>
                <a:cs typeface="Aharoni" panose="02010803020104030203" pitchFamily="2" charset="-79"/>
              </a:rPr>
              <a:t>.”</a:t>
            </a:r>
            <a:endParaRPr lang="en-US" sz="6600" i="1" dirty="0">
              <a:effectLst/>
              <a:latin typeface="Aharoni" panose="02010803020104030203" pitchFamily="2" charset="-79"/>
              <a:ea typeface="Calibri" panose="020F0502020204030204" pitchFamily="34" charset="0"/>
              <a:cs typeface="Aharoni" panose="02010803020104030203" pitchFamily="2" charset="-79"/>
            </a:endParaRPr>
          </a:p>
          <a:p>
            <a:pPr marL="0" indent="0" algn="ctr">
              <a:buNone/>
            </a:pPr>
            <a:endParaRPr lang="en-US" sz="6600"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19879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pic>
        <p:nvPicPr>
          <p:cNvPr id="9" name="Content Placeholder 8" descr="Chart, bar chart&#10;&#10;Description automatically generated">
            <a:extLst>
              <a:ext uri="{FF2B5EF4-FFF2-40B4-BE49-F238E27FC236}">
                <a16:creationId xmlns:a16="http://schemas.microsoft.com/office/drawing/2014/main" id="{ED84B4CD-4EC2-75FB-C482-7CC8F457F7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5488" y="1193144"/>
            <a:ext cx="8283975" cy="5279896"/>
          </a:xfrm>
          <a:prstGeom prst="rect">
            <a:avLst/>
          </a:prstGeom>
        </p:spPr>
      </p:pic>
    </p:spTree>
    <p:extLst>
      <p:ext uri="{BB962C8B-B14F-4D97-AF65-F5344CB8AC3E}">
        <p14:creationId xmlns:p14="http://schemas.microsoft.com/office/powerpoint/2010/main" val="16002067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pic>
        <p:nvPicPr>
          <p:cNvPr id="6" name="Content Placeholder 5" descr="Chart, bar chart&#10;&#10;Description automatically generated">
            <a:extLst>
              <a:ext uri="{FF2B5EF4-FFF2-40B4-BE49-F238E27FC236}">
                <a16:creationId xmlns:a16="http://schemas.microsoft.com/office/drawing/2014/main" id="{F63787E4-FF3B-06B9-39A1-9D518715BB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883" y="1455821"/>
            <a:ext cx="11176780" cy="4658393"/>
          </a:xfrm>
          <a:prstGeom prst="rect">
            <a:avLst/>
          </a:prstGeom>
        </p:spPr>
      </p:pic>
    </p:spTree>
    <p:extLst>
      <p:ext uri="{BB962C8B-B14F-4D97-AF65-F5344CB8AC3E}">
        <p14:creationId xmlns:p14="http://schemas.microsoft.com/office/powerpoint/2010/main" val="429240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rmAutofit/>
          </a:bodyPr>
          <a:lstStyle/>
          <a:p>
            <a:pPr marL="0" indent="0" algn="ctr">
              <a:buNone/>
            </a:pPr>
            <a:endParaRPr lang="en-US" sz="2800" dirty="0">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descr="Logo&#10;&#10;Description automatically generated">
            <a:extLst>
              <a:ext uri="{FF2B5EF4-FFF2-40B4-BE49-F238E27FC236}">
                <a16:creationId xmlns:a16="http://schemas.microsoft.com/office/drawing/2014/main" id="{63354E30-6D7A-957C-E6BF-79C4224AEA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4580" y="1499918"/>
            <a:ext cx="7309346" cy="4766964"/>
          </a:xfrm>
          <a:prstGeom prst="rect">
            <a:avLst/>
          </a:prstGeom>
        </p:spPr>
      </p:pic>
    </p:spTree>
    <p:extLst>
      <p:ext uri="{BB962C8B-B14F-4D97-AF65-F5344CB8AC3E}">
        <p14:creationId xmlns:p14="http://schemas.microsoft.com/office/powerpoint/2010/main" val="39737912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rmAutofit/>
          </a:bodyPr>
          <a:lstStyle/>
          <a:p>
            <a:pPr marL="0" indent="0" algn="ctr">
              <a:buNone/>
            </a:pPr>
            <a:endParaRPr lang="en-US" sz="2800" dirty="0">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813FDD6F-D6BB-0E0F-7291-F7477D227052}"/>
              </a:ext>
            </a:extLst>
          </p:cNvPr>
          <p:cNvSpPr txBox="1"/>
          <p:nvPr/>
        </p:nvSpPr>
        <p:spPr>
          <a:xfrm>
            <a:off x="208411" y="1550187"/>
            <a:ext cx="10142621" cy="4924425"/>
          </a:xfrm>
          <a:prstGeom prst="rect">
            <a:avLst/>
          </a:prstGeom>
          <a:noFill/>
        </p:spPr>
        <p:txBody>
          <a:bodyPr wrap="square" rtlCol="0">
            <a:spAutoFit/>
          </a:bodyPr>
          <a:lstStyle/>
          <a:p>
            <a:pPr algn="ctr"/>
            <a:r>
              <a:rPr lang="en-US" sz="4400"/>
              <a:t>CYBER SECURITY COSTS GOING UP</a:t>
            </a:r>
          </a:p>
          <a:p>
            <a:pPr algn="ctr"/>
            <a:r>
              <a:rPr lang="en-US" sz="4000"/>
              <a:t>2016-$33 BILLION</a:t>
            </a:r>
          </a:p>
          <a:p>
            <a:pPr algn="ctr"/>
            <a:r>
              <a:rPr lang="en-US" sz="4000"/>
              <a:t>2021-$64 BILLION</a:t>
            </a:r>
          </a:p>
          <a:p>
            <a:endParaRPr lang="en-US"/>
          </a:p>
          <a:p>
            <a:endParaRPr lang="en-US"/>
          </a:p>
          <a:p>
            <a:pPr algn="ctr"/>
            <a:r>
              <a:rPr lang="en-US" sz="4400"/>
              <a:t>RANSOMEWARE COST GOING UP</a:t>
            </a:r>
          </a:p>
          <a:p>
            <a:pPr algn="ctr"/>
            <a:r>
              <a:rPr lang="en-US" sz="4400"/>
              <a:t>2016-$325 MILLION</a:t>
            </a:r>
          </a:p>
          <a:p>
            <a:pPr algn="ctr"/>
            <a:r>
              <a:rPr lang="en-US" sz="6600">
                <a:solidFill>
                  <a:srgbClr val="FF0000"/>
                </a:solidFill>
              </a:rPr>
              <a:t>2021-$64 BILLION</a:t>
            </a:r>
          </a:p>
        </p:txBody>
      </p:sp>
    </p:spTree>
    <p:extLst>
      <p:ext uri="{BB962C8B-B14F-4D97-AF65-F5344CB8AC3E}">
        <p14:creationId xmlns:p14="http://schemas.microsoft.com/office/powerpoint/2010/main" val="38200940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rmAutofit/>
          </a:bodyPr>
          <a:lstStyle/>
          <a:p>
            <a:pPr marL="0" indent="0" algn="ctr">
              <a:buNone/>
            </a:pPr>
            <a:endParaRPr lang="en-US" sz="2800" dirty="0">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813FDD6F-D6BB-0E0F-7291-F7477D227052}"/>
              </a:ext>
            </a:extLst>
          </p:cNvPr>
          <p:cNvSpPr txBox="1"/>
          <p:nvPr/>
        </p:nvSpPr>
        <p:spPr>
          <a:xfrm>
            <a:off x="1024689" y="1193144"/>
            <a:ext cx="10142621" cy="4308872"/>
          </a:xfrm>
          <a:prstGeom prst="rect">
            <a:avLst/>
          </a:prstGeom>
          <a:noFill/>
        </p:spPr>
        <p:txBody>
          <a:bodyPr wrap="square" rtlCol="0">
            <a:spAutoFit/>
          </a:bodyPr>
          <a:lstStyle/>
          <a:p>
            <a:pPr algn="ctr"/>
            <a:r>
              <a:rPr lang="en-US" sz="4400" b="1"/>
              <a:t>IT AND CYBER SECURITY INDUSTRY </a:t>
            </a:r>
            <a:r>
              <a:rPr lang="en-US" sz="5400" b="1" u="sng">
                <a:solidFill>
                  <a:srgbClr val="FF0000"/>
                </a:solidFill>
              </a:rPr>
              <a:t>HAVE FAILED</a:t>
            </a:r>
          </a:p>
          <a:p>
            <a:pPr algn="ctr"/>
            <a:endParaRPr lang="en-US" sz="4400" b="1"/>
          </a:p>
          <a:p>
            <a:pPr algn="ctr"/>
            <a:r>
              <a:rPr lang="en-US" sz="4400" b="1"/>
              <a:t>BUT…</a:t>
            </a:r>
          </a:p>
          <a:p>
            <a:pPr algn="ctr"/>
            <a:r>
              <a:rPr lang="en-US" sz="4400" b="1"/>
              <a:t>BUSINESS KEEP </a:t>
            </a:r>
            <a:r>
              <a:rPr lang="en-US" sz="4400" b="1" u="sng">
                <a:solidFill>
                  <a:schemeClr val="accent5">
                    <a:lumMod val="75000"/>
                  </a:schemeClr>
                </a:solidFill>
              </a:rPr>
              <a:t>PAYING MORE!</a:t>
            </a:r>
          </a:p>
          <a:p>
            <a:pPr algn="ctr"/>
            <a:r>
              <a:rPr lang="en-US" sz="4400" b="1"/>
              <a:t>SOMETHING IS WRONG.</a:t>
            </a:r>
            <a:endParaRPr lang="en-US" sz="6600" b="1"/>
          </a:p>
        </p:txBody>
      </p:sp>
    </p:spTree>
    <p:extLst>
      <p:ext uri="{BB962C8B-B14F-4D97-AF65-F5344CB8AC3E}">
        <p14:creationId xmlns:p14="http://schemas.microsoft.com/office/powerpoint/2010/main" val="1072655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rmAutofit/>
          </a:bodyPr>
          <a:lstStyle/>
          <a:p>
            <a:pPr marL="0" indent="0" algn="ctr">
              <a:buNone/>
            </a:pPr>
            <a:endParaRPr lang="en-US" sz="2800" dirty="0">
              <a:latin typeface="Calibri" panose="020F0502020204030204" pitchFamily="34" charset="0"/>
              <a:cs typeface="Calibri" panose="020F0502020204030204" pitchFamily="34" charset="0"/>
            </a:endParaRPr>
          </a:p>
          <a:p>
            <a:pPr marL="0" indent="0">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TextBox 3">
            <a:extLst>
              <a:ext uri="{FF2B5EF4-FFF2-40B4-BE49-F238E27FC236}">
                <a16:creationId xmlns:a16="http://schemas.microsoft.com/office/drawing/2014/main" id="{813FDD6F-D6BB-0E0F-7291-F7477D227052}"/>
              </a:ext>
            </a:extLst>
          </p:cNvPr>
          <p:cNvSpPr txBox="1"/>
          <p:nvPr/>
        </p:nvSpPr>
        <p:spPr>
          <a:xfrm>
            <a:off x="505883" y="1782691"/>
            <a:ext cx="10142621" cy="1569660"/>
          </a:xfrm>
          <a:prstGeom prst="rect">
            <a:avLst/>
          </a:prstGeom>
          <a:noFill/>
        </p:spPr>
        <p:txBody>
          <a:bodyPr wrap="square" rtlCol="0">
            <a:spAutoFit/>
          </a:bodyPr>
          <a:lstStyle/>
          <a:p>
            <a:pPr algn="ctr"/>
            <a:r>
              <a:rPr lang="en-US" sz="9600" b="1"/>
              <a:t>PEOPLE</a:t>
            </a:r>
          </a:p>
        </p:txBody>
      </p:sp>
    </p:spTree>
    <p:extLst>
      <p:ext uri="{BB962C8B-B14F-4D97-AF65-F5344CB8AC3E}">
        <p14:creationId xmlns:p14="http://schemas.microsoft.com/office/powerpoint/2010/main" val="22030448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rmAutofit/>
          </a:bodyPr>
          <a:lstStyle/>
          <a:p>
            <a:pPr marL="0" indent="0" algn="ctr">
              <a:buNone/>
            </a:pPr>
            <a:r>
              <a:rPr lang="en-US" sz="2800" b="0" i="0">
                <a:solidFill>
                  <a:srgbClr val="202124"/>
                </a:solidFill>
                <a:effectLst/>
                <a:latin typeface="Roboto" panose="02000000000000000000" pitchFamily="2" charset="0"/>
              </a:rPr>
              <a:t>What is the market size of the Weight Loss Services industry in the US in 2022? The market size, measured by revenue, of the Weight Loss Services industry is </a:t>
            </a:r>
            <a:r>
              <a:rPr lang="en-US" sz="2800" b="1" i="0">
                <a:solidFill>
                  <a:srgbClr val="202124"/>
                </a:solidFill>
                <a:effectLst/>
                <a:latin typeface="Roboto" panose="02000000000000000000" pitchFamily="2" charset="0"/>
              </a:rPr>
              <a:t>$33 BILLION</a:t>
            </a:r>
            <a:r>
              <a:rPr lang="en-US" sz="2800" b="0" i="0">
                <a:solidFill>
                  <a:srgbClr val="202124"/>
                </a:solidFill>
                <a:effectLst/>
                <a:latin typeface="Roboto" panose="02000000000000000000" pitchFamily="2" charset="0"/>
              </a:rPr>
              <a:t> in 2022</a:t>
            </a:r>
            <a:endParaRPr lang="en-US" sz="2800" dirty="0">
              <a:latin typeface="Calibri" panose="020F0502020204030204" pitchFamily="34" charset="0"/>
              <a:cs typeface="Calibri" panose="020F0502020204030204" pitchFamily="34" charset="0"/>
            </a:endParaRPr>
          </a:p>
          <a:p>
            <a:pPr marL="0" indent="0">
              <a:buNone/>
            </a:pPr>
            <a:r>
              <a:rPr lang="en-US" sz="24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6" name="Picture 5" descr="Chart, bar chart&#10;&#10;Description automatically generated">
            <a:extLst>
              <a:ext uri="{FF2B5EF4-FFF2-40B4-BE49-F238E27FC236}">
                <a16:creationId xmlns:a16="http://schemas.microsoft.com/office/drawing/2014/main" id="{2B1C7879-D4B0-3E45-CA5F-0B7C3E70E0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811" y="2866549"/>
            <a:ext cx="4867954" cy="3410426"/>
          </a:xfrm>
          <a:prstGeom prst="rect">
            <a:avLst/>
          </a:prstGeom>
        </p:spPr>
      </p:pic>
    </p:spTree>
    <p:extLst>
      <p:ext uri="{BB962C8B-B14F-4D97-AF65-F5344CB8AC3E}">
        <p14:creationId xmlns:p14="http://schemas.microsoft.com/office/powerpoint/2010/main" val="10820905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rmAutofit/>
          </a:bodyPr>
          <a:lstStyle/>
          <a:p>
            <a:pPr marL="0" indent="0" algn="ctr">
              <a:buNone/>
            </a:pP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7" name="Picture 6" descr="Chart, line chart&#10;&#10;Description automatically generated">
            <a:extLst>
              <a:ext uri="{FF2B5EF4-FFF2-40B4-BE49-F238E27FC236}">
                <a16:creationId xmlns:a16="http://schemas.microsoft.com/office/drawing/2014/main" id="{1BA71ED5-D6B0-0B07-5369-9820DB5CC9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11" y="1193144"/>
            <a:ext cx="9601200" cy="4763165"/>
          </a:xfrm>
          <a:prstGeom prst="rect">
            <a:avLst/>
          </a:prstGeom>
        </p:spPr>
      </p:pic>
    </p:spTree>
    <p:extLst>
      <p:ext uri="{BB962C8B-B14F-4D97-AF65-F5344CB8AC3E}">
        <p14:creationId xmlns:p14="http://schemas.microsoft.com/office/powerpoint/2010/main" val="191530942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Autofit/>
          </a:bodyPr>
          <a:lstStyle/>
          <a:p>
            <a:pPr marL="0" indent="0" algn="ctr">
              <a:buNone/>
            </a:pPr>
            <a:r>
              <a:rPr lang="en-US" sz="6600" b="1" i="0">
                <a:solidFill>
                  <a:srgbClr val="202124"/>
                </a:solidFill>
                <a:effectLst/>
                <a:latin typeface="Calibri" panose="020F0502020204030204" pitchFamily="34" charset="0"/>
                <a:cs typeface="Calibri" panose="020F0502020204030204" pitchFamily="34" charset="0"/>
              </a:rPr>
              <a:t>OVER 98% OF DIETS FAIL</a:t>
            </a:r>
          </a:p>
          <a:p>
            <a:pPr marL="0" indent="0" algn="ctr">
              <a:buNone/>
            </a:pPr>
            <a:r>
              <a:rPr lang="en-US" sz="6600" b="1">
                <a:solidFill>
                  <a:srgbClr val="202124"/>
                </a:solidFill>
                <a:latin typeface="Calibri" panose="020F0502020204030204" pitchFamily="34" charset="0"/>
                <a:cs typeface="Calibri" panose="020F0502020204030204" pitchFamily="34" charset="0"/>
              </a:rPr>
              <a:t>WITHIN 3 YEARS OVER 98% HAVE GAINED ALL WEIGH BACK.</a:t>
            </a:r>
            <a:endParaRPr lang="en-US" sz="6600" b="1" dirty="0">
              <a:latin typeface="Calibri" panose="020F0502020204030204" pitchFamily="34" charset="0"/>
              <a:cs typeface="Calibri" panose="020F0502020204030204" pitchFamily="34" charset="0"/>
            </a:endParaRPr>
          </a:p>
          <a:p>
            <a:pPr marL="0" indent="0">
              <a:buNone/>
            </a:pPr>
            <a:r>
              <a:rPr lang="en-US" sz="6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6600" b="1"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7130416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Autofit/>
          </a:bodyPr>
          <a:lstStyle/>
          <a:p>
            <a:pPr marL="0" indent="0" algn="ctr">
              <a:buNone/>
            </a:pPr>
            <a:r>
              <a:rPr lang="en-US" sz="8000" b="1" i="1">
                <a:solidFill>
                  <a:srgbClr val="002060"/>
                </a:solidFill>
                <a:effectLst/>
                <a:latin typeface="Calibri" panose="020F0502020204030204" pitchFamily="34" charset="0"/>
                <a:cs typeface="Calibri" panose="020F0502020204030204" pitchFamily="34" charset="0"/>
              </a:rPr>
              <a:t>WHAT IS THE PROBLEM WITH CYBER SECURITY?</a:t>
            </a:r>
            <a:endParaRPr lang="en-US" sz="8000" b="1" i="1" dirty="0">
              <a:solidFill>
                <a:srgbClr val="002060"/>
              </a:solidFill>
              <a:latin typeface="Calibri" panose="020F0502020204030204" pitchFamily="34" charset="0"/>
              <a:cs typeface="Calibri" panose="020F0502020204030204" pitchFamily="34" charset="0"/>
            </a:endParaRPr>
          </a:p>
          <a:p>
            <a:pPr marL="0" indent="0">
              <a:buNone/>
            </a:pPr>
            <a:r>
              <a:rPr lang="en-US" sz="6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6600" b="1"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999755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412400" y="168729"/>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pic>
        <p:nvPicPr>
          <p:cNvPr id="4" name="Content Placeholder 3" descr="Traffic Sign: 36 in x 36 in Nominal Sign Size, Aluminum, 0.080 in Thick, R1-1 MUTCD">
            <a:extLst>
              <a:ext uri="{FF2B5EF4-FFF2-40B4-BE49-F238E27FC236}">
                <a16:creationId xmlns:a16="http://schemas.microsoft.com/office/drawing/2014/main" id="{2B082FB9-A8E3-136D-E1A7-0D9BF84C7FF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122714" y="1306286"/>
            <a:ext cx="6939643" cy="5127171"/>
          </a:xfrm>
          <a:prstGeom prst="rect">
            <a:avLst/>
          </a:prstGeom>
          <a:noFill/>
          <a:ln>
            <a:noFill/>
          </a:ln>
        </p:spPr>
      </p:pic>
    </p:spTree>
    <p:extLst>
      <p:ext uri="{BB962C8B-B14F-4D97-AF65-F5344CB8AC3E}">
        <p14:creationId xmlns:p14="http://schemas.microsoft.com/office/powerpoint/2010/main" val="427511282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Autofit/>
          </a:bodyPr>
          <a:lstStyle/>
          <a:p>
            <a:pPr marL="0" indent="0" algn="ctr">
              <a:buNone/>
            </a:pPr>
            <a:r>
              <a:rPr lang="en-US" sz="8000" b="1" i="1">
                <a:solidFill>
                  <a:srgbClr val="002060"/>
                </a:solidFill>
                <a:effectLst/>
                <a:latin typeface="Calibri" panose="020F0502020204030204" pitchFamily="34" charset="0"/>
                <a:cs typeface="Calibri" panose="020F0502020204030204" pitchFamily="34" charset="0"/>
              </a:rPr>
              <a:t>BUSINESS NEEDS TO TAKE CONTROL OF THEIR INFOMAITON SYSTEMS</a:t>
            </a:r>
            <a:endParaRPr lang="en-US" sz="8000" b="1" i="1" dirty="0">
              <a:solidFill>
                <a:srgbClr val="002060"/>
              </a:solidFill>
              <a:latin typeface="Calibri" panose="020F0502020204030204" pitchFamily="34" charset="0"/>
              <a:cs typeface="Calibri" panose="020F0502020204030204" pitchFamily="34" charset="0"/>
            </a:endParaRPr>
          </a:p>
          <a:p>
            <a:pPr marL="0" indent="0">
              <a:buNone/>
            </a:pPr>
            <a:r>
              <a:rPr lang="en-US" sz="6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6600" b="1"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950894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pic>
        <p:nvPicPr>
          <p:cNvPr id="7" name="Content Placeholder 6" descr="Diagram&#10;&#10;Description automatically generated">
            <a:extLst>
              <a:ext uri="{FF2B5EF4-FFF2-40B4-BE49-F238E27FC236}">
                <a16:creationId xmlns:a16="http://schemas.microsoft.com/office/drawing/2014/main" id="{FBAFB422-A2C1-514A-8F6C-868141FCB7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1270" y="1785010"/>
            <a:ext cx="10787834" cy="3629355"/>
          </a:xfrm>
          <a:prstGeom prst="rect">
            <a:avLst/>
          </a:prstGeom>
        </p:spPr>
      </p:pic>
      <p:sp>
        <p:nvSpPr>
          <p:cNvPr id="8" name="Oval 7">
            <a:extLst>
              <a:ext uri="{FF2B5EF4-FFF2-40B4-BE49-F238E27FC236}">
                <a16:creationId xmlns:a16="http://schemas.microsoft.com/office/drawing/2014/main" id="{2429ABB6-7337-78F7-CAD5-5238C44CFF7C}"/>
              </a:ext>
            </a:extLst>
          </p:cNvPr>
          <p:cNvSpPr/>
          <p:nvPr/>
        </p:nvSpPr>
        <p:spPr>
          <a:xfrm>
            <a:off x="7760368" y="1648327"/>
            <a:ext cx="3681664" cy="3629354"/>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86385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10787835" cy="973015"/>
          </a:xfrm>
        </p:spPr>
        <p:txBody>
          <a:bodyPr>
            <a:normAutofit/>
          </a:bodyPr>
          <a:lstStyle/>
          <a:p>
            <a:r>
              <a:rPr lang="en-US" sz="4000" b="1" dirty="0">
                <a:solidFill>
                  <a:srgbClr val="002060"/>
                </a:solidFill>
                <a:latin typeface="Calibri" panose="020F0502020204030204" pitchFamily="34" charset="0"/>
                <a:cs typeface="Calibri" panose="020F0502020204030204" pitchFamily="34" charset="0"/>
              </a:rPr>
              <a:t>PROCESS</a:t>
            </a:r>
            <a:r>
              <a:rPr lang="en-US" sz="4000" dirty="0">
                <a:solidFill>
                  <a:srgbClr val="002060"/>
                </a:solidFill>
                <a:latin typeface="Calibri" panose="020F0502020204030204" pitchFamily="34" charset="0"/>
                <a:cs typeface="Calibri" panose="020F0502020204030204" pitchFamily="34" charset="0"/>
              </a:rPr>
              <a:t> </a:t>
            </a:r>
            <a:r>
              <a:rPr lang="en-US" sz="4000" b="1" dirty="0">
                <a:solidFill>
                  <a:srgbClr val="002060"/>
                </a:solidFill>
                <a:latin typeface="Calibri" panose="020F0502020204030204" pitchFamily="34" charset="0"/>
                <a:cs typeface="Calibri" panose="020F0502020204030204" pitchFamily="34" charset="0"/>
              </a:rPr>
              <a:t>AUTOMATION &amp;CYBER SECURITY</a:t>
            </a:r>
            <a:endParaRPr lang="en-US" sz="4000"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rmAutofit/>
          </a:bodyPr>
          <a:lstStyle/>
          <a:p>
            <a:pPr marL="0" indent="0" algn="ctr">
              <a:buNone/>
            </a:pPr>
            <a:endParaRPr lang="en-US" sz="2800" dirty="0">
              <a:latin typeface="Calibri" panose="020F0502020204030204" pitchFamily="34" charset="0"/>
              <a:cs typeface="Calibri" panose="020F0502020204030204" pitchFamily="34" charset="0"/>
            </a:endParaRPr>
          </a:p>
          <a:p>
            <a:pPr marL="0" indent="0">
              <a:buNone/>
            </a:pPr>
            <a:r>
              <a:rPr lang="en-US" sz="24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descr="Graphical user interface, timeline&#10;&#10;Description automatically generated">
            <a:extLst>
              <a:ext uri="{FF2B5EF4-FFF2-40B4-BE49-F238E27FC236}">
                <a16:creationId xmlns:a16="http://schemas.microsoft.com/office/drawing/2014/main" id="{88E213E1-FE91-4BED-2153-DD772433D1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28" y="804496"/>
            <a:ext cx="12136544" cy="5249008"/>
          </a:xfrm>
          <a:prstGeom prst="rect">
            <a:avLst/>
          </a:prstGeom>
        </p:spPr>
      </p:pic>
    </p:spTree>
    <p:extLst>
      <p:ext uri="{BB962C8B-B14F-4D97-AF65-F5344CB8AC3E}">
        <p14:creationId xmlns:p14="http://schemas.microsoft.com/office/powerpoint/2010/main" val="42870588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E7B0-1CD9-A5BC-584B-4DC0431CE077}"/>
              </a:ext>
            </a:extLst>
          </p:cNvPr>
          <p:cNvSpPr>
            <a:spLocks noGrp="1"/>
          </p:cNvSpPr>
          <p:nvPr>
            <p:ph type="title"/>
          </p:nvPr>
        </p:nvSpPr>
        <p:spPr>
          <a:xfrm>
            <a:off x="505883" y="220129"/>
            <a:ext cx="8758433" cy="536341"/>
          </a:xfrm>
        </p:spPr>
        <p:txBody>
          <a:bodyPr>
            <a:normAutofit fontScale="90000"/>
          </a:bodyPr>
          <a:lstStyle/>
          <a:p>
            <a:r>
              <a:rPr lang="en-US" sz="4000" i="1">
                <a:solidFill>
                  <a:srgbClr val="002060"/>
                </a:solidFill>
              </a:rPr>
              <a:t>                      MANAGEMENT</a:t>
            </a:r>
            <a:endParaRPr lang="en-US" sz="4000" i="1" dirty="0">
              <a:solidFill>
                <a:srgbClr val="002060"/>
              </a:solidFill>
            </a:endParaRPr>
          </a:p>
        </p:txBody>
      </p:sp>
      <p:sp>
        <p:nvSpPr>
          <p:cNvPr id="3" name="Content Placeholder 2">
            <a:extLst>
              <a:ext uri="{FF2B5EF4-FFF2-40B4-BE49-F238E27FC236}">
                <a16:creationId xmlns:a16="http://schemas.microsoft.com/office/drawing/2014/main" id="{6F50E5AE-0035-5E5D-A64F-501A80EB88B8}"/>
              </a:ext>
            </a:extLst>
          </p:cNvPr>
          <p:cNvSpPr>
            <a:spLocks noGrp="1"/>
          </p:cNvSpPr>
          <p:nvPr>
            <p:ph idx="1"/>
          </p:nvPr>
        </p:nvSpPr>
        <p:spPr>
          <a:xfrm>
            <a:off x="208411" y="1337495"/>
            <a:ext cx="9899150" cy="4939480"/>
          </a:xfrm>
        </p:spPr>
        <p:txBody>
          <a:bodyPr>
            <a:normAutofit/>
          </a:bodyPr>
          <a:lstStyle/>
          <a:p>
            <a:pPr marL="0" indent="0" algn="ctr">
              <a:buNone/>
            </a:pPr>
            <a:endParaRPr lang="en-US" sz="2800" dirty="0">
              <a:latin typeface="Calibri" panose="020F0502020204030204" pitchFamily="34" charset="0"/>
              <a:cs typeface="Calibri" panose="020F0502020204030204" pitchFamily="34" charset="0"/>
            </a:endParaRPr>
          </a:p>
          <a:p>
            <a:pPr marL="0" indent="0">
              <a:buNone/>
            </a:pPr>
            <a:r>
              <a:rPr lang="en-US" sz="24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4400" spc="10" dirty="0">
              <a:solidFill>
                <a:srgbClr val="FF0000"/>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CB66A835-9F12-2DE1-C0D5-6290FF6EFA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832" y="908385"/>
            <a:ext cx="11369285" cy="5522495"/>
          </a:xfrm>
          <a:prstGeom prst="rect">
            <a:avLst/>
          </a:prstGeom>
        </p:spPr>
      </p:pic>
      <p:sp>
        <p:nvSpPr>
          <p:cNvPr id="5" name="Oval 4">
            <a:extLst>
              <a:ext uri="{FF2B5EF4-FFF2-40B4-BE49-F238E27FC236}">
                <a16:creationId xmlns:a16="http://schemas.microsoft.com/office/drawing/2014/main" id="{14C9FBCF-1F91-E6DC-FEC8-DFA598DA7F15}"/>
              </a:ext>
            </a:extLst>
          </p:cNvPr>
          <p:cNvSpPr/>
          <p:nvPr/>
        </p:nvSpPr>
        <p:spPr>
          <a:xfrm>
            <a:off x="505883" y="1203158"/>
            <a:ext cx="11180234" cy="2021306"/>
          </a:xfrm>
          <a:prstGeom prst="ellipse">
            <a:avLst/>
          </a:prstGeom>
          <a:solidFill>
            <a:schemeClr val="accent1">
              <a:alpha val="0"/>
            </a:schemeClr>
          </a:solidFill>
          <a:ln>
            <a:solidFill>
              <a:srgbClr val="FF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5D3AD17-C90D-7FEC-0D0A-AE7729A5356D}"/>
              </a:ext>
            </a:extLst>
          </p:cNvPr>
          <p:cNvSpPr/>
          <p:nvPr/>
        </p:nvSpPr>
        <p:spPr>
          <a:xfrm>
            <a:off x="411357" y="1648327"/>
            <a:ext cx="11030675" cy="233412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29F2C69-E85C-51EF-4E2A-3AC76DB78869}"/>
              </a:ext>
            </a:extLst>
          </p:cNvPr>
          <p:cNvSpPr/>
          <p:nvPr/>
        </p:nvSpPr>
        <p:spPr>
          <a:xfrm>
            <a:off x="208411" y="4303745"/>
            <a:ext cx="6084105" cy="2334126"/>
          </a:xfrm>
          <a:prstGeom prst="ellipse">
            <a:avLst/>
          </a:prstGeom>
          <a:solidFill>
            <a:schemeClr val="accent1">
              <a:alpha val="0"/>
            </a:schemeClr>
          </a:solid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12363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0959-F8D6-6455-B23A-06CC49BFEFEA}"/>
              </a:ext>
            </a:extLst>
          </p:cNvPr>
          <p:cNvSpPr>
            <a:spLocks noGrp="1"/>
          </p:cNvSpPr>
          <p:nvPr>
            <p:ph type="title"/>
          </p:nvPr>
        </p:nvSpPr>
        <p:spPr>
          <a:xfrm>
            <a:off x="775656" y="2664542"/>
            <a:ext cx="8596668" cy="1320800"/>
          </a:xfrm>
        </p:spPr>
        <p:txBody>
          <a:bodyPr>
            <a:normAutofit/>
          </a:bodyPr>
          <a:lstStyle/>
          <a:p>
            <a:r>
              <a:rPr lang="en-US" sz="8000" b="1" dirty="0">
                <a:solidFill>
                  <a:srgbClr val="002060"/>
                </a:solidFill>
                <a:latin typeface="Calibri" panose="020F0502020204030204" pitchFamily="34" charset="0"/>
                <a:cs typeface="Calibri" panose="020F0502020204030204" pitchFamily="34" charset="0"/>
              </a:rPr>
              <a:t>       QUESTIONS</a:t>
            </a:r>
          </a:p>
        </p:txBody>
      </p:sp>
      <p:sp>
        <p:nvSpPr>
          <p:cNvPr id="3" name="Content Placeholder 2">
            <a:extLst>
              <a:ext uri="{FF2B5EF4-FFF2-40B4-BE49-F238E27FC236}">
                <a16:creationId xmlns:a16="http://schemas.microsoft.com/office/drawing/2014/main" id="{9877155E-B687-AC2F-9F92-E7D80C4E26F3}"/>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36728613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F30959-F8D6-6455-B23A-06CC49BFEFEA}"/>
              </a:ext>
            </a:extLst>
          </p:cNvPr>
          <p:cNvSpPr>
            <a:spLocks noGrp="1"/>
          </p:cNvSpPr>
          <p:nvPr>
            <p:ph type="title"/>
          </p:nvPr>
        </p:nvSpPr>
        <p:spPr>
          <a:xfrm>
            <a:off x="775656" y="2664542"/>
            <a:ext cx="8596668" cy="1320800"/>
          </a:xfrm>
        </p:spPr>
        <p:txBody>
          <a:bodyPr>
            <a:normAutofit/>
          </a:bodyPr>
          <a:lstStyle/>
          <a:p>
            <a:r>
              <a:rPr lang="en-US" sz="8000" b="1" dirty="0">
                <a:solidFill>
                  <a:srgbClr val="002060"/>
                </a:solidFill>
                <a:latin typeface="Calibri" panose="020F0502020204030204" pitchFamily="34" charset="0"/>
                <a:cs typeface="Calibri" panose="020F0502020204030204" pitchFamily="34" charset="0"/>
              </a:rPr>
              <a:t>       </a:t>
            </a:r>
          </a:p>
        </p:txBody>
      </p:sp>
      <p:sp>
        <p:nvSpPr>
          <p:cNvPr id="3" name="Content Placeholder 2">
            <a:extLst>
              <a:ext uri="{FF2B5EF4-FFF2-40B4-BE49-F238E27FC236}">
                <a16:creationId xmlns:a16="http://schemas.microsoft.com/office/drawing/2014/main" id="{9877155E-B687-AC2F-9F92-E7D80C4E26F3}"/>
              </a:ext>
            </a:extLst>
          </p:cNvPr>
          <p:cNvSpPr>
            <a:spLocks noGrp="1"/>
          </p:cNvSpPr>
          <p:nvPr>
            <p:ph idx="1"/>
          </p:nvPr>
        </p:nvSpPr>
        <p:spPr/>
        <p:txBody>
          <a:bodyPr/>
          <a:lstStyle/>
          <a:p>
            <a:pPr marL="0" indent="0">
              <a:buNone/>
            </a:pPr>
            <a:r>
              <a:rPr lang="en-US" dirty="0"/>
              <a:t>   </a:t>
            </a:r>
          </a:p>
        </p:txBody>
      </p:sp>
      <p:pic>
        <p:nvPicPr>
          <p:cNvPr id="4" name="Picture 3" descr="A picture containing text&#10;&#10;Description automatically generated">
            <a:extLst>
              <a:ext uri="{FF2B5EF4-FFF2-40B4-BE49-F238E27FC236}">
                <a16:creationId xmlns:a16="http://schemas.microsoft.com/office/drawing/2014/main" id="{69ECA7E4-4F55-ACE5-F2EC-0C287C38265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24138" y="1350171"/>
            <a:ext cx="6373828" cy="1620836"/>
          </a:xfrm>
          <a:prstGeom prst="rect">
            <a:avLst/>
          </a:prstGeom>
          <a:noFill/>
          <a:ln>
            <a:noFill/>
          </a:ln>
        </p:spPr>
      </p:pic>
      <p:sp>
        <p:nvSpPr>
          <p:cNvPr id="6" name="TextBox 5">
            <a:extLst>
              <a:ext uri="{FF2B5EF4-FFF2-40B4-BE49-F238E27FC236}">
                <a16:creationId xmlns:a16="http://schemas.microsoft.com/office/drawing/2014/main" id="{DEEADF0B-FA7A-F4C8-241C-18B66E3C9C3C}"/>
              </a:ext>
            </a:extLst>
          </p:cNvPr>
          <p:cNvSpPr txBox="1"/>
          <p:nvPr/>
        </p:nvSpPr>
        <p:spPr>
          <a:xfrm>
            <a:off x="2819676" y="3509773"/>
            <a:ext cx="5267739" cy="2400657"/>
          </a:xfrm>
          <a:prstGeom prst="rect">
            <a:avLst/>
          </a:prstGeom>
          <a:noFill/>
        </p:spPr>
        <p:txBody>
          <a:bodyPr wrap="square" rtlCol="0">
            <a:spAutoFit/>
          </a:bodyPr>
          <a:lstStyle/>
          <a:p>
            <a:pPr algn="ctr"/>
            <a:r>
              <a:rPr lang="en-US" b="1" dirty="0"/>
              <a:t>JOHN CONNELL</a:t>
            </a:r>
          </a:p>
          <a:p>
            <a:pPr algn="ctr"/>
            <a:r>
              <a:rPr lang="en-US" b="1" dirty="0"/>
              <a:t>FORTRESS DATA MANAGEMENT</a:t>
            </a:r>
          </a:p>
          <a:p>
            <a:r>
              <a:rPr lang="en-US" dirty="0"/>
              <a:t>			375 WEST 83</a:t>
            </a:r>
            <a:r>
              <a:rPr lang="en-US" baseline="30000" dirty="0"/>
              <a:t>RD</a:t>
            </a:r>
            <a:r>
              <a:rPr lang="en-US" dirty="0"/>
              <a:t> STREET</a:t>
            </a:r>
          </a:p>
          <a:p>
            <a:r>
              <a:rPr lang="en-US" dirty="0"/>
              <a:t>			BURR RIDGE, IL 60527</a:t>
            </a:r>
          </a:p>
          <a:p>
            <a:endParaRPr lang="en-US" dirty="0"/>
          </a:p>
          <a:p>
            <a:r>
              <a:rPr lang="en-US" dirty="0"/>
              <a:t>	</a:t>
            </a:r>
            <a:r>
              <a:rPr lang="en-US" sz="1400" dirty="0"/>
              <a:t>EMAIL: </a:t>
            </a:r>
            <a:r>
              <a:rPr lang="en-US" sz="1400" dirty="0">
                <a:hlinkClick r:id="rId3"/>
              </a:rPr>
              <a:t>JCONNELL@FORTRESSDM.COM</a:t>
            </a:r>
            <a:endParaRPr lang="en-US" sz="1400" dirty="0"/>
          </a:p>
          <a:p>
            <a:r>
              <a:rPr lang="en-US" sz="1400" dirty="0"/>
              <a:t>	PHONE:	630-920-0153</a:t>
            </a:r>
          </a:p>
          <a:p>
            <a:r>
              <a:rPr lang="en-US" sz="1400" dirty="0"/>
              <a:t>	CELL:	630-202-1127</a:t>
            </a:r>
          </a:p>
          <a:p>
            <a:r>
              <a:rPr lang="en-US" sz="1400" dirty="0"/>
              <a:t>	WEB: 	WWW.FORTRESSDM.COM</a:t>
            </a:r>
          </a:p>
        </p:txBody>
      </p:sp>
    </p:spTree>
    <p:extLst>
      <p:ext uri="{BB962C8B-B14F-4D97-AF65-F5344CB8AC3E}">
        <p14:creationId xmlns:p14="http://schemas.microsoft.com/office/powerpoint/2010/main" val="1798832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412400" y="168729"/>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A7490BC-E6A8-C3DA-C19E-26A70E0AAE2D}"/>
              </a:ext>
            </a:extLst>
          </p:cNvPr>
          <p:cNvSpPr>
            <a:spLocks noGrp="1"/>
          </p:cNvSpPr>
          <p:nvPr>
            <p:ph idx="1"/>
          </p:nvPr>
        </p:nvSpPr>
        <p:spPr>
          <a:xfrm>
            <a:off x="677333" y="2160589"/>
            <a:ext cx="11324167" cy="4528682"/>
          </a:xfrm>
        </p:spPr>
        <p:txBody>
          <a:bodyPr>
            <a:noAutofit/>
          </a:bodyPr>
          <a:lstStyle/>
          <a:p>
            <a:pPr marL="0" indent="0" algn="ctr">
              <a:buClrTx/>
              <a:buSzPct val="100000"/>
              <a:buNone/>
            </a:pPr>
            <a:r>
              <a:rPr lang="en-US" sz="5400" b="1">
                <a:latin typeface="Calibri" panose="020F0502020204030204" pitchFamily="34" charset="0"/>
                <a:cs typeface="Calibri" panose="020F0502020204030204" pitchFamily="34" charset="0"/>
              </a:rPr>
              <a:t>IT INDUSTRY , ESPECIALLY CYBER SECURITY BASED ON:</a:t>
            </a:r>
            <a:endParaRPr lang="en-US" sz="4000" b="1">
              <a:latin typeface="Calibri" panose="020F0502020204030204" pitchFamily="34" charset="0"/>
              <a:cs typeface="Calibri" panose="020F0502020204030204" pitchFamily="34" charset="0"/>
            </a:endParaRPr>
          </a:p>
          <a:p>
            <a:pPr algn="ctr">
              <a:buClrTx/>
              <a:buSzPct val="100000"/>
            </a:pPr>
            <a:r>
              <a:rPr lang="en-US" sz="4000" b="1">
                <a:latin typeface="Calibri" panose="020F0502020204030204" pitchFamily="34" charset="0"/>
                <a:cs typeface="Calibri" panose="020F0502020204030204" pitchFamily="34" charset="0"/>
              </a:rPr>
              <a:t>CONFUSION AND COMPLEXITY</a:t>
            </a:r>
          </a:p>
          <a:p>
            <a:pPr algn="ctr">
              <a:buClrTx/>
              <a:buSzPct val="100000"/>
            </a:pPr>
            <a:r>
              <a:rPr lang="en-US" sz="4000" b="1">
                <a:latin typeface="Calibri" panose="020F0502020204030204" pitchFamily="34" charset="0"/>
                <a:cs typeface="Calibri" panose="020F0502020204030204" pitchFamily="34" charset="0"/>
              </a:rPr>
              <a:t>YOU DON’T  UNDERSTAND YOUR NEEDS – WE DO </a:t>
            </a:r>
          </a:p>
          <a:p>
            <a:pPr algn="ctr">
              <a:buClrTx/>
              <a:buSzPct val="100000"/>
            </a:pPr>
            <a:r>
              <a:rPr lang="en-US" sz="4000" b="1">
                <a:latin typeface="Calibri" panose="020F0502020204030204" pitchFamily="34" charset="0"/>
                <a:cs typeface="Calibri" panose="020F0502020204030204" pitchFamily="34" charset="0"/>
              </a:rPr>
              <a:t>PAY US- LEAVE TO THE IT PROFESSIONALS</a:t>
            </a:r>
          </a:p>
        </p:txBody>
      </p:sp>
    </p:spTree>
    <p:extLst>
      <p:ext uri="{BB962C8B-B14F-4D97-AF65-F5344CB8AC3E}">
        <p14:creationId xmlns:p14="http://schemas.microsoft.com/office/powerpoint/2010/main" val="21231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412400" y="168729"/>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A7490BC-E6A8-C3DA-C19E-26A70E0AAE2D}"/>
              </a:ext>
            </a:extLst>
          </p:cNvPr>
          <p:cNvSpPr>
            <a:spLocks noGrp="1"/>
          </p:cNvSpPr>
          <p:nvPr>
            <p:ph idx="1"/>
          </p:nvPr>
        </p:nvSpPr>
        <p:spPr>
          <a:xfrm>
            <a:off x="677333" y="2160589"/>
            <a:ext cx="11324167" cy="4528682"/>
          </a:xfrm>
        </p:spPr>
        <p:txBody>
          <a:bodyPr>
            <a:noAutofit/>
          </a:bodyPr>
          <a:lstStyle/>
          <a:p>
            <a:pPr marL="0" indent="0" algn="ctr">
              <a:buClrTx/>
              <a:buSzPct val="100000"/>
              <a:buNone/>
            </a:pPr>
            <a:r>
              <a:rPr lang="en-US" sz="4000" b="1">
                <a:solidFill>
                  <a:srgbClr val="002060"/>
                </a:solidFill>
                <a:latin typeface="Calibri" panose="020F0502020204030204" pitchFamily="34" charset="0"/>
                <a:cs typeface="Calibri" panose="020F0502020204030204" pitchFamily="34" charset="0"/>
              </a:rPr>
              <a:t>YOUR COMPANY’S  SUCCESS DEPENDS ON</a:t>
            </a:r>
          </a:p>
          <a:p>
            <a:pPr marL="0" indent="0" algn="ctr">
              <a:buClrTx/>
              <a:buSzPct val="100000"/>
              <a:buNone/>
            </a:pPr>
            <a:r>
              <a:rPr lang="en-US" sz="4000" b="1">
                <a:solidFill>
                  <a:srgbClr val="002060"/>
                </a:solidFill>
                <a:latin typeface="Calibri" panose="020F0502020204030204" pitchFamily="34" charset="0"/>
                <a:cs typeface="Calibri" panose="020F0502020204030204" pitchFamily="34" charset="0"/>
              </a:rPr>
              <a:t> MANAGEMENT AND EMPLOYEES UNDERSTANDING  THE WORDS, PROCESSES AND OBJECTIVES IN INFORMATION AND OPERATIONAL TECHNOLOGY</a:t>
            </a:r>
          </a:p>
        </p:txBody>
      </p:sp>
    </p:spTree>
    <p:extLst>
      <p:ext uri="{BB962C8B-B14F-4D97-AF65-F5344CB8AC3E}">
        <p14:creationId xmlns:p14="http://schemas.microsoft.com/office/powerpoint/2010/main" val="326402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2BA2-B967-4246-13FA-39658232DB4F}"/>
              </a:ext>
            </a:extLst>
          </p:cNvPr>
          <p:cNvSpPr>
            <a:spLocks noGrp="1"/>
          </p:cNvSpPr>
          <p:nvPr>
            <p:ph type="title"/>
          </p:nvPr>
        </p:nvSpPr>
        <p:spPr>
          <a:xfrm>
            <a:off x="412400" y="168729"/>
            <a:ext cx="9448800" cy="1320800"/>
          </a:xfrm>
        </p:spPr>
        <p:txBody>
          <a:bodyPr>
            <a:noAutofit/>
          </a:bodyPr>
          <a:lstStyle/>
          <a:p>
            <a:pPr algn="ctr"/>
            <a:r>
              <a:rPr lang="en-US" sz="4800" b="1" kern="1800" spc="75"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CNC MANUFACTURING 4.0</a:t>
            </a:r>
            <a:endParaRPr lang="en-US" sz="4800" dirty="0">
              <a:latin typeface="Calibri" panose="020F0502020204030204" pitchFamily="34" charset="0"/>
              <a:cs typeface="Calibri" panose="020F0502020204030204" pitchFamily="34" charset="0"/>
            </a:endParaRPr>
          </a:p>
        </p:txBody>
      </p:sp>
      <p:sp>
        <p:nvSpPr>
          <p:cNvPr id="5" name="Content Placeholder 4">
            <a:extLst>
              <a:ext uri="{FF2B5EF4-FFF2-40B4-BE49-F238E27FC236}">
                <a16:creationId xmlns:a16="http://schemas.microsoft.com/office/drawing/2014/main" id="{7A7490BC-E6A8-C3DA-C19E-26A70E0AAE2D}"/>
              </a:ext>
            </a:extLst>
          </p:cNvPr>
          <p:cNvSpPr>
            <a:spLocks noGrp="1"/>
          </p:cNvSpPr>
          <p:nvPr>
            <p:ph idx="1"/>
          </p:nvPr>
        </p:nvSpPr>
        <p:spPr>
          <a:xfrm>
            <a:off x="677333" y="2160589"/>
            <a:ext cx="11324167" cy="4528682"/>
          </a:xfrm>
        </p:spPr>
        <p:txBody>
          <a:bodyPr>
            <a:noAutofit/>
          </a:bodyPr>
          <a:lstStyle/>
          <a:p>
            <a:pPr marL="0" indent="0" algn="ctr">
              <a:buClrTx/>
              <a:buSzPct val="100000"/>
              <a:buNone/>
            </a:pPr>
            <a:r>
              <a:rPr lang="en-US" sz="6600" b="1" strike="dblStrike">
                <a:solidFill>
                  <a:srgbClr val="FF0000"/>
                </a:solidFill>
                <a:latin typeface="Calibri" panose="020F0502020204030204" pitchFamily="34" charset="0"/>
                <a:cs typeface="Calibri" panose="020F0502020204030204" pitchFamily="34" charset="0"/>
              </a:rPr>
              <a:t>CONFUSION &amp; COMPLEXITY</a:t>
            </a:r>
          </a:p>
          <a:p>
            <a:pPr marL="0" indent="0" algn="ctr">
              <a:buClrTx/>
              <a:buSzPct val="100000"/>
              <a:buNone/>
            </a:pPr>
            <a:endParaRPr lang="en-US" sz="4000" b="1" strike="dblStrike">
              <a:solidFill>
                <a:srgbClr val="FF0000"/>
              </a:solidFill>
              <a:latin typeface="Calibri" panose="020F0502020204030204" pitchFamily="34" charset="0"/>
              <a:cs typeface="Calibri" panose="020F0502020204030204" pitchFamily="34" charset="0"/>
            </a:endParaRPr>
          </a:p>
          <a:p>
            <a:pPr marL="0" indent="0" algn="ctr">
              <a:buClrTx/>
              <a:buSzPct val="100000"/>
              <a:buNone/>
            </a:pPr>
            <a:r>
              <a:rPr lang="en-US" sz="6000" b="1">
                <a:solidFill>
                  <a:srgbClr val="002060"/>
                </a:solidFill>
                <a:latin typeface="Calibri" panose="020F0502020204030204" pitchFamily="34" charset="0"/>
                <a:cs typeface="Calibri" panose="020F0502020204030204" pitchFamily="34" charset="0"/>
              </a:rPr>
              <a:t>CLARITY &amp; UNDERSTANDING </a:t>
            </a:r>
          </a:p>
          <a:p>
            <a:pPr marL="0" indent="0" algn="ctr">
              <a:buClrTx/>
              <a:buSzPct val="100000"/>
              <a:buNone/>
            </a:pPr>
            <a:r>
              <a:rPr lang="en-US" sz="6000" b="1">
                <a:solidFill>
                  <a:srgbClr val="002060"/>
                </a:solidFill>
                <a:latin typeface="Calibri" panose="020F0502020204030204" pitchFamily="34" charset="0"/>
                <a:cs typeface="Calibri" panose="020F0502020204030204" pitchFamily="34" charset="0"/>
              </a:rPr>
              <a:t>IS THE GOAL OF THIS WEBINAR </a:t>
            </a:r>
          </a:p>
        </p:txBody>
      </p:sp>
    </p:spTree>
    <p:extLst>
      <p:ext uri="{BB962C8B-B14F-4D97-AF65-F5344CB8AC3E}">
        <p14:creationId xmlns:p14="http://schemas.microsoft.com/office/powerpoint/2010/main" val="298888609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4185</TotalTime>
  <Words>1914</Words>
  <Application>Microsoft Office PowerPoint</Application>
  <PresentationFormat>Widescreen</PresentationFormat>
  <Paragraphs>360</Paragraphs>
  <Slides>65</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65</vt:i4>
      </vt:variant>
    </vt:vector>
  </HeadingPairs>
  <TitlesOfParts>
    <vt:vector size="75" baseType="lpstr">
      <vt:lpstr>Aharoni</vt:lpstr>
      <vt:lpstr>Arial</vt:lpstr>
      <vt:lpstr>Arial Rounded MT Bold</vt:lpstr>
      <vt:lpstr>Calibri</vt:lpstr>
      <vt:lpstr>inherit</vt:lpstr>
      <vt:lpstr>Roboto</vt:lpstr>
      <vt:lpstr>Trebuchet MS</vt:lpstr>
      <vt:lpstr>Wingdings</vt:lpstr>
      <vt:lpstr>Wingdings 3</vt:lpstr>
      <vt:lpstr>Facet</vt:lpstr>
      <vt:lpstr>PowerPoint Presentation</vt:lpstr>
      <vt:lpstr>CNC MANUFACTURING 4.0 AUTOMATION</vt:lpstr>
      <vt:lpstr>CNC MANUFACTURING 4.0 AUTOMATION  WEBINAR WILL : </vt:lpstr>
      <vt:lpstr>CNC MANUFACTURING 4.0</vt:lpstr>
      <vt:lpstr>CNC MANUFACTURING 4.0</vt:lpstr>
      <vt:lpstr>CNC MANUFACTURING 4.0</vt:lpstr>
      <vt:lpstr>CNC MANUFACTURING 4.0</vt:lpstr>
      <vt:lpstr>CNC MANUFACTURING 4.0</vt:lpstr>
      <vt:lpstr>CNC MANUFACTURING 4.0</vt:lpstr>
      <vt:lpstr>CNC MANUFACTURING 4.0</vt:lpstr>
      <vt:lpstr>CNC MANUFACTURING 4.0</vt:lpstr>
      <vt:lpstr>CNC MANUFACTURING 4.0</vt:lpstr>
      <vt:lpstr>CNC MANUFACTURING 4.0</vt:lpstr>
      <vt:lpstr>CNC MANUFACTURING 4.0</vt:lpstr>
      <vt:lpstr>CNC MANUFACTURING 4.0 OR </vt:lpstr>
      <vt:lpstr>WHAT IS INDUSTRY 4.0?  </vt:lpstr>
      <vt:lpstr>WHAT IS INDUSTRY 4.0?</vt:lpstr>
      <vt:lpstr>CNC MANUFACTURING 4.0 </vt:lpstr>
      <vt:lpstr>CNC MANUFACTURING 4.0 </vt:lpstr>
      <vt:lpstr>TASK AUTOMATION VS PROCESS AUTOMATION</vt:lpstr>
      <vt:lpstr>TASK AUTOMATION VS PROCESS AUTOMATION</vt:lpstr>
      <vt:lpstr>TASK AUTOMATION VS PROCESS AUTOMATION</vt:lpstr>
      <vt:lpstr>TASK AUTOMATION VS PROCESS AUTOMATION</vt:lpstr>
      <vt:lpstr>TASK AUTOMATION VS PROCESS AUTOMATION</vt:lpstr>
      <vt:lpstr>TASK AUTOMATION VS PROCESS AUTOMATION</vt:lpstr>
      <vt:lpstr>TASK AUTOMATION VS PROCESS AUTOMATION</vt:lpstr>
      <vt:lpstr>TASK AUTOMATION VS PROCESS AUTOMATION</vt:lpstr>
      <vt:lpstr>TASK AUTOMATION VS PROCESS AUTOMATION</vt:lpstr>
      <vt:lpstr>TASK AUTOMATION VS PROCESS AUTOMATION</vt:lpstr>
      <vt:lpstr>TASK AUTOMATION VS PROCESS AUTOMATION</vt:lpstr>
      <vt:lpstr>TASK AUTOMATION VS PROCESS AUTOMATION</vt:lpstr>
      <vt:lpstr>    PROCESS AUTOMATION</vt:lpstr>
      <vt:lpstr>PROCESS AUTOMATION</vt:lpstr>
      <vt:lpstr>PowerPoint Presentation</vt:lpstr>
      <vt:lpstr>PowerPoint Presentation</vt:lpstr>
      <vt:lpstr>ELEMENTS OF PROCESS AUTOMATION</vt:lpstr>
      <vt:lpstr>ELEMENTS OF PROCESS AUTOMATION</vt:lpstr>
      <vt:lpstr>ELEMENTS OF PROCESS AUTOMATION</vt:lpstr>
      <vt:lpstr>TASK AUTOMATION VS PROCESS AUTOMATION</vt:lpstr>
      <vt:lpstr>TASK AUTOMATION VS PROCESS AUTOMATION</vt:lpstr>
      <vt:lpstr>4.0- DESIGN AND IMPLEMENTATION PROCESS THE 6 Steps of the 4.0 Automation Implementation Process   </vt:lpstr>
      <vt:lpstr>4.0- DESIGN AND IMPLEMENTATION PROCESS THE 6 Steps of the 4.0 Automation Implementation Process   </vt:lpstr>
      <vt:lpstr>4.0- DESIGN AND IMPLEMENTATION PROCESS THE 6 Steps of the 4.0 Automation Implementation Process   </vt:lpstr>
      <vt:lpstr>4.0- DESIGN AND IMPLEMENTATION PROCESS THE 6 Steps of the 4.0 Automation Implementation Process   </vt:lpstr>
      <vt:lpstr>4.0- DESIGN AND IMPLEMENTATION PROCESS THE 6 Steps of the 4.0 Automation Implementation Process   </vt:lpstr>
      <vt:lpstr>4.0- DESIGN AND IMPLEMENTATION PROCESS THE 6 Steps of the 4.0 Automation Implementation Process   </vt:lpstr>
      <vt:lpstr>4.0- DESIGN AND IMPLEMENTATION PROCESS THE 6 Steps of the 4.0 Automation Implementation Process   </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PROCESS AUTOMATION &amp;CYBER SECURITY</vt:lpstr>
      <vt:lpstr>                      MANAGEMENT</vt:lpstr>
      <vt:lpstr>       QUESTIONS</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Connell</dc:creator>
  <cp:lastModifiedBy>John Connell</cp:lastModifiedBy>
  <cp:revision>7</cp:revision>
  <dcterms:created xsi:type="dcterms:W3CDTF">2022-08-08T18:28:43Z</dcterms:created>
  <dcterms:modified xsi:type="dcterms:W3CDTF">2022-08-11T16:13:51Z</dcterms:modified>
</cp:coreProperties>
</file>