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8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</p:sldIdLst>
  <p:sldSz cy="5143500" cx="9144000"/>
  <p:notesSz cx="6858000" cy="9144000"/>
  <p:embeddedFontLst>
    <p:embeddedFont>
      <p:font typeface="Proxima Nova"/>
      <p:regular r:id="rId56"/>
      <p:bold r:id="rId57"/>
      <p:italic r:id="rId58"/>
      <p:boldItalic r:id="rId59"/>
    </p:embeddedFont>
    <p:embeddedFont>
      <p:font typeface="Roboto"/>
      <p:regular r:id="rId60"/>
      <p:bold r:id="rId61"/>
      <p:italic r:id="rId62"/>
      <p:boldItalic r:id="rId63"/>
    </p:embeddedFont>
    <p:embeddedFont>
      <p:font typeface="Alfa Slab One"/>
      <p:regular r:id="rId6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font" Target="fonts/Roboto-italic.fntdata"/><Relationship Id="rId61" Type="http://schemas.openxmlformats.org/officeDocument/2006/relationships/font" Target="fonts/Roboto-bold.fntdata"/><Relationship Id="rId20" Type="http://schemas.openxmlformats.org/officeDocument/2006/relationships/slide" Target="slides/slide13.xml"/><Relationship Id="rId64" Type="http://schemas.openxmlformats.org/officeDocument/2006/relationships/font" Target="fonts/AlfaSlabOne-regular.fntdata"/><Relationship Id="rId63" Type="http://schemas.openxmlformats.org/officeDocument/2006/relationships/font" Target="fonts/Roboto-boldItalic.fntdata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60" Type="http://schemas.openxmlformats.org/officeDocument/2006/relationships/font" Target="fonts/Roboto-regular.fntdata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font" Target="fonts/ProximaNova-bold.fntdata"/><Relationship Id="rId12" Type="http://schemas.openxmlformats.org/officeDocument/2006/relationships/slide" Target="slides/slide5.xml"/><Relationship Id="rId56" Type="http://schemas.openxmlformats.org/officeDocument/2006/relationships/font" Target="fonts/ProximaNova-regular.fntdata"/><Relationship Id="rId15" Type="http://schemas.openxmlformats.org/officeDocument/2006/relationships/slide" Target="slides/slide8.xml"/><Relationship Id="rId59" Type="http://schemas.openxmlformats.org/officeDocument/2006/relationships/font" Target="fonts/ProximaNova-boldItalic.fntdata"/><Relationship Id="rId14" Type="http://schemas.openxmlformats.org/officeDocument/2006/relationships/slide" Target="slides/slide7.xml"/><Relationship Id="rId58" Type="http://schemas.openxmlformats.org/officeDocument/2006/relationships/font" Target="fonts/ProximaNova-italic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bd02981447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bd02981447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b3d5a5fc8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b3d5a5fc8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ab2c68e7f2_1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ab2c68e7f2_1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ab2c68e7f2_1_2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ab2c68e7f2_1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bc43df392e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bc43df392e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698c2bb629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698c2bb629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69855bfc13_1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69855bfc13_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bc519f655c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bc519f655c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ab2c68e7f2_1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ab2c68e7f2_1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bc0504fe21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bc0504fe21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bc519f655c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2bc519f655c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bd02981447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bd02981447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bc519f655c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bc519f655c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bbc19ef6b9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2bbc19ef6b9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bc519f655c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2bc519f655c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bc43df392e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2bc43df392e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69855bfc13_2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269855bfc13_2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ab2c68e7f2_1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2ab2c68e7f2_1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bda9be9919_5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2bda9be9919_5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bd94e366a9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2bd94e366a9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ab2c68e7f2_1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ab2c68e7f2_1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ab2c68e7f2_1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2ab2c68e7f2_1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bf46759e6b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bf46759e6b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bc519f655c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2bc519f655c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bbc19ef6b9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2bbc19ef6b9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69855bfc13_2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269855bfc13_2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269855bfc13_2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269855bfc13_2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2ab2c68e7f2_1_2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2ab2c68e7f2_1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2bc0504fe21_3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2bc0504fe21_3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2698c2bb629_3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2698c2bb629_3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2698c2bb629_3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2698c2bb629_3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2698c2bb629_3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2698c2bb629_3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269855bfc13_2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269855bfc13_2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ab2c68e7f2_1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ab2c68e7f2_1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2ab2c68e7f2_1_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2ab2c68e7f2_1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bd0298144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2bd0298144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2bc0504fe21_3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2bc0504fe21_3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2bf46759e6b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2bf46759e6b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2bf46759e6b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2bf46759e6b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2bda9be9919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2bda9be9919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2bfb78c2b1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2bfb78c2b1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2bfb78c2b19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2bfb78c2b19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2bfb790f06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2bfb790f06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ab2c68e7f2_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ab2c68e7f2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ab2c68e7f2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ab2c68e7f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ab2c68e7f2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ab2c68e7f2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ab2c68e7f2_1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ab2c68e7f2_1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ab2c68e7f2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ab2c68e7f2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0" name="Google Shape;100;p26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1" name="Google Shape;101;p26"/>
          <p:cNvSpPr txBox="1"/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02" name="Google Shape;102;p26"/>
          <p:cNvSpPr txBox="1"/>
          <p:nvPr>
            <p:ph idx="1" type="subTitle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3" name="Google Shape;103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7"/>
          <p:cNvSpPr txBox="1"/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6" name="Google Shape;106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09" name="Google Shape;109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0" name="Google Shape;110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13" name="Google Shape;113;p2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4" name="Google Shape;114;p2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5" name="Google Shape;115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18" name="Google Shape;118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1"/>
          <p:cNvSpPr txBox="1"/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1" name="Google Shape;121;p31"/>
          <p:cNvSpPr txBox="1"/>
          <p:nvPr>
            <p:ph idx="1" type="body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22" name="Google Shape;122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2"/>
          <p:cNvSpPr txBox="1"/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5" name="Google Shape;125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3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8" name="Google Shape;128;p33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9" name="Google Shape;129;p33"/>
          <p:cNvSpPr txBox="1"/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130" name="Google Shape;130;p33"/>
          <p:cNvSpPr txBox="1"/>
          <p:nvPr>
            <p:ph idx="1" type="subTitle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31" name="Google Shape;131;p33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2" name="Google Shape;132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4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/>
        </p:txBody>
      </p:sp>
      <p:sp>
        <p:nvSpPr>
          <p:cNvPr id="135" name="Google Shape;135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5"/>
          <p:cNvSpPr txBox="1"/>
          <p:nvPr>
            <p:ph hasCustomPrompt="1" type="title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8" name="Google Shape;138;p35"/>
          <p:cNvSpPr txBox="1"/>
          <p:nvPr>
            <p:ph idx="1" type="body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9" name="Google Shape;139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gameday">
    <p:bg>
      <p:bgPr>
        <a:solidFill>
          <a:schemeClr val="lt1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/>
        </p:txBody>
      </p:sp>
      <p:sp>
        <p:nvSpPr>
          <p:cNvPr id="97" name="Google Shape;9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98" name="Google Shape;9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Relationship Id="rId4" Type="http://schemas.openxmlformats.org/officeDocument/2006/relationships/image" Target="../media/image18.png"/><Relationship Id="rId9" Type="http://schemas.openxmlformats.org/officeDocument/2006/relationships/image" Target="../media/image32.png"/><Relationship Id="rId5" Type="http://schemas.openxmlformats.org/officeDocument/2006/relationships/image" Target="../media/image15.png"/><Relationship Id="rId6" Type="http://schemas.openxmlformats.org/officeDocument/2006/relationships/image" Target="../media/image11.png"/><Relationship Id="rId7" Type="http://schemas.openxmlformats.org/officeDocument/2006/relationships/image" Target="../media/image17.png"/><Relationship Id="rId8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jpg"/><Relationship Id="rId4" Type="http://schemas.openxmlformats.org/officeDocument/2006/relationships/image" Target="../media/image2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jpg"/><Relationship Id="rId4" Type="http://schemas.openxmlformats.org/officeDocument/2006/relationships/image" Target="../media/image31.jpg"/><Relationship Id="rId10" Type="http://schemas.openxmlformats.org/officeDocument/2006/relationships/image" Target="../media/image40.jpg"/><Relationship Id="rId9" Type="http://schemas.openxmlformats.org/officeDocument/2006/relationships/image" Target="../media/image33.png"/><Relationship Id="rId5" Type="http://schemas.openxmlformats.org/officeDocument/2006/relationships/image" Target="../media/image30.jpg"/><Relationship Id="rId6" Type="http://schemas.openxmlformats.org/officeDocument/2006/relationships/image" Target="../media/image27.jpg"/><Relationship Id="rId7" Type="http://schemas.openxmlformats.org/officeDocument/2006/relationships/image" Target="../media/image28.jpg"/><Relationship Id="rId8" Type="http://schemas.openxmlformats.org/officeDocument/2006/relationships/image" Target="../media/image3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3.png"/><Relationship Id="rId4" Type="http://schemas.openxmlformats.org/officeDocument/2006/relationships/image" Target="../media/image69.png"/><Relationship Id="rId5" Type="http://schemas.openxmlformats.org/officeDocument/2006/relationships/image" Target="../media/image37.png"/><Relationship Id="rId6" Type="http://schemas.openxmlformats.org/officeDocument/2006/relationships/image" Target="../media/image71.png"/><Relationship Id="rId7" Type="http://schemas.openxmlformats.org/officeDocument/2006/relationships/image" Target="../media/image3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9.jpg"/><Relationship Id="rId4" Type="http://schemas.openxmlformats.org/officeDocument/2006/relationships/image" Target="../media/image42.jpg"/><Relationship Id="rId5" Type="http://schemas.openxmlformats.org/officeDocument/2006/relationships/image" Target="../media/image44.jpg"/><Relationship Id="rId6" Type="http://schemas.openxmlformats.org/officeDocument/2006/relationships/image" Target="../media/image43.jpg"/><Relationship Id="rId7" Type="http://schemas.openxmlformats.org/officeDocument/2006/relationships/image" Target="../media/image48.jpg"/><Relationship Id="rId8" Type="http://schemas.openxmlformats.org/officeDocument/2006/relationships/image" Target="../media/image4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0.png"/><Relationship Id="rId4" Type="http://schemas.openxmlformats.org/officeDocument/2006/relationships/image" Target="../media/image45.png"/><Relationship Id="rId5" Type="http://schemas.openxmlformats.org/officeDocument/2006/relationships/image" Target="../media/image47.png"/><Relationship Id="rId6" Type="http://schemas.openxmlformats.org/officeDocument/2006/relationships/image" Target="../media/image6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9.png"/><Relationship Id="rId4" Type="http://schemas.openxmlformats.org/officeDocument/2006/relationships/image" Target="../media/image51.png"/><Relationship Id="rId5" Type="http://schemas.openxmlformats.org/officeDocument/2006/relationships/image" Target="../media/image56.png"/><Relationship Id="rId6" Type="http://schemas.openxmlformats.org/officeDocument/2006/relationships/image" Target="../media/image53.png"/><Relationship Id="rId7" Type="http://schemas.openxmlformats.org/officeDocument/2006/relationships/image" Target="../media/image5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5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8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4.png"/><Relationship Id="rId4" Type="http://schemas.openxmlformats.org/officeDocument/2006/relationships/image" Target="../media/image7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0.png"/><Relationship Id="rId4" Type="http://schemas.openxmlformats.org/officeDocument/2006/relationships/image" Target="../media/image7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1.png"/><Relationship Id="rId4" Type="http://schemas.openxmlformats.org/officeDocument/2006/relationships/image" Target="../media/image65.jpg"/><Relationship Id="rId5" Type="http://schemas.openxmlformats.org/officeDocument/2006/relationships/image" Target="../media/image84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8.png"/><Relationship Id="rId4" Type="http://schemas.openxmlformats.org/officeDocument/2006/relationships/image" Target="../media/image6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7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9.jpg"/><Relationship Id="rId4" Type="http://schemas.openxmlformats.org/officeDocument/2006/relationships/image" Target="../media/image75.jpg"/><Relationship Id="rId5" Type="http://schemas.openxmlformats.org/officeDocument/2006/relationships/image" Target="../media/image82.jpg"/><Relationship Id="rId6" Type="http://schemas.openxmlformats.org/officeDocument/2006/relationships/image" Target="../media/image78.jpg"/><Relationship Id="rId7" Type="http://schemas.openxmlformats.org/officeDocument/2006/relationships/image" Target="../media/image81.jpg"/><Relationship Id="rId8" Type="http://schemas.openxmlformats.org/officeDocument/2006/relationships/image" Target="../media/image80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85.jpg"/><Relationship Id="rId4" Type="http://schemas.openxmlformats.org/officeDocument/2006/relationships/image" Target="../media/image86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6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hyperlink" Target="mailto:Damon@ExitYourWay.us" TargetMode="External"/><Relationship Id="rId4" Type="http://schemas.openxmlformats.org/officeDocument/2006/relationships/hyperlink" Target="mailto:Curt@B2Btail.com" TargetMode="Externa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6.png"/><Relationship Id="rId4" Type="http://schemas.openxmlformats.org/officeDocument/2006/relationships/image" Target="../media/image7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3025" y="935050"/>
            <a:ext cx="6349025" cy="372817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6"/>
          <p:cNvSpPr txBox="1"/>
          <p:nvPr>
            <p:ph type="title"/>
          </p:nvPr>
        </p:nvSpPr>
        <p:spPr>
          <a:xfrm>
            <a:off x="311700" y="196450"/>
            <a:ext cx="8760900" cy="82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latin typeface="Comic Sans MS"/>
                <a:ea typeface="Comic Sans MS"/>
                <a:cs typeface="Comic Sans MS"/>
                <a:sym typeface="Comic Sans MS"/>
              </a:rPr>
              <a:t>WHO WANTS TO HEAR YOUR STORY? </a:t>
            </a:r>
            <a:endParaRPr b="1" sz="3000"/>
          </a:p>
        </p:txBody>
      </p:sp>
      <p:pic>
        <p:nvPicPr>
          <p:cNvPr id="209" name="Google Shape;20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9325" y="1152475"/>
            <a:ext cx="6096000" cy="386715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7"/>
          <p:cNvSpPr txBox="1"/>
          <p:nvPr>
            <p:ph type="title"/>
          </p:nvPr>
        </p:nvSpPr>
        <p:spPr>
          <a:xfrm>
            <a:off x="311700" y="44650"/>
            <a:ext cx="8520600" cy="97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BEST KEPT SECRET </a:t>
            </a:r>
            <a:endParaRPr b="1" sz="300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TO HELP YOU…</a:t>
            </a:r>
            <a:endParaRPr b="1" sz="300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STOP BEING THE BEST KEPT SECRET </a:t>
            </a:r>
            <a:r>
              <a:rPr b="1" lang="en" sz="3000">
                <a:solidFill>
                  <a:srgbClr val="990000"/>
                </a:solidFill>
              </a:rPr>
              <a:t> </a:t>
            </a:r>
            <a:endParaRPr b="1" sz="3000">
              <a:solidFill>
                <a:srgbClr val="990000"/>
              </a:solidFill>
            </a:endParaRPr>
          </a:p>
        </p:txBody>
      </p:sp>
      <p:pic>
        <p:nvPicPr>
          <p:cNvPr id="216" name="Google Shape;21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2050" y="1973450"/>
            <a:ext cx="2992301" cy="317005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8"/>
          <p:cNvSpPr txBox="1"/>
          <p:nvPr>
            <p:ph type="title"/>
          </p:nvPr>
        </p:nvSpPr>
        <p:spPr>
          <a:xfrm>
            <a:off x="311700" y="98225"/>
            <a:ext cx="8520600" cy="9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n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GO LIVE &amp; THRIVE </a:t>
            </a:r>
            <a:endParaRPr b="1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0555"/>
              <a:buFont typeface="Arial"/>
              <a:buNone/>
            </a:pPr>
            <a:r>
              <a:t/>
            </a:r>
            <a:endParaRPr b="1" sz="360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23" name="Google Shape;22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050" y="723300"/>
            <a:ext cx="7934975" cy="419902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9"/>
          <p:cNvSpPr txBox="1"/>
          <p:nvPr>
            <p:ph type="title"/>
          </p:nvPr>
        </p:nvSpPr>
        <p:spPr>
          <a:xfrm>
            <a:off x="-62500" y="330400"/>
            <a:ext cx="9144000" cy="68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2795">
                <a:solidFill>
                  <a:srgbClr val="990000"/>
                </a:solidFill>
                <a:highlight>
                  <a:schemeClr val="lt1"/>
                </a:highlight>
                <a:latin typeface="Comic Sans MS"/>
                <a:ea typeface="Comic Sans MS"/>
                <a:cs typeface="Comic Sans MS"/>
                <a:sym typeface="Comic Sans MS"/>
              </a:rPr>
              <a:t> LIVE STREAM Hands-Down The BEST ROI </a:t>
            </a:r>
            <a:endParaRPr b="1" sz="3095">
              <a:solidFill>
                <a:srgbClr val="990000"/>
              </a:solidFill>
              <a:highlight>
                <a:schemeClr val="lt1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pic>
        <p:nvPicPr>
          <p:cNvPr id="230" name="Google Shape;23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5800" y="1498150"/>
            <a:ext cx="5152400" cy="343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50"/>
          <p:cNvSpPr txBox="1"/>
          <p:nvPr>
            <p:ph type="title"/>
          </p:nvPr>
        </p:nvSpPr>
        <p:spPr>
          <a:xfrm>
            <a:off x="311700" y="160725"/>
            <a:ext cx="8520600" cy="85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…and THE </a:t>
            </a:r>
            <a:r>
              <a:rPr b="1" lang="en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BEST OPTION </a:t>
            </a:r>
            <a:r>
              <a:rPr b="1" lang="en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Your Time and Money </a:t>
            </a:r>
            <a:endParaRPr b="1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37" name="Google Shape;23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9675" y="1086450"/>
            <a:ext cx="6096000" cy="390525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51"/>
          <p:cNvSpPr txBox="1"/>
          <p:nvPr>
            <p:ph type="title"/>
          </p:nvPr>
        </p:nvSpPr>
        <p:spPr>
          <a:xfrm>
            <a:off x="311700" y="0"/>
            <a:ext cx="8520600" cy="34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39 ½ MASSIVE </a:t>
            </a:r>
            <a:r>
              <a:rPr b="1" lang="en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BENEFITS OF LIVE STREAMING </a:t>
            </a:r>
            <a:endParaRPr b="1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44" name="Google Shape;244;p51"/>
          <p:cNvSpPr txBox="1"/>
          <p:nvPr>
            <p:ph idx="1" type="body"/>
          </p:nvPr>
        </p:nvSpPr>
        <p:spPr>
          <a:xfrm>
            <a:off x="311700" y="696500"/>
            <a:ext cx="8520600" cy="396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-2741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arabicPeriod"/>
            </a:pPr>
            <a:r>
              <a:rPr lang="en" sz="28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Live Stream helps you to STOP BEING THE BEST SECRET</a:t>
            </a:r>
            <a:endParaRPr sz="286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741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arabicPeriod"/>
            </a:pPr>
            <a:r>
              <a:rPr lang="en" sz="28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Target Soulmates - aka Ideal Customers </a:t>
            </a:r>
            <a:endParaRPr sz="286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741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arabicPeriod"/>
            </a:pPr>
            <a:r>
              <a:rPr lang="en" sz="28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Greatly expand your reach - new Audience Potential</a:t>
            </a:r>
            <a:endParaRPr sz="286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741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arabicPeriod"/>
            </a:pPr>
            <a:r>
              <a:rPr lang="en" sz="28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Wide Variety of Content Uses</a:t>
            </a:r>
            <a:endParaRPr sz="286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741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arabicPeriod"/>
            </a:pPr>
            <a:r>
              <a:rPr lang="en" sz="28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Ease and Convenience</a:t>
            </a:r>
            <a:endParaRPr sz="286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741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arabicPeriod"/>
            </a:pPr>
            <a:r>
              <a:rPr lang="en" sz="28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BEST tool for Business Development</a:t>
            </a:r>
            <a:endParaRPr sz="286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741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arabicPeriod"/>
            </a:pPr>
            <a:r>
              <a:rPr lang="en" sz="28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Cost-Effectiveness - Cheap and effective way to create valuable content</a:t>
            </a:r>
            <a:endParaRPr sz="286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741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arabicPeriod"/>
            </a:pPr>
            <a:r>
              <a:rPr lang="en" sz="28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Shine the spotlight on your soulmates / customers</a:t>
            </a:r>
            <a:endParaRPr sz="286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741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arabicPeriod"/>
            </a:pPr>
            <a:r>
              <a:rPr lang="en" sz="28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Develop Street Cred by hanging out with Smart Peeps</a:t>
            </a:r>
            <a:endParaRPr sz="286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741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arabicPeriod"/>
            </a:pPr>
            <a:r>
              <a:rPr lang="en" sz="28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Don't need to be the smartest person in the room</a:t>
            </a:r>
            <a:endParaRPr sz="286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741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arabicPeriod"/>
            </a:pPr>
            <a:r>
              <a:rPr lang="en" sz="28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Learning opportunities - Free Coaching Lessons for amazing Subject matter experts</a:t>
            </a:r>
            <a:endParaRPr sz="286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741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arabicPeriod"/>
            </a:pPr>
            <a:r>
              <a:rPr lang="en" sz="28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Helps you to Out-teach the competition</a:t>
            </a:r>
            <a:endParaRPr sz="286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741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arabicPeriod"/>
            </a:pPr>
            <a:r>
              <a:rPr lang="en" sz="28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Become a content machine</a:t>
            </a:r>
            <a:endParaRPr sz="286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741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arabicPeriod"/>
            </a:pPr>
            <a:r>
              <a:rPr lang="en" sz="28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One 30 minute Live Stream interview can become a months worth of content</a:t>
            </a:r>
            <a:endParaRPr sz="286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741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arabicPeriod"/>
            </a:pPr>
            <a:r>
              <a:rPr lang="en" sz="28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A.I. Proof Your Business</a:t>
            </a:r>
            <a:endParaRPr sz="286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741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arabicPeriod"/>
            </a:pPr>
            <a:r>
              <a:rPr lang="en" sz="28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Storytelling - share your entrepreneurial journey</a:t>
            </a:r>
            <a:endParaRPr sz="286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741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arabicPeriod"/>
            </a:pPr>
            <a:r>
              <a:rPr lang="en" sz="28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Share your passion, experience and expertise</a:t>
            </a:r>
            <a:endParaRPr sz="286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741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arabicPeriod"/>
            </a:pPr>
            <a:r>
              <a:rPr lang="en" sz="28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Feature Interview internal subject matter experts</a:t>
            </a:r>
            <a:endParaRPr sz="286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741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arabicPeriod"/>
            </a:pPr>
            <a:r>
              <a:rPr lang="en" sz="28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Highlight case studies and success stories</a:t>
            </a:r>
            <a:endParaRPr sz="286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741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arabicPeriod"/>
            </a:pPr>
            <a:r>
              <a:rPr lang="en" sz="28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awesome way to capture client testimonials - RECORDED - ON VIDEO</a:t>
            </a:r>
            <a:endParaRPr sz="286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741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arabicPeriod"/>
            </a:pPr>
            <a:r>
              <a:rPr lang="en" sz="28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Target Soulmate 100 - build a vibrant referral partner network</a:t>
            </a:r>
            <a:endParaRPr sz="286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741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arabicPeriod"/>
            </a:pPr>
            <a:r>
              <a:rPr lang="en" sz="28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Post on Social</a:t>
            </a:r>
            <a:endParaRPr sz="286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741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arabicPeriod"/>
            </a:pPr>
            <a:r>
              <a:rPr lang="en" sz="28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Cut into clips - YouTube Shorts</a:t>
            </a:r>
            <a:endParaRPr sz="286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741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arabicPeriod"/>
            </a:pPr>
            <a:r>
              <a:rPr lang="en" sz="28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FAQs for your website and email responses</a:t>
            </a:r>
            <a:endParaRPr sz="286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741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arabicPeriod"/>
            </a:pPr>
            <a:r>
              <a:rPr lang="en" sz="28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Archive the library of other subject matter experts for you prospects</a:t>
            </a:r>
            <a:endParaRPr sz="286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741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arabicPeriod"/>
            </a:pPr>
            <a:r>
              <a:rPr lang="en" sz="28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Build a Community</a:t>
            </a:r>
            <a:endParaRPr sz="286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741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arabicPeriod"/>
            </a:pPr>
            <a:r>
              <a:rPr lang="en" sz="28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Build your company as a Thought Leader and Brand Authority </a:t>
            </a:r>
            <a:endParaRPr sz="286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741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arabicPeriod"/>
            </a:pPr>
            <a:r>
              <a:rPr lang="en" sz="28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SEO Juice - Keyword Ranking Strategy</a:t>
            </a:r>
            <a:endParaRPr sz="286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741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arabicPeriod"/>
            </a:pPr>
            <a:r>
              <a:rPr lang="en" sz="28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Google's E-E-A-T</a:t>
            </a:r>
            <a:endParaRPr sz="286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741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arabicPeriod"/>
            </a:pPr>
            <a:r>
              <a:rPr lang="en" sz="28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Own your keywords </a:t>
            </a:r>
            <a:endParaRPr sz="286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741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arabicPeriod"/>
            </a:pPr>
            <a:r>
              <a:rPr lang="en" sz="28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Product launches Demos - QVC </a:t>
            </a:r>
            <a:endParaRPr sz="286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741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arabicPeriod"/>
            </a:pPr>
            <a:r>
              <a:rPr lang="en" sz="28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Stretch and punch above your weight - Interview Heroes &amp; Industry Influencers</a:t>
            </a:r>
            <a:endParaRPr sz="286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741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arabicPeriod"/>
            </a:pPr>
            <a:r>
              <a:rPr lang="en" sz="28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Convert to a podcast </a:t>
            </a:r>
            <a:endParaRPr sz="286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741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arabicPeriod"/>
            </a:pPr>
            <a:r>
              <a:rPr lang="en" sz="28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Backlinks </a:t>
            </a:r>
            <a:endParaRPr sz="286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741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arabicPeriod"/>
            </a:pPr>
            <a:r>
              <a:rPr lang="en" sz="28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Show off website </a:t>
            </a:r>
            <a:endParaRPr sz="286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741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arabicPeriod"/>
            </a:pPr>
            <a:r>
              <a:rPr lang="en" sz="28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Get on site - with clients - Trade shows - conferences - </a:t>
            </a:r>
            <a:endParaRPr sz="286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741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arabicPeriod"/>
            </a:pPr>
            <a:r>
              <a:rPr lang="en" sz="28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Beat the competition </a:t>
            </a:r>
            <a:endParaRPr sz="286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741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arabicPeriod"/>
            </a:pPr>
            <a:r>
              <a:rPr lang="en" sz="28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Combines sales and </a:t>
            </a:r>
            <a:r>
              <a:rPr lang="en" sz="28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marketing</a:t>
            </a:r>
            <a:r>
              <a:rPr lang="en" sz="28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286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7412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AutoNum type="arabicPeriod"/>
            </a:pPr>
            <a:r>
              <a:rPr lang="en" sz="28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Guests get JUICED with Live comments </a:t>
            </a:r>
            <a:endParaRPr sz="286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½ </a:t>
            </a:r>
            <a:r>
              <a:rPr lang="en" sz="28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Show off to your Mom</a:t>
            </a:r>
            <a:endParaRPr sz="2867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52"/>
          <p:cNvSpPr txBox="1"/>
          <p:nvPr>
            <p:ph type="title"/>
          </p:nvPr>
        </p:nvSpPr>
        <p:spPr>
          <a:xfrm>
            <a:off x="311700" y="258950"/>
            <a:ext cx="8520600" cy="75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omic Sans MS"/>
                <a:ea typeface="Comic Sans MS"/>
                <a:cs typeface="Comic Sans MS"/>
                <a:sym typeface="Comic Sans MS"/>
              </a:rPr>
              <a:t>LIVE STREAM =</a:t>
            </a:r>
            <a:r>
              <a:rPr b="1" lang="en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b="1" lang="en">
                <a:latin typeface="Comic Sans MS"/>
                <a:ea typeface="Comic Sans MS"/>
                <a:cs typeface="Comic Sans MS"/>
                <a:sym typeface="Comic Sans MS"/>
              </a:rPr>
              <a:t>ABSOLUTE</a:t>
            </a:r>
            <a:r>
              <a:rPr b="1" lang="en">
                <a:latin typeface="Comic Sans MS"/>
                <a:ea typeface="Comic Sans MS"/>
                <a:cs typeface="Comic Sans MS"/>
                <a:sym typeface="Comic Sans MS"/>
              </a:rPr>
              <a:t> BEST METHOD to….  </a:t>
            </a:r>
            <a:endParaRPr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51" name="Google Shape;251;p5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57822" lvl="0" marL="457200" rtl="0" algn="l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ct val="100000"/>
              <a:buFont typeface="Comic Sans MS"/>
              <a:buAutoNum type="arabicParenR"/>
            </a:pPr>
            <a:r>
              <a:rPr b="1" lang="en" sz="22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b="1" lang="en" sz="30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Build AWESOME Relationships </a:t>
            </a:r>
            <a:endParaRPr b="1" sz="300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404812" lvl="0" marL="457200" rtl="0" algn="l">
              <a:spcBef>
                <a:spcPts val="1200"/>
              </a:spcBef>
              <a:spcAft>
                <a:spcPts val="0"/>
              </a:spcAft>
              <a:buClr>
                <a:srgbClr val="990000"/>
              </a:buClr>
              <a:buSzPct val="100000"/>
              <a:buFont typeface="Comic Sans MS"/>
              <a:buAutoNum type="arabicParenR"/>
            </a:pPr>
            <a:r>
              <a:rPr b="1" lang="en" sz="30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Become a Content Machine  </a:t>
            </a:r>
            <a:endParaRPr b="1" sz="300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404812" lvl="0" marL="457200" rtl="0" algn="l">
              <a:spcBef>
                <a:spcPts val="1200"/>
              </a:spcBef>
              <a:spcAft>
                <a:spcPts val="0"/>
              </a:spcAft>
              <a:buClr>
                <a:srgbClr val="990000"/>
              </a:buClr>
              <a:buSzPct val="100000"/>
              <a:buFont typeface="Comic Sans MS"/>
              <a:buAutoNum type="arabicParenR"/>
            </a:pPr>
            <a:r>
              <a:rPr b="1" lang="en" sz="30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Capture Exciting Sales Growth Opportunities </a:t>
            </a:r>
            <a:endParaRPr b="1" sz="300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53"/>
          <p:cNvSpPr txBox="1"/>
          <p:nvPr>
            <p:ph type="title"/>
          </p:nvPr>
        </p:nvSpPr>
        <p:spPr>
          <a:xfrm>
            <a:off x="258125" y="141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255"/>
              <a:buFont typeface="Arial"/>
              <a:buNone/>
            </a:pPr>
            <a:r>
              <a:rPr b="1" lang="en" sz="3920">
                <a:latin typeface="Comic Sans MS"/>
                <a:ea typeface="Comic Sans MS"/>
                <a:cs typeface="Comic Sans MS"/>
                <a:sym typeface="Comic Sans MS"/>
              </a:rPr>
              <a:t>WHAT ARE YOU SELLING? </a:t>
            </a:r>
            <a:endParaRPr/>
          </a:p>
        </p:txBody>
      </p:sp>
      <p:pic>
        <p:nvPicPr>
          <p:cNvPr id="258" name="Google Shape;25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4675" y="1196574"/>
            <a:ext cx="6667500" cy="3946925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54"/>
          <p:cNvSpPr txBox="1"/>
          <p:nvPr>
            <p:ph type="title"/>
          </p:nvPr>
        </p:nvSpPr>
        <p:spPr>
          <a:xfrm>
            <a:off x="311700" y="206300"/>
            <a:ext cx="8520600" cy="8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IMEC SUCCESS STORIES </a:t>
            </a:r>
            <a:endParaRPr b="1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65" name="Google Shape;26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341573"/>
            <a:ext cx="3444275" cy="1478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3450" y="3402175"/>
            <a:ext cx="3444275" cy="1841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500" y="3752249"/>
            <a:ext cx="4895949" cy="131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54"/>
          <p:cNvPicPr preferRelativeResize="0"/>
          <p:nvPr/>
        </p:nvPicPr>
        <p:blipFill rotWithShape="1">
          <a:blip r:embed="rId6">
            <a:alphaModFix/>
          </a:blip>
          <a:srcRect b="0" l="-6330" r="6330" t="0"/>
          <a:stretch/>
        </p:blipFill>
        <p:spPr>
          <a:xfrm>
            <a:off x="4045149" y="940375"/>
            <a:ext cx="4611451" cy="131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54876" y="2341575"/>
            <a:ext cx="4430802" cy="1179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5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1017802"/>
            <a:ext cx="2856131" cy="1478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5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69851" y="1438925"/>
            <a:ext cx="1409799" cy="811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4168" y="0"/>
            <a:ext cx="718056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4" name="Google Shape;15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3050" y="-3"/>
            <a:ext cx="9143998" cy="4932404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5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5" name="Google Shape;285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825" y="288925"/>
            <a:ext cx="79083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5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3" name="Google Shape;29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1010"/>
            <a:ext cx="9144003" cy="4701482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9300" y="583950"/>
            <a:ext cx="6057900" cy="38116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0" name="Google Shape;300;p58"/>
          <p:cNvCxnSpPr/>
          <p:nvPr/>
        </p:nvCxnSpPr>
        <p:spPr>
          <a:xfrm flipH="1" rot="10800000">
            <a:off x="4899300" y="900450"/>
            <a:ext cx="625800" cy="15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1" name="Google Shape;301;p58"/>
          <p:cNvCxnSpPr/>
          <p:nvPr/>
        </p:nvCxnSpPr>
        <p:spPr>
          <a:xfrm>
            <a:off x="4846100" y="899100"/>
            <a:ext cx="726000" cy="29700"/>
          </a:xfrm>
          <a:prstGeom prst="straightConnector1">
            <a:avLst/>
          </a:prstGeom>
          <a:noFill/>
          <a:ln cap="flat" cmpd="sng" w="2286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2" name="Google Shape;302;p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59"/>
          <p:cNvSpPr txBox="1"/>
          <p:nvPr>
            <p:ph type="title"/>
          </p:nvPr>
        </p:nvSpPr>
        <p:spPr>
          <a:xfrm>
            <a:off x="311700" y="196450"/>
            <a:ext cx="8520600" cy="82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0555"/>
              <a:buFont typeface="Arial"/>
              <a:buNone/>
            </a:pPr>
            <a:r>
              <a:rPr b="1" lang="en" sz="36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Beat the Competition </a:t>
            </a:r>
            <a:endParaRPr b="1" sz="360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8" name="Google Shape;308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51100"/>
            <a:ext cx="4596600" cy="3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2325" y="1851100"/>
            <a:ext cx="4741675" cy="3163575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60"/>
          <p:cNvSpPr txBox="1"/>
          <p:nvPr>
            <p:ph type="title"/>
          </p:nvPr>
        </p:nvSpPr>
        <p:spPr>
          <a:xfrm>
            <a:off x="89300" y="169675"/>
            <a:ext cx="8742900" cy="84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67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Out-Teach the Competition</a:t>
            </a:r>
            <a:endParaRPr b="1" sz="3667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316" name="Google Shape;316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900" y="1085850"/>
            <a:ext cx="6096000" cy="405765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61"/>
          <p:cNvSpPr txBox="1"/>
          <p:nvPr>
            <p:ph type="title"/>
          </p:nvPr>
        </p:nvSpPr>
        <p:spPr>
          <a:xfrm>
            <a:off x="311700" y="241100"/>
            <a:ext cx="8520600" cy="7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Interview Industry Experts </a:t>
            </a:r>
            <a:endParaRPr b="1" sz="360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23" name="Google Shape;323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1374" y="1310475"/>
            <a:ext cx="5765274" cy="371310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30" name="Google Shape;330;p62"/>
          <p:cNvCxnSpPr/>
          <p:nvPr/>
        </p:nvCxnSpPr>
        <p:spPr>
          <a:xfrm flipH="1" rot="10800000">
            <a:off x="3339525" y="1687600"/>
            <a:ext cx="428700" cy="9000"/>
          </a:xfrm>
          <a:prstGeom prst="straightConnector1">
            <a:avLst/>
          </a:prstGeom>
          <a:noFill/>
          <a:ln cap="flat" cmpd="sng" w="1524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31" name="Google Shape;331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4912" y="-86675"/>
            <a:ext cx="382802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63"/>
          <p:cNvSpPr txBox="1"/>
          <p:nvPr>
            <p:ph type="title"/>
          </p:nvPr>
        </p:nvSpPr>
        <p:spPr>
          <a:xfrm>
            <a:off x="311700" y="-65850"/>
            <a:ext cx="8520600" cy="127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INTERVIEW YOUR HEROES 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6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38" name="Google Shape;338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1025" y="972087"/>
            <a:ext cx="3330426" cy="1665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9673" y="3016446"/>
            <a:ext cx="3330427" cy="21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93650" y="814897"/>
            <a:ext cx="2556451" cy="1822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55863" y="972112"/>
            <a:ext cx="2981325" cy="122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01600" y="2194875"/>
            <a:ext cx="2617000" cy="130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6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2075" y="2637300"/>
            <a:ext cx="1673789" cy="127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6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03825" y="3486744"/>
            <a:ext cx="2690051" cy="171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6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21650" y="4094125"/>
            <a:ext cx="1845450" cy="922725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6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64"/>
          <p:cNvSpPr txBox="1"/>
          <p:nvPr>
            <p:ph type="title"/>
          </p:nvPr>
        </p:nvSpPr>
        <p:spPr>
          <a:xfrm>
            <a:off x="98225" y="223250"/>
            <a:ext cx="8983200" cy="7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7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BECOME THE CHEERLEADER OF YOUR INDUSTRY</a:t>
            </a:r>
            <a:r>
              <a:rPr b="1" lang="en" sz="31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3100"/>
          </a:p>
        </p:txBody>
      </p:sp>
      <p:sp>
        <p:nvSpPr>
          <p:cNvPr id="352" name="Google Shape;352;p64"/>
          <p:cNvSpPr txBox="1"/>
          <p:nvPr>
            <p:ph idx="1" type="body"/>
          </p:nvPr>
        </p:nvSpPr>
        <p:spPr>
          <a:xfrm>
            <a:off x="258125" y="12596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1"/>
                </a:solidFill>
              </a:rPr>
              <a:t> 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53" name="Google Shape;353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92322"/>
            <a:ext cx="3186698" cy="159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950" y="2808400"/>
            <a:ext cx="3580801" cy="2288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44750" y="2808396"/>
            <a:ext cx="4738452" cy="228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54232" y="1092325"/>
            <a:ext cx="3489772" cy="1716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6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39475" y="1092325"/>
            <a:ext cx="2601426" cy="1716074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6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65"/>
          <p:cNvSpPr txBox="1"/>
          <p:nvPr>
            <p:ph type="title"/>
          </p:nvPr>
        </p:nvSpPr>
        <p:spPr>
          <a:xfrm>
            <a:off x="311700" y="53575"/>
            <a:ext cx="8520600" cy="96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HIGHLIGHT</a:t>
            </a:r>
            <a:r>
              <a:rPr b="1" lang="en" sz="2400"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YOUR INTERNAL EXPERTISE </a:t>
            </a:r>
            <a:endParaRPr b="1" sz="2400"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highlight>
                  <a:srgbClr val="FFFFFF"/>
                </a:highlight>
              </a:rPr>
              <a:t> </a:t>
            </a:r>
            <a:endParaRPr b="1" sz="2400"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4" name="Google Shape;364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4650" y="1196574"/>
            <a:ext cx="3114950" cy="207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1275" y="3223626"/>
            <a:ext cx="3557000" cy="202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11317" y="1124825"/>
            <a:ext cx="1726984" cy="183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38300" y="1065600"/>
            <a:ext cx="2623550" cy="4372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2200" y="3223625"/>
            <a:ext cx="2205626" cy="220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6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33098" y="1177550"/>
            <a:ext cx="1878225" cy="2116325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6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6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77" name="Google Shape;377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4300" y="-83925"/>
            <a:ext cx="4330327" cy="281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9050" y="-292150"/>
            <a:ext cx="5034952" cy="327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375" y="2812850"/>
            <a:ext cx="4217876" cy="2273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12412" y="2571750"/>
            <a:ext cx="4217864" cy="2419349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6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8200"/>
            <a:ext cx="4101249" cy="107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6550" y="1236500"/>
            <a:ext cx="4505733" cy="1555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81583" y="152400"/>
            <a:ext cx="4410017" cy="3457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2944349"/>
            <a:ext cx="3646034" cy="2046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6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17299" y="2640157"/>
            <a:ext cx="4101248" cy="272749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1" name="Google Shape;391;p67"/>
          <p:cNvCxnSpPr/>
          <p:nvPr/>
        </p:nvCxnSpPr>
        <p:spPr>
          <a:xfrm>
            <a:off x="-76550" y="357175"/>
            <a:ext cx="1991400" cy="44700"/>
          </a:xfrm>
          <a:prstGeom prst="straightConnector1">
            <a:avLst/>
          </a:prstGeom>
          <a:noFill/>
          <a:ln cap="flat" cmpd="sng" w="2286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2" name="Google Shape;392;p67"/>
          <p:cNvCxnSpPr/>
          <p:nvPr/>
        </p:nvCxnSpPr>
        <p:spPr>
          <a:xfrm>
            <a:off x="-156325" y="1375750"/>
            <a:ext cx="1991400" cy="44700"/>
          </a:xfrm>
          <a:prstGeom prst="straightConnector1">
            <a:avLst/>
          </a:prstGeom>
          <a:noFill/>
          <a:ln cap="flat" cmpd="sng" w="2286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3" name="Google Shape;393;p67"/>
          <p:cNvCxnSpPr/>
          <p:nvPr/>
        </p:nvCxnSpPr>
        <p:spPr>
          <a:xfrm flipH="1" rot="10800000">
            <a:off x="4527350" y="312550"/>
            <a:ext cx="1969500" cy="35700"/>
          </a:xfrm>
          <a:prstGeom prst="straightConnector1">
            <a:avLst/>
          </a:prstGeom>
          <a:noFill/>
          <a:ln cap="flat" cmpd="sng" w="2286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4" name="Google Shape;394;p67"/>
          <p:cNvCxnSpPr/>
          <p:nvPr/>
        </p:nvCxnSpPr>
        <p:spPr>
          <a:xfrm flipH="1" rot="10800000">
            <a:off x="0" y="3187975"/>
            <a:ext cx="2107500" cy="28500"/>
          </a:xfrm>
          <a:prstGeom prst="straightConnector1">
            <a:avLst/>
          </a:prstGeom>
          <a:noFill/>
          <a:ln cap="flat" cmpd="sng" w="2286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5" name="Google Shape;395;p67"/>
          <p:cNvCxnSpPr/>
          <p:nvPr/>
        </p:nvCxnSpPr>
        <p:spPr>
          <a:xfrm>
            <a:off x="4210300" y="3681375"/>
            <a:ext cx="1991400" cy="44700"/>
          </a:xfrm>
          <a:prstGeom prst="straightConnector1">
            <a:avLst/>
          </a:prstGeom>
          <a:noFill/>
          <a:ln cap="flat" cmpd="sng" w="2286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6" name="Google Shape;396;p67"/>
          <p:cNvCxnSpPr/>
          <p:nvPr/>
        </p:nvCxnSpPr>
        <p:spPr>
          <a:xfrm>
            <a:off x="3798425" y="4991100"/>
            <a:ext cx="1991400" cy="44700"/>
          </a:xfrm>
          <a:prstGeom prst="straightConnector1">
            <a:avLst/>
          </a:prstGeom>
          <a:noFill/>
          <a:ln cap="flat" cmpd="sng" w="2286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7" name="Google Shape;397;p67"/>
          <p:cNvCxnSpPr/>
          <p:nvPr/>
        </p:nvCxnSpPr>
        <p:spPr>
          <a:xfrm>
            <a:off x="3856075" y="5143500"/>
            <a:ext cx="1991400" cy="44700"/>
          </a:xfrm>
          <a:prstGeom prst="straightConnector1">
            <a:avLst/>
          </a:prstGeom>
          <a:noFill/>
          <a:ln cap="flat" cmpd="sng" w="2286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8" name="Google Shape;398;p67"/>
          <p:cNvCxnSpPr/>
          <p:nvPr/>
        </p:nvCxnSpPr>
        <p:spPr>
          <a:xfrm>
            <a:off x="3660225" y="2747250"/>
            <a:ext cx="1991400" cy="44700"/>
          </a:xfrm>
          <a:prstGeom prst="straightConnector1">
            <a:avLst/>
          </a:prstGeom>
          <a:noFill/>
          <a:ln cap="flat" cmpd="sng" w="2286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9" name="Google Shape;399;p67"/>
          <p:cNvCxnSpPr/>
          <p:nvPr/>
        </p:nvCxnSpPr>
        <p:spPr>
          <a:xfrm>
            <a:off x="4101250" y="3945375"/>
            <a:ext cx="1991400" cy="44700"/>
          </a:xfrm>
          <a:prstGeom prst="straightConnector1">
            <a:avLst/>
          </a:prstGeom>
          <a:noFill/>
          <a:ln cap="flat" cmpd="sng" w="2286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0" name="Google Shape;400;p67"/>
          <p:cNvCxnSpPr/>
          <p:nvPr/>
        </p:nvCxnSpPr>
        <p:spPr>
          <a:xfrm>
            <a:off x="-361100" y="2394325"/>
            <a:ext cx="1991400" cy="44700"/>
          </a:xfrm>
          <a:prstGeom prst="straightConnector1">
            <a:avLst/>
          </a:prstGeom>
          <a:noFill/>
          <a:ln cap="flat" cmpd="sng" w="2286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1" name="Google Shape;401;p67"/>
          <p:cNvCxnSpPr/>
          <p:nvPr/>
        </p:nvCxnSpPr>
        <p:spPr>
          <a:xfrm>
            <a:off x="58050" y="4850600"/>
            <a:ext cx="1991400" cy="44700"/>
          </a:xfrm>
          <a:prstGeom prst="straightConnector1">
            <a:avLst/>
          </a:prstGeom>
          <a:noFill/>
          <a:ln cap="flat" cmpd="sng" w="2286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2" name="Google Shape;402;p6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8"/>
          <p:cNvSpPr txBox="1"/>
          <p:nvPr>
            <p:ph type="title"/>
          </p:nvPr>
        </p:nvSpPr>
        <p:spPr>
          <a:xfrm>
            <a:off x="249200" y="2217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62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b="1" lang="en" sz="34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Cut Into</a:t>
            </a:r>
            <a:r>
              <a:rPr b="1" lang="en" sz="34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YouTube Shorts</a:t>
            </a:r>
            <a:endParaRPr b="1" sz="340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sp>
        <p:nvSpPr>
          <p:cNvPr id="408" name="Google Shape;408;p6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09" name="Google Shape;409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288" y="1526975"/>
            <a:ext cx="7933425" cy="345925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6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69"/>
          <p:cNvSpPr txBox="1"/>
          <p:nvPr>
            <p:ph type="title"/>
          </p:nvPr>
        </p:nvSpPr>
        <p:spPr>
          <a:xfrm>
            <a:off x="311700" y="187525"/>
            <a:ext cx="8520600" cy="83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67">
                <a:latin typeface="Comic Sans MS"/>
                <a:ea typeface="Comic Sans MS"/>
                <a:cs typeface="Comic Sans MS"/>
                <a:sym typeface="Comic Sans MS"/>
              </a:rPr>
              <a:t>Convert to a podcast </a:t>
            </a:r>
            <a:endParaRPr b="1" sz="3667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6" name="Google Shape;416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4525" y="1017625"/>
            <a:ext cx="5304248" cy="3941927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6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47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HUGE SEO BENEFITS</a:t>
            </a:r>
            <a:endParaRPr sz="5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7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7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highlight>
                  <a:schemeClr val="lt1"/>
                </a:highlight>
              </a:rPr>
              <a:t>Google is longing for content on your niche keywords </a:t>
            </a:r>
            <a:endParaRPr b="1" sz="10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47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24" name="Google Shape;424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7600" y="1669850"/>
            <a:ext cx="4878574" cy="3027175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7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71"/>
          <p:cNvSpPr txBox="1"/>
          <p:nvPr>
            <p:ph type="title"/>
          </p:nvPr>
        </p:nvSpPr>
        <p:spPr>
          <a:xfrm>
            <a:off x="311700" y="196450"/>
            <a:ext cx="8520600" cy="82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Live Stream Your Way to SEO Success! </a:t>
            </a:r>
            <a:endParaRPr b="1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1" name="Google Shape;431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625" y="1116200"/>
            <a:ext cx="7658752" cy="40272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2" name="Google Shape;432;p71"/>
          <p:cNvCxnSpPr/>
          <p:nvPr/>
        </p:nvCxnSpPr>
        <p:spPr>
          <a:xfrm>
            <a:off x="-437550" y="3455775"/>
            <a:ext cx="1134000" cy="1223400"/>
          </a:xfrm>
          <a:prstGeom prst="straightConnector1">
            <a:avLst/>
          </a:prstGeom>
          <a:noFill/>
          <a:ln cap="flat" cmpd="sng" w="11430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33" name="Google Shape;433;p7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7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7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40" name="Google Shape;440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4" y="0"/>
            <a:ext cx="9128151" cy="5143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1" name="Google Shape;441;p72"/>
          <p:cNvCxnSpPr/>
          <p:nvPr/>
        </p:nvCxnSpPr>
        <p:spPr>
          <a:xfrm flipH="1">
            <a:off x="5004350" y="1671625"/>
            <a:ext cx="1570500" cy="545400"/>
          </a:xfrm>
          <a:prstGeom prst="straightConnector1">
            <a:avLst/>
          </a:prstGeom>
          <a:noFill/>
          <a:ln cap="flat" cmpd="sng" w="11430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42" name="Google Shape;442;p72"/>
          <p:cNvCxnSpPr/>
          <p:nvPr/>
        </p:nvCxnSpPr>
        <p:spPr>
          <a:xfrm flipH="1">
            <a:off x="5183525" y="3074175"/>
            <a:ext cx="1570500" cy="545400"/>
          </a:xfrm>
          <a:prstGeom prst="straightConnector1">
            <a:avLst/>
          </a:prstGeom>
          <a:noFill/>
          <a:ln cap="flat" cmpd="sng" w="11430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43" name="Google Shape;443;p72"/>
          <p:cNvCxnSpPr/>
          <p:nvPr/>
        </p:nvCxnSpPr>
        <p:spPr>
          <a:xfrm rot="10800000">
            <a:off x="4201800" y="474275"/>
            <a:ext cx="1745400" cy="514200"/>
          </a:xfrm>
          <a:prstGeom prst="straightConnector1">
            <a:avLst/>
          </a:prstGeom>
          <a:noFill/>
          <a:ln cap="flat" cmpd="sng" w="11430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44" name="Google Shape;444;p7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73"/>
          <p:cNvSpPr txBox="1"/>
          <p:nvPr>
            <p:ph type="title"/>
          </p:nvPr>
        </p:nvSpPr>
        <p:spPr>
          <a:xfrm>
            <a:off x="311700" y="178600"/>
            <a:ext cx="8520600" cy="5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Manufacturing eCommerce Success </a:t>
            </a:r>
            <a:endParaRPr/>
          </a:p>
        </p:txBody>
      </p:sp>
      <p:pic>
        <p:nvPicPr>
          <p:cNvPr id="450" name="Google Shape;450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4050" y="842415"/>
            <a:ext cx="4513548" cy="4301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930075"/>
            <a:ext cx="3353151" cy="4125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2" name="Google Shape;452;p73"/>
          <p:cNvCxnSpPr/>
          <p:nvPr/>
        </p:nvCxnSpPr>
        <p:spPr>
          <a:xfrm rot="10800000">
            <a:off x="6948000" y="3705975"/>
            <a:ext cx="1884300" cy="911400"/>
          </a:xfrm>
          <a:prstGeom prst="straightConnector1">
            <a:avLst/>
          </a:prstGeom>
          <a:noFill/>
          <a:ln cap="flat" cmpd="sng" w="11430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53" name="Google Shape;453;p73"/>
          <p:cNvCxnSpPr/>
          <p:nvPr/>
        </p:nvCxnSpPr>
        <p:spPr>
          <a:xfrm rot="10800000">
            <a:off x="2313275" y="1099100"/>
            <a:ext cx="1884300" cy="911400"/>
          </a:xfrm>
          <a:prstGeom prst="straightConnector1">
            <a:avLst/>
          </a:prstGeom>
          <a:noFill/>
          <a:ln cap="flat" cmpd="sng" w="11430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54" name="Google Shape;454;p73"/>
          <p:cNvCxnSpPr/>
          <p:nvPr/>
        </p:nvCxnSpPr>
        <p:spPr>
          <a:xfrm rot="10800000">
            <a:off x="7162700" y="2046250"/>
            <a:ext cx="1884300" cy="911400"/>
          </a:xfrm>
          <a:prstGeom prst="straightConnector1">
            <a:avLst/>
          </a:prstGeom>
          <a:noFill/>
          <a:ln cap="flat" cmpd="sng" w="11430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55" name="Google Shape;455;p73"/>
          <p:cNvCxnSpPr/>
          <p:nvPr/>
        </p:nvCxnSpPr>
        <p:spPr>
          <a:xfrm rot="10800000">
            <a:off x="3234200" y="4232100"/>
            <a:ext cx="1884300" cy="911400"/>
          </a:xfrm>
          <a:prstGeom prst="straightConnector1">
            <a:avLst/>
          </a:prstGeom>
          <a:noFill/>
          <a:ln cap="flat" cmpd="sng" w="11430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56" name="Google Shape;456;p73"/>
          <p:cNvCxnSpPr/>
          <p:nvPr/>
        </p:nvCxnSpPr>
        <p:spPr>
          <a:xfrm rot="10800000">
            <a:off x="7092450" y="2868975"/>
            <a:ext cx="1884300" cy="911400"/>
          </a:xfrm>
          <a:prstGeom prst="straightConnector1">
            <a:avLst/>
          </a:prstGeom>
          <a:noFill/>
          <a:ln cap="flat" cmpd="sng" w="11430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57" name="Google Shape;457;p7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74"/>
          <p:cNvSpPr txBox="1"/>
          <p:nvPr>
            <p:ph type="title"/>
          </p:nvPr>
        </p:nvSpPr>
        <p:spPr>
          <a:xfrm>
            <a:off x="311700" y="250025"/>
            <a:ext cx="8520600" cy="67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Industrial Marketing Summit 2024 </a:t>
            </a:r>
            <a:endParaRPr/>
          </a:p>
        </p:txBody>
      </p:sp>
      <p:sp>
        <p:nvSpPr>
          <p:cNvPr id="463" name="Google Shape;463;p7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64" name="Google Shape;464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80500"/>
            <a:ext cx="5188749" cy="4154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6650" y="1017725"/>
            <a:ext cx="4390073" cy="39650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6" name="Google Shape;466;p74"/>
          <p:cNvCxnSpPr/>
          <p:nvPr/>
        </p:nvCxnSpPr>
        <p:spPr>
          <a:xfrm rot="10800000">
            <a:off x="3375300" y="2702225"/>
            <a:ext cx="1884300" cy="911400"/>
          </a:xfrm>
          <a:prstGeom prst="straightConnector1">
            <a:avLst/>
          </a:prstGeom>
          <a:noFill/>
          <a:ln cap="flat" cmpd="sng" w="11430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67" name="Google Shape;467;p74"/>
          <p:cNvCxnSpPr/>
          <p:nvPr/>
        </p:nvCxnSpPr>
        <p:spPr>
          <a:xfrm rot="10800000">
            <a:off x="3304450" y="3956600"/>
            <a:ext cx="1884300" cy="911400"/>
          </a:xfrm>
          <a:prstGeom prst="straightConnector1">
            <a:avLst/>
          </a:prstGeom>
          <a:noFill/>
          <a:ln cap="flat" cmpd="sng" w="11430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68" name="Google Shape;468;p74"/>
          <p:cNvCxnSpPr/>
          <p:nvPr/>
        </p:nvCxnSpPr>
        <p:spPr>
          <a:xfrm rot="10800000">
            <a:off x="3519375" y="4653700"/>
            <a:ext cx="1884300" cy="911400"/>
          </a:xfrm>
          <a:prstGeom prst="straightConnector1">
            <a:avLst/>
          </a:prstGeom>
          <a:noFill/>
          <a:ln cap="flat" cmpd="sng" w="114300">
            <a:solidFill>
              <a:srgbClr val="99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69" name="Google Shape;469;p7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7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0555"/>
              <a:buFont typeface="Arial"/>
              <a:buNone/>
            </a:pPr>
            <a:r>
              <a:rPr b="1" lang="en" sz="36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A.I. Proof Your Business </a:t>
            </a:r>
            <a:endParaRPr b="1" sz="360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5" name="Google Shape;475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3675" y="1795924"/>
            <a:ext cx="5539374" cy="3695825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7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0"/>
          <p:cNvSpPr txBox="1"/>
          <p:nvPr>
            <p:ph type="title"/>
          </p:nvPr>
        </p:nvSpPr>
        <p:spPr>
          <a:xfrm>
            <a:off x="311700" y="63575"/>
            <a:ext cx="8520600" cy="163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7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Who LOVES making </a:t>
            </a:r>
            <a:endParaRPr b="1" sz="470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7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Cold Calls?</a:t>
            </a:r>
            <a:endParaRPr sz="230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67" name="Google Shape;16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8250" y="1798650"/>
            <a:ext cx="6667500" cy="328152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76"/>
          <p:cNvSpPr txBox="1"/>
          <p:nvPr>
            <p:ph type="title"/>
          </p:nvPr>
        </p:nvSpPr>
        <p:spPr>
          <a:xfrm>
            <a:off x="311700" y="107150"/>
            <a:ext cx="8520600" cy="9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1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SOMETIMES YOU HAVE TO </a:t>
            </a:r>
            <a:endParaRPr b="1" sz="410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1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GO TO ALASKA </a:t>
            </a:r>
            <a:endParaRPr/>
          </a:p>
        </p:txBody>
      </p:sp>
      <p:pic>
        <p:nvPicPr>
          <p:cNvPr id="482" name="Google Shape;482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4725" y="3563400"/>
            <a:ext cx="3009275" cy="1366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2825" y="1504675"/>
            <a:ext cx="3571901" cy="2678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0525" y="1275576"/>
            <a:ext cx="2804505" cy="1366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99957" y="1339225"/>
            <a:ext cx="3078815" cy="136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7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825" y="3634376"/>
            <a:ext cx="2522998" cy="1509127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7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7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7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94" name="Google Shape;494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41771"/>
            <a:ext cx="9144003" cy="2223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77"/>
          <p:cNvPicPr preferRelativeResize="0"/>
          <p:nvPr/>
        </p:nvPicPr>
        <p:blipFill rotWithShape="1">
          <a:blip r:embed="rId4">
            <a:alphaModFix/>
          </a:blip>
          <a:srcRect b="0" l="0" r="0" t="-4766"/>
          <a:stretch/>
        </p:blipFill>
        <p:spPr>
          <a:xfrm>
            <a:off x="0" y="1564200"/>
            <a:ext cx="9144003" cy="3579300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7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78"/>
          <p:cNvSpPr txBox="1"/>
          <p:nvPr>
            <p:ph type="title"/>
          </p:nvPr>
        </p:nvSpPr>
        <p:spPr>
          <a:xfrm>
            <a:off x="311700" y="187525"/>
            <a:ext cx="8520600" cy="83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MEP Saved Client $58,000 </a:t>
            </a:r>
            <a:endParaRPr b="1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02" name="Google Shape;502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1950" y="1205500"/>
            <a:ext cx="6563323" cy="3806299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7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79"/>
          <p:cNvSpPr txBox="1"/>
          <p:nvPr>
            <p:ph type="title"/>
          </p:nvPr>
        </p:nvSpPr>
        <p:spPr>
          <a:xfrm>
            <a:off x="311700" y="125025"/>
            <a:ext cx="8520600" cy="75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2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MAKE AWESOME FRIENDSHIPS </a:t>
            </a:r>
            <a:endParaRPr b="1" sz="342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09" name="Google Shape;509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50" y="955475"/>
            <a:ext cx="2309573" cy="2364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6325" y="919750"/>
            <a:ext cx="3079173" cy="2400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55500" y="901900"/>
            <a:ext cx="3585725" cy="2178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375" y="3171000"/>
            <a:ext cx="2474772" cy="197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7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08150" y="3151013"/>
            <a:ext cx="2947348" cy="201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7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73650" y="2964650"/>
            <a:ext cx="3585725" cy="2178851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7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80"/>
          <p:cNvSpPr txBox="1"/>
          <p:nvPr>
            <p:ph type="title"/>
          </p:nvPr>
        </p:nvSpPr>
        <p:spPr>
          <a:xfrm>
            <a:off x="311700" y="125025"/>
            <a:ext cx="8520600" cy="75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2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MAKE YOUR MOM PROUD </a:t>
            </a:r>
            <a:endParaRPr b="1" sz="342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21" name="Google Shape;521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6925" y="929941"/>
            <a:ext cx="3116425" cy="4155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80"/>
          <p:cNvPicPr preferRelativeResize="0"/>
          <p:nvPr/>
        </p:nvPicPr>
        <p:blipFill rotWithShape="1">
          <a:blip r:embed="rId4">
            <a:alphaModFix/>
          </a:blip>
          <a:srcRect b="-3320" l="0" r="0" t="3320"/>
          <a:stretch/>
        </p:blipFill>
        <p:spPr>
          <a:xfrm>
            <a:off x="4143350" y="929952"/>
            <a:ext cx="3334975" cy="4299924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8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81"/>
          <p:cNvSpPr txBox="1"/>
          <p:nvPr>
            <p:ph type="title"/>
          </p:nvPr>
        </p:nvSpPr>
        <p:spPr>
          <a:xfrm>
            <a:off x="311700" y="258950"/>
            <a:ext cx="8520600" cy="75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omic Sans MS"/>
                <a:ea typeface="Comic Sans MS"/>
                <a:cs typeface="Comic Sans MS"/>
                <a:sym typeface="Comic Sans MS"/>
              </a:rPr>
              <a:t>LIVE STREAM = ABSOLUTE BEST METHOD to….  </a:t>
            </a:r>
            <a:endParaRPr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29" name="Google Shape;529;p8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404812" lvl="0" marL="457200" rtl="0" algn="l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ct val="100000"/>
              <a:buFont typeface="Comic Sans MS"/>
              <a:buAutoNum type="arabicParenR"/>
            </a:pPr>
            <a:r>
              <a:rPr b="1" lang="en" sz="30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Build AWESOME Relationships </a:t>
            </a:r>
            <a:endParaRPr b="1" sz="300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404812" lvl="0" marL="457200" rtl="0" algn="l">
              <a:spcBef>
                <a:spcPts val="1200"/>
              </a:spcBef>
              <a:spcAft>
                <a:spcPts val="0"/>
              </a:spcAft>
              <a:buClr>
                <a:srgbClr val="990000"/>
              </a:buClr>
              <a:buSzPct val="100000"/>
              <a:buFont typeface="Comic Sans MS"/>
              <a:buAutoNum type="arabicParenR"/>
            </a:pPr>
            <a:r>
              <a:rPr b="1" lang="en" sz="30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Become a Content Machine  </a:t>
            </a:r>
            <a:endParaRPr b="1" sz="300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404812" lvl="0" marL="457200" rtl="0" algn="l">
              <a:spcBef>
                <a:spcPts val="1200"/>
              </a:spcBef>
              <a:spcAft>
                <a:spcPts val="0"/>
              </a:spcAft>
              <a:buClr>
                <a:srgbClr val="990000"/>
              </a:buClr>
              <a:buSzPct val="100000"/>
              <a:buFont typeface="Comic Sans MS"/>
              <a:buAutoNum type="arabicParenR"/>
            </a:pPr>
            <a:r>
              <a:rPr b="1" lang="en" sz="30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Capture Exciting Sales Growth Opportunities </a:t>
            </a:r>
            <a:endParaRPr b="1" sz="300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8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8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8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537" name="Google Shape;537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3050" y="-3"/>
            <a:ext cx="9143998" cy="4932404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8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83"/>
          <p:cNvSpPr txBox="1"/>
          <p:nvPr>
            <p:ph idx="1" type="body"/>
          </p:nvPr>
        </p:nvSpPr>
        <p:spPr>
          <a:xfrm>
            <a:off x="311700" y="339325"/>
            <a:ext cx="8520600" cy="422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Thank You!!!! </a:t>
            </a:r>
            <a:endParaRPr b="1" sz="41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4000" u="sng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Damon@ExitYourWay</a:t>
            </a:r>
            <a:r>
              <a:rPr b="1" lang="en" sz="4000" u="sng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.com </a:t>
            </a:r>
            <a:endParaRPr b="1" sz="4000" u="sng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4000" u="sng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Curt@B2Btail.com</a:t>
            </a:r>
            <a:r>
              <a:rPr b="1" lang="en" sz="40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b="1" sz="400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44" name="Google Shape;544;p8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8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8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551" name="Google Shape;551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7650" y="0"/>
            <a:ext cx="7556152" cy="341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3725" y="3416400"/>
            <a:ext cx="7500073" cy="1646276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8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1"/>
          <p:cNvSpPr txBox="1"/>
          <p:nvPr>
            <p:ph type="title"/>
          </p:nvPr>
        </p:nvSpPr>
        <p:spPr>
          <a:xfrm>
            <a:off x="311700" y="267900"/>
            <a:ext cx="8725200" cy="3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0745"/>
              <a:buFont typeface="Arial"/>
              <a:buNone/>
            </a:pPr>
            <a:r>
              <a:rPr b="1" lang="en" sz="3577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Who LOVES Blogging? </a:t>
            </a:r>
            <a:endParaRPr b="1" sz="3577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0000"/>
              <a:buFont typeface="Arial"/>
              <a:buNone/>
            </a:pPr>
            <a:r>
              <a:t/>
            </a:r>
            <a:endParaRPr b="1" sz="1000">
              <a:highlight>
                <a:srgbClr val="FFFFFF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4" name="Google Shape;17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0950" y="1134153"/>
            <a:ext cx="5192450" cy="371587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2"/>
          <p:cNvSpPr txBox="1"/>
          <p:nvPr>
            <p:ph type="title"/>
          </p:nvPr>
        </p:nvSpPr>
        <p:spPr>
          <a:xfrm>
            <a:off x="311700" y="107150"/>
            <a:ext cx="8520600" cy="9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990000"/>
                </a:solidFill>
              </a:rPr>
              <a:t> </a:t>
            </a:r>
            <a:r>
              <a:rPr b="1" lang="en" sz="30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ARE YOU TIRED OF BEING </a:t>
            </a:r>
            <a:endParaRPr b="1" sz="3000">
              <a:solidFill>
                <a:srgbClr val="99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BEST KEPT SECRET?  </a:t>
            </a:r>
            <a:r>
              <a:rPr b="1" lang="en" sz="3000">
                <a:solidFill>
                  <a:srgbClr val="990000"/>
                </a:solidFill>
              </a:rPr>
              <a:t>  </a:t>
            </a:r>
            <a:endParaRPr b="1" sz="3000">
              <a:solidFill>
                <a:srgbClr val="99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1" name="Google Shape;18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8875" y="1250150"/>
            <a:ext cx="4286250" cy="3751223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b="1" lang="en" sz="30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FRUSTRATED &amp; OVERWHELMED?  </a:t>
            </a:r>
            <a:endParaRPr b="1"/>
          </a:p>
        </p:txBody>
      </p:sp>
      <p:pic>
        <p:nvPicPr>
          <p:cNvPr id="188" name="Google Shape;18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7350" y="1471125"/>
            <a:ext cx="5608650" cy="33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4"/>
          <p:cNvSpPr txBox="1"/>
          <p:nvPr>
            <p:ph type="title"/>
          </p:nvPr>
        </p:nvSpPr>
        <p:spPr>
          <a:xfrm>
            <a:off x="311700" y="258950"/>
            <a:ext cx="8520600" cy="75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THERE MUST BE A BETTER WAY </a:t>
            </a:r>
            <a:endParaRPr b="1"/>
          </a:p>
        </p:txBody>
      </p:sp>
      <p:pic>
        <p:nvPicPr>
          <p:cNvPr id="195" name="Google Shape;195;p44"/>
          <p:cNvPicPr preferRelativeResize="0"/>
          <p:nvPr/>
        </p:nvPicPr>
        <p:blipFill rotWithShape="1">
          <a:blip r:embed="rId3">
            <a:alphaModFix/>
          </a:blip>
          <a:srcRect b="2520" l="-7570" r="7570" t="-2520"/>
          <a:stretch/>
        </p:blipFill>
        <p:spPr>
          <a:xfrm>
            <a:off x="2500325" y="1017650"/>
            <a:ext cx="3893350" cy="3893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5"/>
          <p:cNvSpPr txBox="1"/>
          <p:nvPr>
            <p:ph type="title"/>
          </p:nvPr>
        </p:nvSpPr>
        <p:spPr>
          <a:xfrm>
            <a:off x="311700" y="196450"/>
            <a:ext cx="8760900" cy="82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CLOSED MOUTHS DON’T GET FED </a:t>
            </a:r>
            <a:endParaRPr b="1" sz="3000"/>
          </a:p>
        </p:txBody>
      </p:sp>
      <p:pic>
        <p:nvPicPr>
          <p:cNvPr id="202" name="Google Shape;20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3575" y="1448075"/>
            <a:ext cx="3948650" cy="332132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