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</p:sldMasterIdLst>
  <p:notesMasterIdLst>
    <p:notesMasterId r:id="rId39"/>
  </p:notesMasterIdLst>
  <p:sldIdLst>
    <p:sldId id="583" r:id="rId5"/>
    <p:sldId id="584" r:id="rId6"/>
    <p:sldId id="535" r:id="rId7"/>
    <p:sldId id="523" r:id="rId8"/>
    <p:sldId id="259" r:id="rId9"/>
    <p:sldId id="258" r:id="rId10"/>
    <p:sldId id="656" r:id="rId11"/>
    <p:sldId id="669" r:id="rId12"/>
    <p:sldId id="705" r:id="rId13"/>
    <p:sldId id="690" r:id="rId14"/>
    <p:sldId id="684" r:id="rId15"/>
    <p:sldId id="280" r:id="rId16"/>
    <p:sldId id="704" r:id="rId17"/>
    <p:sldId id="278" r:id="rId18"/>
    <p:sldId id="691" r:id="rId19"/>
    <p:sldId id="657" r:id="rId20"/>
    <p:sldId id="692" r:id="rId21"/>
    <p:sldId id="281" r:id="rId22"/>
    <p:sldId id="282" r:id="rId23"/>
    <p:sldId id="699" r:id="rId24"/>
    <p:sldId id="284" r:id="rId25"/>
    <p:sldId id="285" r:id="rId26"/>
    <p:sldId id="701" r:id="rId27"/>
    <p:sldId id="693" r:id="rId28"/>
    <p:sldId id="694" r:id="rId29"/>
    <p:sldId id="695" r:id="rId30"/>
    <p:sldId id="696" r:id="rId31"/>
    <p:sldId id="706" r:id="rId32"/>
    <p:sldId id="707" r:id="rId33"/>
    <p:sldId id="708" r:id="rId34"/>
    <p:sldId id="697" r:id="rId35"/>
    <p:sldId id="689" r:id="rId36"/>
    <p:sldId id="564" r:id="rId37"/>
    <p:sldId id="627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B50"/>
    <a:srgbClr val="F78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B5DBC1-6D38-45DD-95C3-ED3D7ACF16F3}">
  <a:tblStyle styleId="{1AB5DBC1-6D38-45DD-95C3-ED3D7ACF16F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393" y="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a86ea7ef6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16a86ea7ef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ced32af227_2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ced32af227_2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ced32af227_2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ced32af227_2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339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f3d3c881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18f3d3c88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347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cedd44f1ea_2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1cedd44f1ea_2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cedd44f1ea_2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1cedd44f1ea_2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cedd44f1ea_2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1cedd44f1ea_2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cedd44f1ea_2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1cedd44f1ea_2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f3d3c881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18f3d3c88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9357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498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f3d3c881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18f3d3c88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5347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33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341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077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4026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8795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edd44f1ea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cedd44f1ea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711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8b4969c3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a8b4969c3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2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a86ea7ef6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16a86ea7ef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291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868f4d201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g1868f4d20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7062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868f4d201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g1868f4d20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241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868f4d201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g1868f4d20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5605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f3d3c881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7" name="Google Shape;227;g18f3d3c88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083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cedd44f1ea_2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1cedd44f1ea_2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cedd44f1ea_2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1cedd44f1ea_2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409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2DBE-EA6A-46F2-BB31-479C9DBF1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DE454-6431-4873-8640-55AB48454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86427-0D78-4CC3-B141-9291B50D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05093-F07B-4B4F-A917-4A70A16D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00ABC-F583-46D4-A277-74BA17CD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36355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87F8-5DCB-447D-BF65-6657CBEF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223C17-A2E2-49CA-A89B-7F1A82E8D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DFBD4-16A6-44F0-A0CB-220E38EC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74A18-E925-4FF5-9F49-E0BEC89A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37103-0908-4791-91DA-37FFED0B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59065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F308E-C13D-4FB9-8BA0-91E0F9AA4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E5BF3-4820-404A-A23E-BADACEE98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CCF96-0DB3-47B9-9EA5-DE5B625D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D6144-E050-4A35-B192-8677641B5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77AE1-CEB8-463D-BDF8-F8539761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47435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8FC8BD1-B184-42C4-88D0-C61C855A5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63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D6CA4C-83E1-4D2D-9609-9DAC916211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026" y="1486704"/>
            <a:ext cx="4846127" cy="994172"/>
          </a:xfrm>
        </p:spPr>
        <p:txBody>
          <a:bodyPr>
            <a:normAutofit/>
          </a:bodyPr>
          <a:lstStyle>
            <a:lvl1pPr>
              <a:defRPr sz="4000">
                <a:solidFill>
                  <a:srgbClr val="484B50"/>
                </a:solidFill>
              </a:defRPr>
            </a:lvl1pPr>
          </a:lstStyle>
          <a:p>
            <a:r>
              <a:rPr lang="en-GB" sz="3000" b="1" dirty="0">
                <a:solidFill>
                  <a:srgbClr val="484B50"/>
                </a:solidFill>
                <a:latin typeface="Segoe UI"/>
                <a:cs typeface="Segoe UI"/>
              </a:rPr>
              <a:t>Title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29067314-3BAD-4B9A-9277-2433A97B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25" y="899316"/>
            <a:ext cx="990563" cy="276215"/>
          </a:xfrm>
          <a:prstGeom prst="rect">
            <a:avLst/>
          </a:prstGeom>
        </p:spPr>
      </p:pic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5D7689F-DB17-4DA2-96B4-DFDE670D5F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027" y="2493811"/>
            <a:ext cx="4846127" cy="337012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Subtitle</a:t>
            </a:r>
            <a:endParaRPr lang="en-DK" dirty="0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D32E1093-28FD-4398-9832-A1F15E074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744" y="3048595"/>
            <a:ext cx="4846127" cy="33694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Author</a:t>
            </a:r>
            <a:endParaRPr lang="en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AB0702CF-8E7C-4D62-A399-0B7B24EFBF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50707" y="704850"/>
            <a:ext cx="2372915" cy="3358754"/>
          </a:xfrm>
          <a:noFill/>
          <a:effectLst>
            <a:outerShdw blurRad="129921" dist="124460" dir="5400000" algn="ctr" rotWithShape="0">
              <a:schemeClr val="tx1">
                <a:alpha val="6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514317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0297A-7291-43F3-A86B-F9B5962C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30D7D-C2D7-4540-80D3-64266243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146D4C-F467-49C3-858F-E3FD39072DF8}"/>
              </a:ext>
            </a:extLst>
          </p:cNvPr>
          <p:cNvSpPr txBox="1"/>
          <p:nvPr/>
        </p:nvSpPr>
        <p:spPr>
          <a:xfrm>
            <a:off x="628650" y="4726782"/>
            <a:ext cx="1800225" cy="26431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/>
          </a:bodyPr>
          <a:lstStyle/>
          <a:p>
            <a:pPr algn="l"/>
            <a:endParaRPr lang="en-DK" sz="750" dirty="0">
              <a:solidFill>
                <a:srgbClr val="484B5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94432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Normal slide">
    <p:bg>
      <p:bgPr>
        <a:solidFill>
          <a:srgbClr val="48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0297A-7291-43F3-A86B-F9B5962C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30D7D-C2D7-4540-80D3-64266243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146D4C-F467-49C3-858F-E3FD39072DF8}"/>
              </a:ext>
            </a:extLst>
          </p:cNvPr>
          <p:cNvSpPr txBox="1"/>
          <p:nvPr/>
        </p:nvSpPr>
        <p:spPr>
          <a:xfrm>
            <a:off x="628650" y="4726782"/>
            <a:ext cx="1800225" cy="26431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/>
          </a:bodyPr>
          <a:lstStyle/>
          <a:p>
            <a:pPr algn="l"/>
            <a:endParaRPr lang="en-DK" sz="75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16673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8FC8BD1-B184-42C4-88D0-C61C855A5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63" cy="5143500"/>
          </a:xfrm>
          <a:prstGeom prst="rect">
            <a:avLst/>
          </a:prstGeom>
        </p:spPr>
      </p:pic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29067314-3BAD-4B9A-9277-2433A97B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454" y="4770969"/>
            <a:ext cx="990563" cy="27621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9628BEA-FC89-419F-AA73-F459EF4874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4" y="1706348"/>
            <a:ext cx="4845844" cy="736997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Break slide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779495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rmal slide">
    <p:bg>
      <p:bgPr>
        <a:solidFill>
          <a:srgbClr val="2E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0297A-7291-43F3-A86B-F9B5962C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30D7D-C2D7-4540-80D3-64266243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50120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490250" y="468101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926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rmal slide">
  <p:cSld name="3_Normal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99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400"/>
              <a:buNone/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399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84B50"/>
              </a:buClr>
              <a:buSzPts val="1400"/>
              <a:buChar char="●"/>
              <a:defRPr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84B50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84B50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84B50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84B50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580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6120B-86B1-44CB-8AC6-41EE87DA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C1379-AD8B-48BD-BB10-09CB128C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A8346-5D4E-4C34-B5C5-5D8851D5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529EC-02DF-4A50-ABBE-6A1EAB77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23DE6-AE1F-47BF-91F7-23900676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58606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231C-DB65-4B13-8502-179389A2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26041-D1EE-4341-84B0-B528CC51D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CB878-F84E-4BE7-A846-6AA25A2D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D2E3A-BD92-43A9-9B21-74606B19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E1243-080B-465A-A526-8BEE123B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07919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F7A7-566F-434E-91CA-BFF8526B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468FE-4ED8-4AAC-80C7-8F6B2F05C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00437-AFD9-4172-9CB3-F1A022CB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4B1F-1C85-463C-87AA-78960453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3D2BA-C934-4BF7-B9DC-E83FE016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0B766-60AB-47F1-BE31-F182F6CA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96833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D6298-6143-4C68-854F-4D70A1E1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1A37D-3F16-4129-8022-A9BB4F9D7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905C1-482F-49FE-B9D3-0D2C7FC1E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EAFDD-73AE-447F-9EB5-4744D3DBB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911E0-C5A7-41E4-AFAC-AFDD8B077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66EE14-2ED0-424E-93D4-47052CC8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1117A-B92C-43D7-BD80-E8C05C35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01963A-96C5-4C9F-B461-56A3698F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86150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8A96-BB9F-4F36-A5FC-33ECB70A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8D536-C985-43A5-B056-2B7639F9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7B158-B8A7-4FEA-9290-21C66551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C0E40-F0B8-4E8C-9D30-1DFF950D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464735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2FF53-1B55-4E53-A8EF-9F2C96BD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82952-A0C1-43CB-A1BC-0D4E37B4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BD9E0-165B-45C8-B38B-A237DB4B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" name="Tekstfelt 3">
            <a:extLst>
              <a:ext uri="{FF2B5EF4-FFF2-40B4-BE49-F238E27FC236}">
                <a16:creationId xmlns:a16="http://schemas.microsoft.com/office/drawing/2014/main" id="{C22D9111-4ECE-406D-865C-2833764E29A7}"/>
              </a:ext>
            </a:extLst>
          </p:cNvPr>
          <p:cNvSpPr txBox="1"/>
          <p:nvPr/>
        </p:nvSpPr>
        <p:spPr>
          <a:xfrm>
            <a:off x="628650" y="4726782"/>
            <a:ext cx="1800225" cy="26431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/>
          </a:bodyPr>
          <a:lstStyle/>
          <a:p>
            <a:pPr algn="l"/>
            <a:endParaRPr lang="en-DK" sz="750" dirty="0">
              <a:solidFill>
                <a:srgbClr val="484B5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0866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14B52-3B7F-4E0C-9BF0-977BF786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DCF11-C42E-4455-876E-41E3C69C6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35377-EE38-49F8-8887-F264A03D4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A22E7-31B3-45C6-AF24-62D079A1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BD308-F385-441B-84CF-71A26D21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D7347-BF37-4492-9BAC-CD962F6C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812855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A2206-99E1-45B1-BBB1-F43F66C2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19482-90D6-4167-B79D-BF3633A46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6620D-DCB4-492D-9DBC-93499708F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C8FF1-FF0D-41C2-A6CF-2727EBFA5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29D7-AEA0-4745-A6E0-7D7842A4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3C5C2-38BF-4533-952D-10FBA4B6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73433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A6985F-3797-4148-A77D-84A2D4D0A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3DC02-DE4A-4808-88FB-20FC0D543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BE88-9325-403C-92E6-BFDB26DC2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732D7-CD59-4613-BE97-4FA06E5F40F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01A98-C9F5-4E24-903B-288FB1877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5DD8-84CC-4B39-AC8C-123FD6D12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7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C5548AF-E5C7-4AE0-B620-F7D6178075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3211" y="4281358"/>
            <a:ext cx="3540789" cy="8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8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light bulb&#10;&#10;Description automatically generated with medium confidence">
            <a:extLst>
              <a:ext uri="{FF2B5EF4-FFF2-40B4-BE49-F238E27FC236}">
                <a16:creationId xmlns:a16="http://schemas.microsoft.com/office/drawing/2014/main" id="{3B42DA21-428D-4D79-966E-5E4944B3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0" r="8761"/>
          <a:stretch/>
        </p:blipFill>
        <p:spPr>
          <a:xfrm>
            <a:off x="5748598" y="627607"/>
            <a:ext cx="2195373" cy="3183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F3295BCF-1E44-4C8E-BB70-BA83DE74A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26" y="1373935"/>
            <a:ext cx="5978516" cy="939804"/>
          </a:xfrm>
        </p:spPr>
        <p:txBody>
          <a:bodyPr>
            <a:no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Scorecard Sales</a:t>
            </a:r>
            <a:endParaRPr lang="en-DK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2933DA69-60F0-4C85-AEB7-0203ECCDDA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026" y="2219548"/>
            <a:ext cx="4967028" cy="4136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Creating &amp; Selling The Customer Experience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7AA1A8A9-9AB7-446C-8D3C-B03F2CD6B1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026" y="3060067"/>
            <a:ext cx="4846127" cy="336947"/>
          </a:xfrm>
        </p:spPr>
        <p:txBody>
          <a:bodyPr>
            <a:noAutofit/>
          </a:bodyPr>
          <a:lstStyle/>
          <a:p>
            <a:r>
              <a:rPr lang="en-US" dirty="0"/>
              <a:t>Aaron Jacobs; MBA</a:t>
            </a:r>
            <a:endParaRPr lang="en-DK" dirty="0"/>
          </a:p>
        </p:txBody>
      </p:sp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AB597EE8-486B-417E-A428-A5CE820163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879" y="3181531"/>
            <a:ext cx="1032007" cy="101383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DF1E0C27-3C08-B7F3-B190-B3A05518A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6" y="396038"/>
            <a:ext cx="2443853" cy="10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8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868f4d2010_0_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spcFirstLastPara="1" vert="horz" lIns="68569" tIns="34275" rIns="68569" bIns="34275" rtlCol="0" anchor="ctr" anchorCtr="0">
            <a:normAutofit/>
          </a:bodyPr>
          <a:lstStyle/>
          <a:p>
            <a:pPr>
              <a:buSzPts val="4000"/>
            </a:pPr>
            <a:r>
              <a:rPr lang="en-US" sz="3000" dirty="0"/>
              <a:t>Why is this dynamic important?</a:t>
            </a:r>
            <a:endParaRPr lang="en-US" sz="3000" b="1" dirty="0"/>
          </a:p>
        </p:txBody>
      </p:sp>
      <p:sp>
        <p:nvSpPr>
          <p:cNvPr id="247" name="Google Shape;247;g1868f4d2010_0_0"/>
          <p:cNvSpPr txBox="1">
            <a:spLocks noGrp="1"/>
          </p:cNvSpPr>
          <p:nvPr>
            <p:ph idx="1"/>
          </p:nvPr>
        </p:nvSpPr>
        <p:spPr>
          <a:xfrm>
            <a:off x="628650" y="1364194"/>
            <a:ext cx="8017957" cy="3263504"/>
          </a:xfrm>
        </p:spPr>
        <p:txBody>
          <a:bodyPr spcFirstLastPara="1" vert="horz" lIns="68569" tIns="34275" rIns="68569" bIns="34275" rtlCol="0" anchorCtr="0">
            <a:normAutofit/>
          </a:bodyPr>
          <a:lstStyle/>
          <a:p>
            <a:pPr marL="0" indent="0">
              <a:spcBef>
                <a:spcPts val="1200"/>
              </a:spcBef>
              <a:buSzPts val="2800"/>
              <a:buNone/>
            </a:pPr>
            <a:r>
              <a:rPr lang="en-US" sz="1900" b="1" dirty="0"/>
              <a:t>Once we feel something we begin to believe it.</a:t>
            </a:r>
          </a:p>
          <a:p>
            <a:pPr marL="0" indent="0">
              <a:spcBef>
                <a:spcPts val="1200"/>
              </a:spcBef>
              <a:buSzPts val="2800"/>
              <a:buNone/>
            </a:pPr>
            <a:r>
              <a:rPr lang="en-US" sz="1900" b="1" dirty="0"/>
              <a:t>Once we believe something, we seek out information that supports our notion. This includes:</a:t>
            </a:r>
          </a:p>
          <a:p>
            <a:pPr marL="457200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900" dirty="0"/>
              <a:t>Things that make us feel good </a:t>
            </a:r>
          </a:p>
          <a:p>
            <a:pPr marL="457200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900" dirty="0"/>
              <a:t>Things that make us feel bad</a:t>
            </a:r>
          </a:p>
          <a:p>
            <a:pPr marL="0" indent="0">
              <a:spcBef>
                <a:spcPts val="1200"/>
              </a:spcBef>
              <a:buSzPts val="2800"/>
              <a:buNone/>
            </a:pPr>
            <a:endParaRPr lang="en-US" sz="1900" b="1" dirty="0">
              <a:solidFill>
                <a:schemeClr val="accent2"/>
              </a:solidFill>
            </a:endParaRPr>
          </a:p>
          <a:p>
            <a:pPr marL="0" indent="0">
              <a:spcBef>
                <a:spcPts val="1200"/>
              </a:spcBef>
              <a:buSzPts val="2800"/>
              <a:buNone/>
            </a:pPr>
            <a:r>
              <a:rPr lang="en-US" sz="1900" b="1" dirty="0">
                <a:solidFill>
                  <a:schemeClr val="accent2"/>
                </a:solidFill>
              </a:rPr>
              <a:t>Customer experience can help or even hurt you if you are not careful.</a:t>
            </a:r>
          </a:p>
          <a:p>
            <a:pPr marL="47625" indent="0">
              <a:spcBef>
                <a:spcPts val="1200"/>
              </a:spcBef>
              <a:buSzPct val="100000"/>
              <a:buNone/>
            </a:pPr>
            <a:endParaRPr lang="en-US" sz="1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A9E17C-4431-9F2D-53ED-004DAAA3A551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8f3d3c881c_0_0"/>
          <p:cNvSpPr txBox="1">
            <a:spLocks noGrp="1"/>
          </p:cNvSpPr>
          <p:nvPr>
            <p:ph type="title"/>
          </p:nvPr>
        </p:nvSpPr>
        <p:spPr>
          <a:xfrm>
            <a:off x="578202" y="390618"/>
            <a:ext cx="7987595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buSzPts val="4000"/>
            </a:pPr>
            <a:r>
              <a:rPr lang="en-US" sz="3000" b="1" dirty="0"/>
              <a:t>Customer Experience VS Customer Service</a:t>
            </a:r>
            <a:endParaRPr sz="3000" b="1" dirty="0"/>
          </a:p>
        </p:txBody>
      </p:sp>
      <p:sp>
        <p:nvSpPr>
          <p:cNvPr id="230" name="Google Shape;230;g18f3d3c881c_0_0"/>
          <p:cNvSpPr txBox="1">
            <a:spLocks noGrp="1"/>
          </p:cNvSpPr>
          <p:nvPr>
            <p:ph type="body" idx="1"/>
          </p:nvPr>
        </p:nvSpPr>
        <p:spPr>
          <a:xfrm>
            <a:off x="341906" y="1098019"/>
            <a:ext cx="8761275" cy="3586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>
              <a:spcBef>
                <a:spcPts val="1200"/>
              </a:spcBef>
              <a:buSzPts val="2800"/>
              <a:buNone/>
            </a:pPr>
            <a:endParaRPr sz="1950" b="1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endParaRPr sz="1950" b="1" dirty="0"/>
          </a:p>
        </p:txBody>
      </p:sp>
      <p:pic>
        <p:nvPicPr>
          <p:cNvPr id="4" name="Picture 3" descr="A drawing of two people&#10;&#10;Description automatically generated with low confidence">
            <a:extLst>
              <a:ext uri="{FF2B5EF4-FFF2-40B4-BE49-F238E27FC236}">
                <a16:creationId xmlns:a16="http://schemas.microsoft.com/office/drawing/2014/main" id="{CCD39557-EBFE-1318-D9C8-159BCCD6D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505" y="1576071"/>
            <a:ext cx="3166988" cy="30512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FFC6BF-6EF7-267A-CCE1-CF2C299C0BB7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4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9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40" name="Google Shape;440;p49"/>
          <p:cNvSpPr txBox="1"/>
          <p:nvPr/>
        </p:nvSpPr>
        <p:spPr>
          <a:xfrm>
            <a:off x="1009035" y="454490"/>
            <a:ext cx="7125930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What Is Customer Service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sp>
        <p:nvSpPr>
          <p:cNvPr id="442" name="Google Shape;442;p49"/>
          <p:cNvSpPr txBox="1"/>
          <p:nvPr/>
        </p:nvSpPr>
        <p:spPr>
          <a:xfrm>
            <a:off x="875352" y="1333407"/>
            <a:ext cx="7393295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7950" marR="0" lvl="1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The support you provide a customer before, during and after a sale with elements of:</a:t>
            </a:r>
          </a:p>
          <a:p>
            <a:pPr marL="393700" marR="0" lvl="1" indent="-28575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Process</a:t>
            </a:r>
          </a:p>
          <a:p>
            <a:pPr marL="393700" marR="0" lvl="1" indent="-28575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Communication</a:t>
            </a:r>
          </a:p>
          <a:p>
            <a:pPr marL="393700" marR="0" lvl="1" indent="-28575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Interaction </a:t>
            </a:r>
          </a:p>
          <a:p>
            <a:pPr marL="393700" marR="0" lvl="1" indent="-28575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Availability </a:t>
            </a:r>
          </a:p>
          <a:p>
            <a:pPr marL="393700" marR="0" lvl="1" indent="-28575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Managing/ meeting expectations </a:t>
            </a:r>
          </a:p>
          <a:p>
            <a:pPr marL="393700" marR="0" lvl="1" indent="-28575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  <a:buFont typeface="Arial" panose="020B0604020202020204" pitchFamily="34" charset="0"/>
              <a:buChar char="•"/>
            </a:pPr>
            <a:endParaRPr sz="13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0" u="none" strike="noStrike" cap="none" dirty="0">
              <a:solidFill>
                <a:srgbClr val="2B4A9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0F39BE6A-9CD2-E13B-B895-DC4BD06C6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998" y="1898322"/>
            <a:ext cx="2792836" cy="21961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9A4C3F-A7C8-D3DB-2017-93180FFE7D94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9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40" name="Google Shape;440;p49"/>
          <p:cNvSpPr txBox="1"/>
          <p:nvPr/>
        </p:nvSpPr>
        <p:spPr>
          <a:xfrm>
            <a:off x="1009035" y="354627"/>
            <a:ext cx="7125930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So, What’s The Difference?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sp>
        <p:nvSpPr>
          <p:cNvPr id="442" name="Google Shape;442;p49"/>
          <p:cNvSpPr txBox="1"/>
          <p:nvPr/>
        </p:nvSpPr>
        <p:spPr>
          <a:xfrm>
            <a:off x="726213" y="1225237"/>
            <a:ext cx="8575828" cy="32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7950" marR="0" lvl="1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b="1" dirty="0">
                <a:solidFill>
                  <a:srgbClr val="484B5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Customer service is </a:t>
            </a:r>
            <a:r>
              <a:rPr lang="en-US" sz="1900" b="1" dirty="0">
                <a:solidFill>
                  <a:schemeClr val="accent2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reactive</a:t>
            </a:r>
          </a:p>
          <a:p>
            <a:pPr marL="450850" marR="0" lvl="1" indent="-34290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Responding to customer needs</a:t>
            </a:r>
          </a:p>
          <a:p>
            <a:pPr marL="450850" marR="0" lvl="1" indent="-34290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Connecting with the customer’s expectations</a:t>
            </a:r>
          </a:p>
          <a:p>
            <a:pPr marL="450850" marR="0" lvl="1" indent="-34290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  <a:buFont typeface="Arial" panose="020B0604020202020204" pitchFamily="34" charset="0"/>
              <a:buChar char="•"/>
            </a:pPr>
            <a:endParaRPr lang="en-US" sz="1900" b="1" dirty="0">
              <a:solidFill>
                <a:srgbClr val="484B50"/>
              </a:solidFill>
              <a:latin typeface="Segoe UI" panose="020B0502040204020203" pitchFamily="34" charset="0"/>
              <a:ea typeface="Lato"/>
              <a:cs typeface="Segoe UI" panose="020B0502040204020203" pitchFamily="34" charset="0"/>
              <a:sym typeface="Lato"/>
            </a:endParaRPr>
          </a:p>
          <a:p>
            <a:pPr marL="107950" marR="0" lvl="1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b="1" dirty="0">
                <a:solidFill>
                  <a:srgbClr val="484B5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Customer experience is </a:t>
            </a:r>
            <a:r>
              <a:rPr lang="en-US" sz="1900" b="1" dirty="0">
                <a:solidFill>
                  <a:schemeClr val="accent2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proactive</a:t>
            </a:r>
          </a:p>
          <a:p>
            <a:pPr marL="450850" marR="0" lvl="1" indent="-34290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Responding to customer desires</a:t>
            </a:r>
          </a:p>
          <a:p>
            <a:pPr marL="450850" marR="0" lvl="1" indent="-34290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Connecting with the customer’s emotions</a:t>
            </a:r>
            <a:endParaRPr sz="1900" dirty="0">
              <a:solidFill>
                <a:srgbClr val="484B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0" u="none" strike="noStrike" cap="none" dirty="0">
              <a:solidFill>
                <a:schemeClr val="tx1"/>
              </a:solidFill>
              <a:latin typeface="Segoe UI" panose="020B0502040204020203" pitchFamily="34" charset="0"/>
              <a:ea typeface="Lato"/>
              <a:cs typeface="Segoe UI" panose="020B0502040204020203" pitchFamily="34" charset="0"/>
              <a:sym typeface="La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5B2038-81E4-08BE-2E82-82D553B8E65C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7"/>
          <p:cNvSpPr txBox="1"/>
          <p:nvPr/>
        </p:nvSpPr>
        <p:spPr>
          <a:xfrm>
            <a:off x="732750" y="1241158"/>
            <a:ext cx="7678500" cy="32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50" marR="0" lvl="1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" panose="020B0502040204020203" pitchFamily="34" charset="0"/>
                <a:ea typeface="Poppins"/>
                <a:cs typeface="Segoe UI" panose="020B0502040204020203" pitchFamily="34" charset="0"/>
                <a:sym typeface="Poppins"/>
              </a:rPr>
              <a:t>Customer service </a:t>
            </a:r>
            <a:r>
              <a:rPr lang="en-US" sz="1900" i="0" u="sng" strike="noStrike" cap="none" dirty="0">
                <a:solidFill>
                  <a:srgbClr val="484B50"/>
                </a:solidFill>
                <a:latin typeface="Segoe UI" panose="020B0502040204020203" pitchFamily="34" charset="0"/>
                <a:ea typeface="Poppins"/>
                <a:cs typeface="Segoe UI" panose="020B0502040204020203" pitchFamily="34" charset="0"/>
                <a:sym typeface="Poppins"/>
              </a:rPr>
              <a:t>is not</a:t>
            </a:r>
            <a:r>
              <a:rPr lang="en-US" sz="1900" i="0" strike="noStrike" cap="none" dirty="0">
                <a:solidFill>
                  <a:srgbClr val="484B50"/>
                </a:solidFill>
                <a:latin typeface="Segoe UI" panose="020B0502040204020203" pitchFamily="34" charset="0"/>
                <a:ea typeface="Poppins"/>
                <a:cs typeface="Segoe UI" panose="020B0502040204020203" pitchFamily="34" charset="0"/>
                <a:sym typeface="Poppins"/>
              </a:rPr>
              <a:t> mutually exclusive from customer experience.</a:t>
            </a:r>
          </a:p>
          <a:p>
            <a:pPr marL="234950" marR="0" lvl="1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endParaRPr lang="en-US" sz="1900" dirty="0">
              <a:solidFill>
                <a:srgbClr val="484B50"/>
              </a:solidFill>
              <a:latin typeface="Segoe UI" panose="020B0502040204020203" pitchFamily="34" charset="0"/>
              <a:cs typeface="Segoe UI" panose="020B0502040204020203" pitchFamily="34" charset="0"/>
              <a:sym typeface="Poppins"/>
            </a:endParaRPr>
          </a:p>
          <a:p>
            <a:pPr marL="234950" marR="0" lvl="1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Customer experience can be created with or without customer service. </a:t>
            </a:r>
          </a:p>
          <a:p>
            <a:pPr marL="234950" marR="0" lvl="1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Poppins"/>
            </a:endParaRPr>
          </a:p>
          <a:p>
            <a:pPr marL="234950" marR="0" lvl="1" algn="ct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Customer experience creates the value and customer service enforces it. </a:t>
            </a:r>
            <a:endParaRPr sz="1900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Poppins"/>
              <a:cs typeface="Segoe UI" panose="020B0502040204020203" pitchFamily="34" charset="0"/>
              <a:sym typeface="Poppins"/>
            </a:endParaRPr>
          </a:p>
        </p:txBody>
      </p:sp>
      <p:sp>
        <p:nvSpPr>
          <p:cNvPr id="394" name="Google Shape;394;p47"/>
          <p:cNvSpPr txBox="1"/>
          <p:nvPr/>
        </p:nvSpPr>
        <p:spPr>
          <a:xfrm>
            <a:off x="1749527" y="505912"/>
            <a:ext cx="5644946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Don’t Get Confused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C6A356-4FD4-24A4-144D-EA89D25ACC45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7"/>
          <p:cNvSpPr txBox="1"/>
          <p:nvPr/>
        </p:nvSpPr>
        <p:spPr>
          <a:xfrm>
            <a:off x="642330" y="1075253"/>
            <a:ext cx="7859340" cy="368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50" marR="0" lvl="1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b="1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A good customer experience should make the customer feel like: </a:t>
            </a:r>
          </a:p>
          <a:p>
            <a:pPr marL="234950" marR="0" lvl="1" algn="ctr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900"/>
            </a:pPr>
            <a:r>
              <a:rPr lang="en-US" sz="19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They are your most important customer</a:t>
            </a:r>
            <a:br>
              <a:rPr lang="en-US" sz="19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</a:br>
            <a:endParaRPr lang="en-US" sz="1900" b="1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  <a:sym typeface="Poppins"/>
            </a:endParaRPr>
          </a:p>
          <a:p>
            <a:pPr marL="234950" lvl="4">
              <a:lnSpc>
                <a:spcPct val="140032"/>
              </a:lnSpc>
              <a:buClr>
                <a:srgbClr val="2B4A9D"/>
              </a:buClr>
              <a:buSzPts val="1900"/>
            </a:pPr>
            <a:r>
              <a:rPr lang="en-US" sz="1900" b="1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Make them feel:</a:t>
            </a:r>
          </a:p>
          <a:p>
            <a:pPr marL="406400" lvl="4" indent="-171450">
              <a:lnSpc>
                <a:spcPct val="140032"/>
              </a:lnSpc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Safe</a:t>
            </a:r>
          </a:p>
          <a:p>
            <a:pPr marL="406400" lvl="4" indent="-171450">
              <a:lnSpc>
                <a:spcPct val="140032"/>
              </a:lnSpc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Understood</a:t>
            </a:r>
          </a:p>
          <a:p>
            <a:pPr marL="406400" lvl="4" indent="-171450">
              <a:lnSpc>
                <a:spcPct val="140032"/>
              </a:lnSpc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Special</a:t>
            </a:r>
          </a:p>
          <a:p>
            <a:pPr marL="406400" lvl="4" indent="-171450">
              <a:lnSpc>
                <a:spcPct val="140032"/>
              </a:lnSpc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Desirable</a:t>
            </a:r>
          </a:p>
          <a:p>
            <a:pPr marL="406400" lvl="4" indent="-171450">
              <a:lnSpc>
                <a:spcPct val="140032"/>
              </a:lnSpc>
              <a:buClr>
                <a:srgbClr val="484B50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  <a:sym typeface="Poppins"/>
              </a:rPr>
              <a:t>Empowered</a:t>
            </a:r>
          </a:p>
        </p:txBody>
      </p:sp>
      <p:sp>
        <p:nvSpPr>
          <p:cNvPr id="394" name="Google Shape;394;p47"/>
          <p:cNvSpPr txBox="1"/>
          <p:nvPr/>
        </p:nvSpPr>
        <p:spPr>
          <a:xfrm>
            <a:off x="1021592" y="429379"/>
            <a:ext cx="7100816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cs typeface="Poppins ExtraBold"/>
                <a:sym typeface="Poppins ExtraBold"/>
              </a:rPr>
              <a:t>Customers Will Buy The Experience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124C07A-CF5B-13CC-422C-67133FA74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388" y="1943679"/>
            <a:ext cx="3000375" cy="2571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3608D6-6BA4-287D-1829-D481DA0BAC57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CACD1-A604-421B-BDCB-BAB17A833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00"/>
          <a:stretch/>
        </p:blipFill>
        <p:spPr>
          <a:xfrm>
            <a:off x="2377864" y="1078151"/>
            <a:ext cx="4388270" cy="3813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97A51-15A9-4795-B62D-FE3FDF3C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32" y="331444"/>
            <a:ext cx="7399735" cy="994172"/>
          </a:xfrm>
        </p:spPr>
        <p:txBody>
          <a:bodyPr>
            <a:normAutofit/>
          </a:bodyPr>
          <a:lstStyle/>
          <a:p>
            <a:pPr algn="ctr"/>
            <a:r>
              <a:rPr lang="en" b="1" dirty="0"/>
              <a:t>Questions</a:t>
            </a:r>
            <a:endParaRPr lang="en-D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6735BE-1BED-9555-7F4D-4B17DEB67F44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6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8f3d3c881c_0_0"/>
          <p:cNvSpPr txBox="1">
            <a:spLocks noGrp="1"/>
          </p:cNvSpPr>
          <p:nvPr>
            <p:ph type="title"/>
          </p:nvPr>
        </p:nvSpPr>
        <p:spPr>
          <a:xfrm>
            <a:off x="872100" y="459206"/>
            <a:ext cx="73998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buSzPts val="4000"/>
            </a:pPr>
            <a:r>
              <a:rPr lang="en-US" sz="3000" b="1" dirty="0"/>
              <a:t>Creating A Customer Experience</a:t>
            </a:r>
            <a:endParaRPr sz="3000" b="1" dirty="0"/>
          </a:p>
        </p:txBody>
      </p:sp>
      <p:sp>
        <p:nvSpPr>
          <p:cNvPr id="230" name="Google Shape;230;g18f3d3c881c_0_0"/>
          <p:cNvSpPr txBox="1">
            <a:spLocks noGrp="1"/>
          </p:cNvSpPr>
          <p:nvPr>
            <p:ph type="body" idx="1"/>
          </p:nvPr>
        </p:nvSpPr>
        <p:spPr>
          <a:xfrm>
            <a:off x="341906" y="1098019"/>
            <a:ext cx="8761275" cy="3586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>
              <a:spcBef>
                <a:spcPts val="1200"/>
              </a:spcBef>
              <a:buSzPts val="2800"/>
              <a:buNone/>
            </a:pPr>
            <a:endParaRPr sz="1950" b="1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endParaRPr sz="1950" b="1" dirty="0"/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63393257-574E-D16E-540C-A127E88D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73" y="1207193"/>
            <a:ext cx="3261253" cy="33035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6CE949-4F9C-60B9-A954-D273BEA1B0EE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0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0"/>
          <p:cNvSpPr txBox="1"/>
          <p:nvPr/>
        </p:nvSpPr>
        <p:spPr>
          <a:xfrm>
            <a:off x="435006" y="432735"/>
            <a:ext cx="8273987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If You Do Not Create Your Customer Experience…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sp>
        <p:nvSpPr>
          <p:cNvPr id="452" name="Google Shape;452;p50"/>
          <p:cNvSpPr txBox="1"/>
          <p:nvPr/>
        </p:nvSpPr>
        <p:spPr>
          <a:xfrm>
            <a:off x="672702" y="1510108"/>
            <a:ext cx="7798594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accent2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One will be created for you.</a:t>
            </a:r>
          </a:p>
          <a:p>
            <a:pPr marL="342900" marR="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You already have a reputation with customers.</a:t>
            </a:r>
          </a:p>
          <a:p>
            <a:pPr marL="342900" marR="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Is it designed or incidental?</a:t>
            </a:r>
          </a:p>
          <a:p>
            <a:pPr marL="342900" marR="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Is it impactful or indifferent?</a:t>
            </a:r>
          </a:p>
          <a:p>
            <a:pPr marL="342900" marR="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Does it attract or repel customers?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71A0F1-21CA-7D33-A2E2-46A2D633A35C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"/>
          <p:cNvSpPr txBox="1"/>
          <p:nvPr/>
        </p:nvSpPr>
        <p:spPr>
          <a:xfrm>
            <a:off x="783772" y="1118632"/>
            <a:ext cx="7576456" cy="32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4150" marR="0" lvl="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700"/>
            </a:pPr>
            <a:r>
              <a:rPr lang="en-US" sz="1900" b="1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Examine every customer facing aspect of your company.</a:t>
            </a:r>
          </a:p>
          <a:p>
            <a:pPr marL="184150" marR="0" lvl="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700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Exceed the need in a way that matters with</a:t>
            </a: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 at least one or more of the following attributes to create a great customer experience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Meaningful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Memorable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Personable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Unique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Pleasant</a:t>
            </a:r>
            <a:endParaRPr lang="en-US" sz="1900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</p:txBody>
      </p:sp>
      <p:sp>
        <p:nvSpPr>
          <p:cNvPr id="462" name="Google Shape;462;p51"/>
          <p:cNvSpPr txBox="1"/>
          <p:nvPr/>
        </p:nvSpPr>
        <p:spPr>
          <a:xfrm>
            <a:off x="1941437" y="451928"/>
            <a:ext cx="5261126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84B50"/>
                </a:solidFill>
                <a:latin typeface="Segoe UI  "/>
                <a:cs typeface="Poppins ExtraBold"/>
                <a:sym typeface="Poppins ExtraBold"/>
              </a:rPr>
              <a:t>The CX 5-Way Test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3DDEFEF-39E1-987B-6D06-76602346C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82" b="11874"/>
          <a:stretch/>
        </p:blipFill>
        <p:spPr>
          <a:xfrm>
            <a:off x="4459744" y="2517112"/>
            <a:ext cx="1784771" cy="1808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BD0349-5D88-7328-C566-6D833EB9DE9E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6;p14">
            <a:extLst>
              <a:ext uri="{FF2B5EF4-FFF2-40B4-BE49-F238E27FC236}">
                <a16:creationId xmlns:a16="http://schemas.microsoft.com/office/drawing/2014/main" id="{A439D072-8FFF-4D1A-A41F-7C5EB6B1552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6842" y="1656918"/>
            <a:ext cx="1908812" cy="1874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4C59E85-6533-47F0-935C-A4E6711A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" y="273844"/>
            <a:ext cx="7399735" cy="994172"/>
          </a:xfrm>
        </p:spPr>
        <p:txBody>
          <a:bodyPr>
            <a:normAutofit/>
          </a:bodyPr>
          <a:lstStyle/>
          <a:p>
            <a:r>
              <a:rPr lang="en-US" sz="3000" dirty="0"/>
              <a:t>Who Is Aaron Jacobs?</a:t>
            </a:r>
            <a:endParaRPr lang="en-DK" sz="30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C1470C0-B43B-422A-A95F-5EE7EAE34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424" y="1193551"/>
            <a:ext cx="4992800" cy="329341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Over 20 years of experience in sales, leadership, and management.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600" dirty="0"/>
          </a:p>
          <a:p>
            <a:pPr>
              <a:lnSpc>
                <a:spcPct val="150000"/>
              </a:lnSpc>
            </a:pPr>
            <a:r>
              <a:rPr lang="en-US" sz="1800" dirty="0"/>
              <a:t>I am passionate about teaching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 am passionate business, sales, leadership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    and service.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78F40"/>
                </a:solidFill>
              </a:rPr>
              <a:t>“</a:t>
            </a:r>
            <a:r>
              <a:rPr lang="en-US" sz="1800" i="1" dirty="0">
                <a:solidFill>
                  <a:srgbClr val="F78F40"/>
                </a:solidFill>
              </a:rPr>
              <a:t>Give people a path to success, the tools to get there, and give them a reason to smile along the way.”</a:t>
            </a:r>
          </a:p>
          <a:p>
            <a:pPr marL="0" indent="0">
              <a:buNone/>
            </a:pPr>
            <a:endParaRPr lang="en-US" dirty="0">
              <a:solidFill>
                <a:srgbClr val="484B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DK" dirty="0">
              <a:solidFill>
                <a:srgbClr val="484B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DK" dirty="0">
              <a:solidFill>
                <a:srgbClr val="484B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Google Shape;71;p14">
            <a:extLst>
              <a:ext uri="{FF2B5EF4-FFF2-40B4-BE49-F238E27FC236}">
                <a16:creationId xmlns:a16="http://schemas.microsoft.com/office/drawing/2014/main" id="{40733BA1-90C8-4E3D-AB75-539EFEF1AC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889" y="1268016"/>
            <a:ext cx="2084072" cy="3090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oogle Shape;54;p13">
            <a:extLst>
              <a:ext uri="{FF2B5EF4-FFF2-40B4-BE49-F238E27FC236}">
                <a16:creationId xmlns:a16="http://schemas.microsoft.com/office/drawing/2014/main" id="{E8BE9D58-4C54-40B6-976E-E7FCC99B92C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98" y="3920340"/>
            <a:ext cx="855137" cy="853136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0FE059-9B66-8879-5690-9FEF29A40B4C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3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2"/>
          <p:cNvSpPr txBox="1"/>
          <p:nvPr/>
        </p:nvSpPr>
        <p:spPr>
          <a:xfrm>
            <a:off x="668216" y="1098830"/>
            <a:ext cx="7807568" cy="32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4150" marR="0" lvl="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700"/>
            </a:pPr>
            <a:r>
              <a:rPr lang="en-US" sz="1900" b="1" dirty="0">
                <a:solidFill>
                  <a:schemeClr val="accent2"/>
                </a:solidFill>
                <a:latin typeface="Segoe UI  "/>
                <a:ea typeface="Lato"/>
                <a:cs typeface="Lato"/>
                <a:sym typeface="Lato"/>
              </a:rPr>
              <a:t>Never make a customer do for themselves what you can otherwise do for them.</a:t>
            </a:r>
          </a:p>
          <a:p>
            <a:pPr marL="184150" marR="0" lvl="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700"/>
            </a:pPr>
            <a:endParaRPr lang="en-US" sz="1900" b="1" dirty="0">
              <a:solidFill>
                <a:schemeClr val="accent2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Make the process easy.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Eliminate unnecessary or wasteful steps.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Reduce customer’s time commitment.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Be proactive with communication.</a:t>
            </a:r>
          </a:p>
          <a:p>
            <a:pPr marL="469900" marR="0" lvl="1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Eliminate as much stress as possible.</a:t>
            </a:r>
            <a:endParaRPr lang="en-US" sz="1900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p52"/>
          <p:cNvSpPr txBox="1"/>
          <p:nvPr/>
        </p:nvSpPr>
        <p:spPr>
          <a:xfrm>
            <a:off x="1941437" y="375190"/>
            <a:ext cx="5261126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The CX Golden Rule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Segoe UI  "/>
            </a:endParaRP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60D545D5-AA1D-C46E-F23E-892D115EA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"/>
          <a:stretch/>
        </p:blipFill>
        <p:spPr>
          <a:xfrm>
            <a:off x="5462157" y="1748041"/>
            <a:ext cx="3013627" cy="26255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8F53D2-93DD-7D28-F691-7D2DDF931897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/>
          <p:nvPr/>
        </p:nvSpPr>
        <p:spPr>
          <a:xfrm>
            <a:off x="630188" y="1149874"/>
            <a:ext cx="7883624" cy="32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4150" marR="0" lvl="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B4A9D"/>
              </a:buClr>
              <a:buSzPts val="1700"/>
            </a:pPr>
            <a:r>
              <a:rPr lang="en-US" sz="1900" b="1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Great customer experiences must be replicable and repeatable to establish itself as a true experience.</a:t>
            </a:r>
          </a:p>
          <a:p>
            <a:pPr marL="527050" marR="0" lvl="1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700"/>
              <a:buAutoNum type="arabicPeriod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Can anyone in the company easily recreate the experience for other customers?</a:t>
            </a:r>
          </a:p>
          <a:p>
            <a:pPr marL="527050" marR="0" lvl="1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700"/>
              <a:buAutoNum type="arabicPeriod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Can it be done in a cost-effective manner?</a:t>
            </a:r>
          </a:p>
          <a:p>
            <a:pPr marL="527050" marR="0" lvl="1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700"/>
              <a:buAutoNum type="arabicPeriod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Can it be captured in a simple process?</a:t>
            </a:r>
          </a:p>
          <a:p>
            <a:pPr marL="527050" marR="0" lvl="1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700"/>
              <a:buAutoNum type="arabicPeriod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Can the company commit to executing it constantly?</a:t>
            </a:r>
          </a:p>
          <a:p>
            <a:pPr marL="527050" marR="0" lvl="1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ts val="1700"/>
              <a:buAutoNum type="arabicPeriod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Can all customers expect to get a similar experience?</a:t>
            </a:r>
          </a:p>
        </p:txBody>
      </p:sp>
      <p:sp>
        <p:nvSpPr>
          <p:cNvPr id="481" name="Google Shape;481;p53"/>
          <p:cNvSpPr txBox="1"/>
          <p:nvPr/>
        </p:nvSpPr>
        <p:spPr>
          <a:xfrm>
            <a:off x="1941437" y="378876"/>
            <a:ext cx="5261126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Be Consistent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58F75-3E3E-1917-6662-38CAC4C32C88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1283724" y="419618"/>
            <a:ext cx="6576550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One Step At A Time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809040" y="1135947"/>
            <a:ext cx="7362783" cy="333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lnSpc>
                <a:spcPct val="140007"/>
              </a:lnSpc>
            </a:pPr>
            <a:r>
              <a:rPr lang="en" sz="1900" b="1" i="0" u="none" strike="noStrike" cap="none" dirty="0">
                <a:solidFill>
                  <a:schemeClr val="accent2"/>
                </a:solidFill>
                <a:latin typeface="Segoe UI  "/>
                <a:ea typeface="Lato"/>
                <a:cs typeface="Lato"/>
                <a:sym typeface="Lato"/>
              </a:rPr>
              <a:t>Customer experiences will not change over night</a:t>
            </a:r>
            <a:endParaRPr lang="en" sz="1900" i="0" u="none" strike="noStrike" cap="none" dirty="0">
              <a:solidFill>
                <a:schemeClr val="accent2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457200" lvl="1" indent="-457200">
              <a:lnSpc>
                <a:spcPct val="200000"/>
              </a:lnSpc>
              <a:buClr>
                <a:srgbClr val="484B50"/>
              </a:buClr>
              <a:buFont typeface="+mj-lt"/>
              <a:buAutoNum type="arabicPeriod"/>
            </a:pPr>
            <a:r>
              <a:rPr lang="en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Start with something easy.</a:t>
            </a:r>
          </a:p>
          <a:p>
            <a:pPr marL="457200" lvl="1" indent="-457200">
              <a:lnSpc>
                <a:spcPct val="200000"/>
              </a:lnSpc>
              <a:buClr>
                <a:srgbClr val="484B50"/>
              </a:buClr>
              <a:buFont typeface="+mj-lt"/>
              <a:buAutoNum type="arabicPeriod"/>
            </a:pPr>
            <a:r>
              <a:rPr lang="en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Listen to what customers are telling you.</a:t>
            </a:r>
          </a:p>
          <a:p>
            <a:pPr marL="457200" lvl="1" indent="-457200">
              <a:lnSpc>
                <a:spcPct val="200000"/>
              </a:lnSpc>
              <a:buClr>
                <a:srgbClr val="484B50"/>
              </a:buClr>
              <a:buFont typeface="+mj-lt"/>
              <a:buAutoNum type="arabicPeriod"/>
            </a:pPr>
            <a:r>
              <a:rPr lang="en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Listen to what the team is telling you.</a:t>
            </a:r>
          </a:p>
          <a:p>
            <a:pPr marL="457200" lvl="1" indent="-457200">
              <a:lnSpc>
                <a:spcPct val="200000"/>
              </a:lnSpc>
              <a:buClr>
                <a:srgbClr val="484B50"/>
              </a:buClr>
              <a:buFont typeface="+mj-lt"/>
              <a:buAutoNum type="arabicPeriod"/>
            </a:pPr>
            <a:r>
              <a:rPr lang="en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Stick with it</a:t>
            </a:r>
          </a:p>
          <a:p>
            <a:pPr marL="457200" lvl="1" indent="-457200">
              <a:lnSpc>
                <a:spcPct val="200000"/>
              </a:lnSpc>
              <a:buClr>
                <a:srgbClr val="484B50"/>
              </a:buClr>
              <a:buFont typeface="+mj-lt"/>
              <a:buAutoNum type="arabicPeriod"/>
            </a:pPr>
            <a:r>
              <a:rPr lang="en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Small changes compound to make a big difference</a:t>
            </a:r>
            <a:endParaRPr sz="1900" dirty="0">
              <a:solidFill>
                <a:schemeClr val="tx1"/>
              </a:solidFill>
              <a:latin typeface="Segoe UI  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F0C775-D5DB-D696-95E8-6D42C1EE5D66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8f3d3c881c_0_0"/>
          <p:cNvSpPr txBox="1">
            <a:spLocks noGrp="1"/>
          </p:cNvSpPr>
          <p:nvPr>
            <p:ph type="title"/>
          </p:nvPr>
        </p:nvSpPr>
        <p:spPr>
          <a:xfrm>
            <a:off x="872100" y="414985"/>
            <a:ext cx="73998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buSzPts val="4000"/>
            </a:pPr>
            <a:r>
              <a:rPr lang="en-US" sz="3000" b="1" dirty="0"/>
              <a:t>Selling The Customer Experience</a:t>
            </a:r>
            <a:endParaRPr sz="3000" b="1" dirty="0"/>
          </a:p>
        </p:txBody>
      </p:sp>
      <p:sp>
        <p:nvSpPr>
          <p:cNvPr id="230" name="Google Shape;230;g18f3d3c881c_0_0"/>
          <p:cNvSpPr txBox="1">
            <a:spLocks noGrp="1"/>
          </p:cNvSpPr>
          <p:nvPr>
            <p:ph type="body" idx="1"/>
          </p:nvPr>
        </p:nvSpPr>
        <p:spPr>
          <a:xfrm>
            <a:off x="341906" y="1098019"/>
            <a:ext cx="8761275" cy="3586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>
              <a:spcBef>
                <a:spcPts val="1200"/>
              </a:spcBef>
              <a:buSzPts val="2800"/>
              <a:buNone/>
            </a:pPr>
            <a:endParaRPr sz="1950" b="1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endParaRPr sz="1950" b="1" dirty="0"/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EDE2F37-4BD3-E8F0-0DC9-0BD27215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290" y="1132993"/>
            <a:ext cx="3732505" cy="3199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912648-AA24-6CF8-CDA1-530487984154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4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4"/>
          <p:cNvSpPr txBox="1"/>
          <p:nvPr/>
        </p:nvSpPr>
        <p:spPr>
          <a:xfrm>
            <a:off x="1283725" y="451706"/>
            <a:ext cx="6576550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CX As A Competitive Advantage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689115" y="1037573"/>
            <a:ext cx="7765769" cy="401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Customer experience can, and should be, </a:t>
            </a:r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your</a:t>
            </a:r>
            <a:r>
              <a:rPr lang="en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 competitive advantage </a:t>
            </a:r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if</a:t>
            </a:r>
            <a:r>
              <a:rPr lang="en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 it is:</a:t>
            </a: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9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469900" lvl="1" indent="-285750">
              <a:lnSpc>
                <a:spcPct val="140000"/>
              </a:lnSpc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Meaningful</a:t>
            </a:r>
          </a:p>
          <a:p>
            <a:pPr marL="469900" lvl="1" indent="-285750">
              <a:lnSpc>
                <a:spcPct val="140000"/>
              </a:lnSpc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Memorable</a:t>
            </a:r>
          </a:p>
          <a:p>
            <a:pPr marL="469900" lvl="1" indent="-285750">
              <a:lnSpc>
                <a:spcPct val="140000"/>
              </a:lnSpc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Personable</a:t>
            </a:r>
          </a:p>
          <a:p>
            <a:pPr marL="469900" lvl="1" indent="-285750">
              <a:lnSpc>
                <a:spcPct val="140000"/>
              </a:lnSpc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Unique</a:t>
            </a:r>
          </a:p>
          <a:p>
            <a:pPr marL="469900" lvl="1" indent="-285750">
              <a:lnSpc>
                <a:spcPct val="140000"/>
              </a:lnSpc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Pleasant</a:t>
            </a: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9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2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147C91B-1505-5A2C-C4BB-DA53E6730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12"/>
          <a:stretch/>
        </p:blipFill>
        <p:spPr>
          <a:xfrm>
            <a:off x="3618953" y="2155370"/>
            <a:ext cx="3287142" cy="22565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3704B9-7CA0-99DA-3AA0-7F4373E86E0D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1283725" y="518863"/>
            <a:ext cx="6576550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The Process For Selling CX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689115" y="1019769"/>
            <a:ext cx="7765769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Segoe UI  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AutoNum type="arabicPeriod"/>
            </a:pPr>
            <a:r>
              <a:rPr lang="en-US" sz="20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Establish the Wow! Factor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AutoNum type="arabicPeriod"/>
            </a:pPr>
            <a:endParaRPr lang="en-US" sz="20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342900" indent="-342900">
              <a:buClr>
                <a:srgbClr val="484B50"/>
              </a:buClr>
              <a:buFont typeface="Arial"/>
              <a:buAutoNum type="arabicPeriod"/>
            </a:pPr>
            <a:r>
              <a:rPr lang="en-US" sz="20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Communicate it in a meaningful way</a:t>
            </a:r>
          </a:p>
          <a:p>
            <a:pPr marL="342900" indent="-342900">
              <a:buClr>
                <a:srgbClr val="484B50"/>
              </a:buClr>
              <a:buFont typeface="Arial"/>
              <a:buAutoNum type="arabicPeriod"/>
            </a:pPr>
            <a:endParaRPr lang="en-US" sz="20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AutoNum type="arabicPeriod"/>
            </a:pPr>
            <a:r>
              <a:rPr lang="en-US" sz="2000" b="1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Connect it on an emotional level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AutoNum type="arabicPeriod"/>
            </a:pPr>
            <a:endParaRPr lang="en-US" sz="2000" b="1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AutoNum type="arabicPeriod"/>
            </a:pPr>
            <a:r>
              <a:rPr lang="en-US" sz="20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Make it easy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AutoNum type="arabicPeriod"/>
            </a:pPr>
            <a:endParaRPr lang="en-US" sz="20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AutoNum type="arabicPeriod"/>
            </a:pPr>
            <a:r>
              <a:rPr lang="en-US" sz="2000" b="1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Make the customer feel like they are the most important </a:t>
            </a:r>
            <a:r>
              <a:rPr lang="en-US" sz="20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customer</a:t>
            </a:r>
            <a:endParaRPr sz="2000" b="1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DC6EA6-7F72-6C88-CC1E-6D9A27B983DB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1283725" y="513702"/>
            <a:ext cx="6576550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1. Estabish the Wow! Factor</a:t>
            </a:r>
            <a:endParaRPr sz="3000" b="1" dirty="0">
              <a:solidFill>
                <a:schemeClr val="tx1">
                  <a:lumMod val="75000"/>
                  <a:lumOff val="25000"/>
                </a:schemeClr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596244" y="1126502"/>
            <a:ext cx="7765769" cy="32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Create the customer expectation that will make their experience special.</a:t>
            </a: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9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Make it a company policy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Publish it on the website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Put in front and center in marketing materials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i="0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Train the team on the implementation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Generate the resources necessary to deliver it</a:t>
            </a:r>
            <a:endParaRPr sz="1900" dirty="0">
              <a:solidFill>
                <a:schemeClr val="tx1">
                  <a:lumMod val="85000"/>
                  <a:lumOff val="15000"/>
                </a:schemeClr>
              </a:solidFill>
              <a:latin typeface="Segoe UI  "/>
            </a:endParaRP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B263ED2-E0AE-0494-64FC-C8D55E013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0" t="17704"/>
          <a:stretch/>
        </p:blipFill>
        <p:spPr>
          <a:xfrm>
            <a:off x="6144566" y="1895385"/>
            <a:ext cx="2403190" cy="18829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6D94DA-5FA9-C6B0-1FBB-253DE4976FED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810538" y="424057"/>
            <a:ext cx="7522924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2. Communicate It In A Meaningful Way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689115" y="1219433"/>
            <a:ext cx="7765769" cy="342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How can you describe the promise of this experience with the least number of words possible?</a:t>
            </a: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9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Simple is satisfying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Is it slogan worthy?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Does it sound like a promise?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Can anyone in the company state it?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Will every customer understand it?</a:t>
            </a:r>
            <a:endParaRPr lang="en-US" sz="1900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3B6E2-7CD7-5881-5C61-B3793768DF9C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810538" y="424057"/>
            <a:ext cx="7522924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3. Connect It On An Emotional Level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671726" y="1139046"/>
            <a:ext cx="7800548" cy="32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How will this aspect of the customer experience make the customer feel?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Will it appeal to their ego? 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Will it reduce their risk and uncertainty?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Will it make the customer feel understood?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Will it help the customer to be empowered?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Will it make them feel good about their purchase?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Will it make them feel like a part of your brand?</a:t>
            </a:r>
            <a:endParaRPr lang="en-US" sz="1900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87FE88-A24F-DAC5-DC02-5EF725B9D386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810538" y="424057"/>
            <a:ext cx="7522924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4. Make It Easy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689115" y="1189287"/>
            <a:ext cx="7765769" cy="2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Easy is valuable to everyone</a:t>
            </a: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342900" marR="0" lvl="0" indent="-34290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Demonstrate the simplicity of the experience.</a:t>
            </a:r>
          </a:p>
          <a:p>
            <a:pPr marL="342900" marR="0" lvl="0" indent="-34290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Show customers how much time it saves.</a:t>
            </a:r>
          </a:p>
          <a:p>
            <a:pPr marL="342900" marR="0" lvl="0" indent="-34290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Make it easy to understand.</a:t>
            </a:r>
          </a:p>
          <a:p>
            <a:pPr marL="342900" marR="0" lvl="0" indent="-34290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Support their intelligence; don’t insult it.</a:t>
            </a:r>
          </a:p>
          <a:p>
            <a:pPr marL="342900" marR="0" lvl="0" indent="-34290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Create the value to correlate the price.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53058F5-B731-1470-F129-31CAA5674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530" y="2116746"/>
            <a:ext cx="2640354" cy="22713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2FAEA-BD34-9598-91E7-FDD0D9EFFEAA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5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7A51-15A9-4795-B62D-FE3FDF3C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3000" b="1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is Scorecard?</a:t>
            </a:r>
            <a:endParaRPr lang="en-DK" sz="3000" b="1" dirty="0">
              <a:solidFill>
                <a:srgbClr val="484B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4BDB-DD3E-454B-9D49-58DA42AC3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946" y="1268016"/>
            <a:ext cx="4820879" cy="3263504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are an integrative sales process improvement company.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 your productivity and sales.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84B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 and processes to generate sustainable revenue for years to come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78F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optimize sales teams to maximize results</a:t>
            </a:r>
          </a:p>
          <a:p>
            <a:endParaRPr lang="en-US" sz="1500" dirty="0">
              <a:cs typeface="Calibri"/>
            </a:endParaRPr>
          </a:p>
          <a:p>
            <a:endParaRPr lang="en-US" sz="1500" dirty="0">
              <a:cs typeface="Calibri"/>
            </a:endParaRPr>
          </a:p>
          <a:p>
            <a:endParaRPr lang="en-DK" dirty="0">
              <a:cs typeface="Calibri"/>
            </a:endParaRPr>
          </a:p>
        </p:txBody>
      </p:sp>
      <p:pic>
        <p:nvPicPr>
          <p:cNvPr id="6" name="Google Shape;118;p16">
            <a:extLst>
              <a:ext uri="{FF2B5EF4-FFF2-40B4-BE49-F238E27FC236}">
                <a16:creationId xmlns:a16="http://schemas.microsoft.com/office/drawing/2014/main" id="{76D5C4E3-A2F6-4B02-A5A8-57EBE0B771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349" r="7354"/>
          <a:stretch/>
        </p:blipFill>
        <p:spPr>
          <a:xfrm>
            <a:off x="628650" y="1268016"/>
            <a:ext cx="3192780" cy="3075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F9DBD1-326D-BDB1-AFD1-9597440C024B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810537" y="419033"/>
            <a:ext cx="7522924" cy="10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5.  Make The Customer Feel Like Your Most Important Customer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689114" y="1551118"/>
            <a:ext cx="7765769" cy="2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When customers feel special, they will spend more. They should say:</a:t>
            </a: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i="0" u="none" strike="noStrike" cap="none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“That felt really good”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“I can’t wait to tell my friends”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“That was better than I was expecting”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“I wish the other places I did business with did that”</a:t>
            </a:r>
          </a:p>
          <a:p>
            <a:pPr marL="285750" marR="0" lvl="0" indent="-285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i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“I’m looking forward to doing more business with you”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BE638E-BF9D-AF36-1F78-AD3480FF045E}"/>
              </a:ext>
            </a:extLst>
          </p:cNvPr>
          <p:cNvSpPr/>
          <p:nvPr/>
        </p:nvSpPr>
        <p:spPr>
          <a:xfrm>
            <a:off x="5769735" y="4326982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/>
          <p:nvPr/>
        </p:nvSpPr>
        <p:spPr>
          <a:xfrm rot="2700000">
            <a:off x="6903585" y="1474335"/>
            <a:ext cx="2194830" cy="219483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499" name="Google Shape;499;p54"/>
          <p:cNvSpPr txBox="1"/>
          <p:nvPr/>
        </p:nvSpPr>
        <p:spPr>
          <a:xfrm>
            <a:off x="1283723" y="413357"/>
            <a:ext cx="6576550" cy="5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484B50"/>
                </a:solidFill>
                <a:latin typeface="Segoe UI  "/>
                <a:ea typeface="Poppins ExtraBold"/>
                <a:cs typeface="Poppins ExtraBold"/>
                <a:sym typeface="Poppins ExtraBold"/>
              </a:rPr>
              <a:t>Selling The Customer Experience</a:t>
            </a:r>
            <a:endParaRPr sz="3000" b="1" dirty="0">
              <a:solidFill>
                <a:srgbClr val="484B50"/>
              </a:solidFill>
              <a:latin typeface="Segoe UI  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689114" y="1230785"/>
            <a:ext cx="7765769" cy="321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You are not just the products and services of your company.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You are not just the solutions you bring to customers.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You are not just the relationship that the customer appreciates.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You are not just the results that a customer achieves.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You are not just about providing value.</a:t>
            </a:r>
          </a:p>
          <a:p>
            <a:pPr lvl="0"/>
            <a:endParaRPr lang="en-US" sz="1900" dirty="0">
              <a:solidFill>
                <a:schemeClr val="tx1"/>
              </a:solidFill>
              <a:latin typeface="Segoe UI  "/>
              <a:ea typeface="Lato"/>
              <a:cs typeface="Lato"/>
              <a:sym typeface="Lato"/>
            </a:endParaRPr>
          </a:p>
          <a:p>
            <a:pPr lvl="0" algn="ctr"/>
            <a:r>
              <a:rPr lang="en-US" sz="1900" b="1" dirty="0">
                <a:solidFill>
                  <a:schemeClr val="accent2"/>
                </a:solidFill>
                <a:latin typeface="Segoe UI  "/>
                <a:ea typeface="Lato"/>
                <a:cs typeface="Lato"/>
                <a:sym typeface="Lato"/>
              </a:rPr>
              <a:t>Customers only buy 2 things; solutions to problems and things that make them feel good.</a:t>
            </a:r>
          </a:p>
          <a:p>
            <a:pPr lvl="0"/>
            <a:endParaRPr lang="en-US" sz="1900" dirty="0">
              <a:solidFill>
                <a:schemeClr val="tx1"/>
              </a:solidFill>
              <a:latin typeface="Segoe UI  "/>
              <a:ea typeface="Lato"/>
              <a:cs typeface="Lato"/>
              <a:sym typeface="Lato"/>
            </a:endParaRPr>
          </a:p>
          <a:p>
            <a:pPr lvl="0"/>
            <a:r>
              <a:rPr lang="en-US" sz="1900" b="1" dirty="0">
                <a:solidFill>
                  <a:srgbClr val="484B50"/>
                </a:solidFill>
                <a:latin typeface="Segoe UI  "/>
                <a:ea typeface="Lato"/>
                <a:cs typeface="Lato"/>
                <a:sym typeface="Lato"/>
              </a:rPr>
              <a:t>Make the journey for the customer feel good and you will sell the customer experience and win more customers.</a:t>
            </a:r>
            <a:endParaRPr lang="en" sz="1900" b="1" dirty="0">
              <a:solidFill>
                <a:srgbClr val="484B50"/>
              </a:solidFill>
              <a:latin typeface="Segoe UI  "/>
              <a:ea typeface="Lato"/>
              <a:cs typeface="Lato"/>
              <a:sym typeface="La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BEE67E-D1B0-A9E5-6107-2713599744F9}"/>
              </a:ext>
            </a:extLst>
          </p:cNvPr>
          <p:cNvSpPr/>
          <p:nvPr/>
        </p:nvSpPr>
        <p:spPr>
          <a:xfrm>
            <a:off x="5962919" y="434903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6"/>
          <p:cNvSpPr txBox="1">
            <a:spLocks noGrp="1"/>
          </p:cNvSpPr>
          <p:nvPr>
            <p:ph type="title"/>
          </p:nvPr>
        </p:nvSpPr>
        <p:spPr>
          <a:xfrm>
            <a:off x="311700" y="285525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Virtual Classroom Summary</a:t>
            </a:r>
            <a:endParaRPr b="1" dirty="0"/>
          </a:p>
        </p:txBody>
      </p:sp>
      <p:sp>
        <p:nvSpPr>
          <p:cNvPr id="604" name="Google Shape;604;p86"/>
          <p:cNvSpPr txBox="1">
            <a:spLocks noGrp="1"/>
          </p:cNvSpPr>
          <p:nvPr>
            <p:ph type="body" idx="1"/>
          </p:nvPr>
        </p:nvSpPr>
        <p:spPr>
          <a:xfrm>
            <a:off x="507375" y="1097505"/>
            <a:ext cx="8129250" cy="3524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683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ea typeface="Arial"/>
                <a:sym typeface="Arial"/>
              </a:rPr>
              <a:t>First, we feel, then we think.</a:t>
            </a:r>
          </a:p>
          <a:p>
            <a:pPr marL="457200" lvl="0" indent="-3683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a typeface="Arial"/>
                <a:sym typeface="Arial"/>
              </a:rPr>
              <a:t>Customer service is reactive (needs) &amp; customer experience is proactive (emotions).</a:t>
            </a:r>
          </a:p>
          <a:p>
            <a:pPr marL="457200" lvl="0" indent="-3683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a typeface="Arial"/>
                <a:sym typeface="Arial"/>
              </a:rPr>
              <a:t>Customer experience should be meaningful, memorable, personable, unique &amp; pleasant.</a:t>
            </a:r>
          </a:p>
          <a:p>
            <a:pPr marL="457200" lvl="0" indent="-3683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a typeface="Arial"/>
                <a:sym typeface="Arial"/>
              </a:rPr>
              <a:t>Never make a customer do for themselves what you can otherwise do for them.</a:t>
            </a:r>
          </a:p>
          <a:p>
            <a:pPr marL="457200" lvl="0" indent="-3683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a typeface="Arial"/>
                <a:sym typeface="Arial"/>
              </a:rPr>
              <a:t>Sell the customer experience with a Wow! Factor, communicate it meaningfully, connect it emotionally, make it easy and make the customer feel like they are your most important one.</a:t>
            </a:r>
          </a:p>
          <a:p>
            <a:pPr marL="457200" lvl="0" indent="-3683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a typeface="Arial"/>
                <a:sym typeface="Arial"/>
              </a:rPr>
              <a:t>Customers buy 2 things; solutions to problems &amp; things that make them feel good.   </a:t>
            </a:r>
          </a:p>
          <a:p>
            <a:pPr marL="457200" lvl="0" indent="-3683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484B5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ea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BC22F-1F78-5AD5-F838-947A0E1E1D89}"/>
              </a:ext>
            </a:extLst>
          </p:cNvPr>
          <p:cNvSpPr/>
          <p:nvPr/>
        </p:nvSpPr>
        <p:spPr>
          <a:xfrm>
            <a:off x="5778321" y="4443436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CACD1-A604-421B-BDCB-BAB17A833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00"/>
          <a:stretch/>
        </p:blipFill>
        <p:spPr>
          <a:xfrm>
            <a:off x="2377865" y="1056551"/>
            <a:ext cx="4388270" cy="3813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97A51-15A9-4795-B62D-FE3FDF3C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33" y="273844"/>
            <a:ext cx="7399735" cy="994172"/>
          </a:xfrm>
        </p:spPr>
        <p:txBody>
          <a:bodyPr/>
          <a:lstStyle/>
          <a:p>
            <a:pPr algn="ctr"/>
            <a:r>
              <a:rPr lang="en" b="1" dirty="0"/>
              <a:t>Questions</a:t>
            </a:r>
            <a:endParaRPr lang="en-D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43945A-A8A1-6F27-BB01-1AA62C7D0107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41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7A51-15A9-4795-B62D-FE3FDF3C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441" y="186928"/>
            <a:ext cx="4544165" cy="994172"/>
          </a:xfrm>
        </p:spPr>
        <p:txBody>
          <a:bodyPr/>
          <a:lstStyle/>
          <a:p>
            <a:r>
              <a:rPr lang="es-ES" sz="3000" b="1" dirty="0">
                <a:solidFill>
                  <a:schemeClr val="bg1"/>
                </a:solidFill>
              </a:rPr>
              <a:t>Aaron Jacobs</a:t>
            </a:r>
            <a:endParaRPr lang="en-DK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437AC-F71F-4287-8B77-09CCFE634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7"/>
          <a:stretch/>
        </p:blipFill>
        <p:spPr>
          <a:xfrm>
            <a:off x="461789" y="684014"/>
            <a:ext cx="2482811" cy="3775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090CFE-40CB-408C-9392-CD0C5F798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441" y="1085619"/>
            <a:ext cx="5864624" cy="36120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900" i="1" dirty="0">
                <a:solidFill>
                  <a:srgbClr val="F78F40"/>
                </a:solidFill>
              </a:rPr>
              <a:t>We can help you with your sales training &amp; </a:t>
            </a:r>
            <a:br>
              <a:rPr lang="en-US" sz="1900" i="1" dirty="0">
                <a:solidFill>
                  <a:srgbClr val="F78F40"/>
                </a:solidFill>
              </a:rPr>
            </a:br>
            <a:r>
              <a:rPr lang="en-US" sz="1900" i="1" dirty="0">
                <a:solidFill>
                  <a:srgbClr val="F78F40"/>
                </a:solidFill>
              </a:rPr>
              <a:t>sales process.</a:t>
            </a:r>
          </a:p>
          <a:p>
            <a:pPr>
              <a:lnSpc>
                <a:spcPct val="150000"/>
              </a:lnSpc>
            </a:pPr>
            <a:r>
              <a:rPr lang="en-US" sz="1900" i="1" dirty="0">
                <a:solidFill>
                  <a:srgbClr val="F78F40"/>
                </a:solidFill>
              </a:rPr>
              <a:t>Let’s keep the discussion going.</a:t>
            </a:r>
          </a:p>
          <a:p>
            <a:endParaRPr lang="en-US" sz="1900" dirty="0"/>
          </a:p>
          <a:p>
            <a:pPr marL="0" indent="0">
              <a:buNone/>
              <a:tabLst>
                <a:tab pos="472679" algn="l"/>
              </a:tabLst>
            </a:pPr>
            <a:r>
              <a:rPr lang="en-US" sz="1900" dirty="0"/>
              <a:t>	ajacobs@scorecardsales.com</a:t>
            </a:r>
            <a:br>
              <a:rPr lang="en-US" sz="1900" dirty="0"/>
            </a:br>
            <a:endParaRPr lang="en-US" sz="1900" dirty="0"/>
          </a:p>
          <a:p>
            <a:pPr marL="0" indent="0">
              <a:buNone/>
              <a:tabLst>
                <a:tab pos="472679" algn="l"/>
              </a:tabLst>
            </a:pPr>
            <a:r>
              <a:rPr lang="en-US" sz="1900" dirty="0"/>
              <a:t>	Find us on Facebook and LinkedIn</a:t>
            </a:r>
          </a:p>
          <a:p>
            <a:pPr marL="0" indent="0">
              <a:buNone/>
            </a:pPr>
            <a:endParaRPr lang="en-US" sz="1900" dirty="0"/>
          </a:p>
          <a:p>
            <a:endParaRPr lang="es-ES" sz="1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81381-5042-44AD-AEB1-41FFBE84DAC2}"/>
              </a:ext>
            </a:extLst>
          </p:cNvPr>
          <p:cNvSpPr txBox="1"/>
          <p:nvPr/>
        </p:nvSpPr>
        <p:spPr>
          <a:xfrm>
            <a:off x="3884843" y="4219555"/>
            <a:ext cx="329936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900" b="1" dirty="0">
                <a:solidFill>
                  <a:srgbClr val="F78F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www.scorecardsales.com</a:t>
            </a:r>
          </a:p>
        </p:txBody>
      </p:sp>
      <p:pic>
        <p:nvPicPr>
          <p:cNvPr id="4" name="Graphic 3" descr="Email outline">
            <a:extLst>
              <a:ext uri="{FF2B5EF4-FFF2-40B4-BE49-F238E27FC236}">
                <a16:creationId xmlns:a16="http://schemas.microsoft.com/office/drawing/2014/main" id="{6CC42C9A-A1C5-4ECA-8FCA-98977185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3282" y="2891644"/>
            <a:ext cx="414959" cy="414959"/>
          </a:xfrm>
          <a:prstGeom prst="rect">
            <a:avLst/>
          </a:prstGeom>
        </p:spPr>
      </p:pic>
      <p:pic>
        <p:nvPicPr>
          <p:cNvPr id="7" name="Graphic 6" descr="Influencer outline">
            <a:extLst>
              <a:ext uri="{FF2B5EF4-FFF2-40B4-BE49-F238E27FC236}">
                <a16:creationId xmlns:a16="http://schemas.microsoft.com/office/drawing/2014/main" id="{A47DDF3D-7D10-4E22-9BC8-1F6060A5F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2861" y="3526525"/>
            <a:ext cx="415800" cy="4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8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D0454FE-58A3-4723-8A52-D2D134ED0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8"/>
          <a:stretch/>
        </p:blipFill>
        <p:spPr>
          <a:xfrm>
            <a:off x="483480" y="887451"/>
            <a:ext cx="2640696" cy="3368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97A51-15A9-4795-B62D-FE3FDF3C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80" y="390365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/>
              <a:t>The Agenda </a:t>
            </a:r>
            <a:endParaRPr lang="en-DK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4BDB-DD3E-454B-9D49-58DA42AC3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589" y="1384537"/>
            <a:ext cx="5674031" cy="3263504"/>
          </a:xfrm>
        </p:spPr>
        <p:txBody>
          <a:bodyPr vert="horz" lIns="68580" tIns="34290" rIns="68580" bIns="34290" rtlCol="0" anchor="t">
            <a:normAutofit fontScale="92500"/>
          </a:bodyPr>
          <a:lstStyle/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dirty="0">
                <a:cs typeface="Calibri"/>
              </a:rPr>
              <a:t>Understanding the customer experience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dirty="0">
                <a:cs typeface="Calibri"/>
              </a:rPr>
              <a:t>Customer experience vs. customer service</a:t>
            </a:r>
          </a:p>
          <a:p>
            <a:pPr marL="457200" indent="-457200">
              <a:lnSpc>
                <a:spcPct val="150000"/>
              </a:lnSpc>
              <a:buAutoNum type="arabicPeriod" startAt="3"/>
            </a:pPr>
            <a:r>
              <a:rPr lang="en-US" dirty="0">
                <a:solidFill>
                  <a:srgbClr val="F78F40"/>
                </a:solidFill>
                <a:cs typeface="Calibri"/>
              </a:rPr>
              <a:t>Q&amp;A Session</a:t>
            </a:r>
          </a:p>
          <a:p>
            <a:pPr marL="457200" indent="-457200">
              <a:lnSpc>
                <a:spcPct val="150000"/>
              </a:lnSpc>
              <a:buAutoNum type="arabicPeriod" startAt="3"/>
            </a:pPr>
            <a:r>
              <a:rPr lang="en-US" dirty="0">
                <a:cs typeface="Calibri"/>
              </a:rPr>
              <a:t>Creating a customer experience</a:t>
            </a:r>
          </a:p>
          <a:p>
            <a:pPr marL="457200" indent="-457200">
              <a:lnSpc>
                <a:spcPct val="150000"/>
              </a:lnSpc>
              <a:buAutoNum type="arabicPeriod" startAt="3"/>
            </a:pPr>
            <a:r>
              <a:rPr lang="en-US" dirty="0">
                <a:cs typeface="Calibri"/>
              </a:rPr>
              <a:t>Selling the customer experience</a:t>
            </a:r>
          </a:p>
          <a:p>
            <a:pPr marL="457200" indent="-457200">
              <a:lnSpc>
                <a:spcPct val="150000"/>
              </a:lnSpc>
              <a:buAutoNum type="arabicPeriod" startAt="3"/>
            </a:pPr>
            <a:r>
              <a:rPr lang="en-US" dirty="0">
                <a:solidFill>
                  <a:schemeClr val="accent2"/>
                </a:solidFill>
                <a:cs typeface="Calibri"/>
              </a:rPr>
              <a:t>Q&amp;A Session</a:t>
            </a:r>
          </a:p>
          <a:p>
            <a:pPr marL="385763" indent="-385763">
              <a:buAutoNum type="arabicPeriod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DK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2578C0-6F3E-1F65-C042-43D5E13CA0C8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6a86ea7ef6_0_35"/>
          <p:cNvSpPr txBox="1">
            <a:spLocks noGrp="1"/>
          </p:cNvSpPr>
          <p:nvPr>
            <p:ph type="title"/>
          </p:nvPr>
        </p:nvSpPr>
        <p:spPr>
          <a:xfrm>
            <a:off x="537215" y="309844"/>
            <a:ext cx="73998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100000"/>
              </a:lnSpc>
              <a:buSzPts val="4000"/>
            </a:pPr>
            <a:r>
              <a:rPr lang="en-US" sz="3000" b="1" dirty="0">
                <a:solidFill>
                  <a:srgbClr val="FF0000"/>
                </a:solidFill>
              </a:rPr>
              <a:t>What do you think of when you think of a good customer experience?</a:t>
            </a:r>
            <a:endParaRPr sz="3000" b="1" dirty="0">
              <a:solidFill>
                <a:srgbClr val="FF0000"/>
              </a:solidFill>
            </a:endParaRPr>
          </a:p>
        </p:txBody>
      </p:sp>
      <p:sp>
        <p:nvSpPr>
          <p:cNvPr id="239" name="Google Shape;239;g16a86ea7ef6_0_35"/>
          <p:cNvSpPr txBox="1">
            <a:spLocks noGrp="1"/>
          </p:cNvSpPr>
          <p:nvPr>
            <p:ph type="body" idx="1"/>
          </p:nvPr>
        </p:nvSpPr>
        <p:spPr>
          <a:xfrm>
            <a:off x="537215" y="1377988"/>
            <a:ext cx="7782820" cy="31068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indent="-457200">
              <a:lnSpc>
                <a:spcPct val="150000"/>
              </a:lnSpc>
              <a:spcBef>
                <a:spcPts val="1200"/>
              </a:spcBef>
              <a:buClr>
                <a:srgbClr val="F78F40"/>
              </a:buClr>
              <a:buSzPct val="100000"/>
              <a:buAutoNum type="arabicPeriod"/>
            </a:pPr>
            <a:r>
              <a:rPr lang="en-US" sz="1900" i="1" dirty="0"/>
              <a:t>What good customer experience did you have with a company?</a:t>
            </a:r>
          </a:p>
          <a:p>
            <a:pPr indent="-457200">
              <a:lnSpc>
                <a:spcPct val="150000"/>
              </a:lnSpc>
              <a:spcBef>
                <a:spcPts val="1200"/>
              </a:spcBef>
              <a:buClr>
                <a:srgbClr val="F78F40"/>
              </a:buClr>
              <a:buSzPct val="100000"/>
              <a:buAutoNum type="arabicPeriod"/>
            </a:pPr>
            <a:endParaRPr lang="en-US" sz="1900" i="1" dirty="0"/>
          </a:p>
          <a:p>
            <a:pPr indent="-457200">
              <a:lnSpc>
                <a:spcPct val="150000"/>
              </a:lnSpc>
              <a:spcBef>
                <a:spcPts val="1200"/>
              </a:spcBef>
              <a:buClr>
                <a:srgbClr val="F78F40"/>
              </a:buClr>
              <a:buSzPct val="100000"/>
              <a:buAutoNum type="arabicPeriod"/>
            </a:pPr>
            <a:r>
              <a:rPr lang="en-US" sz="1900" i="1" dirty="0"/>
              <a:t>How did the experience make you feel?</a:t>
            </a:r>
          </a:p>
          <a:p>
            <a:pPr indent="-457200">
              <a:lnSpc>
                <a:spcPct val="150000"/>
              </a:lnSpc>
              <a:spcBef>
                <a:spcPts val="1200"/>
              </a:spcBef>
              <a:buClr>
                <a:srgbClr val="F78F40"/>
              </a:buClr>
              <a:buSzPct val="100000"/>
              <a:buAutoNum type="arabicPeriod"/>
            </a:pPr>
            <a:endParaRPr lang="en-US" sz="1900" i="1" dirty="0"/>
          </a:p>
          <a:p>
            <a:pPr indent="-457200">
              <a:lnSpc>
                <a:spcPct val="150000"/>
              </a:lnSpc>
              <a:spcBef>
                <a:spcPts val="1200"/>
              </a:spcBef>
              <a:buClr>
                <a:srgbClr val="F78F40"/>
              </a:buClr>
              <a:buSzPct val="100000"/>
              <a:buAutoNum type="arabicPeriod"/>
            </a:pPr>
            <a:r>
              <a:rPr lang="en-US" sz="1900" i="1" dirty="0"/>
              <a:t>What, if anything, did you learn from that experience?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A0762D-4CD1-1EEF-4CB2-B11DDD02D7B5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8f3d3c881c_0_0"/>
          <p:cNvSpPr txBox="1">
            <a:spLocks noGrp="1"/>
          </p:cNvSpPr>
          <p:nvPr>
            <p:ph type="title"/>
          </p:nvPr>
        </p:nvSpPr>
        <p:spPr>
          <a:xfrm>
            <a:off x="638068" y="349671"/>
            <a:ext cx="7867862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buSzPts val="4000"/>
            </a:pPr>
            <a:r>
              <a:rPr lang="en-US" sz="3000" b="1" dirty="0"/>
              <a:t>Understanding The Customer Experience</a:t>
            </a:r>
            <a:endParaRPr sz="3000" b="1" dirty="0"/>
          </a:p>
        </p:txBody>
      </p:sp>
      <p:sp>
        <p:nvSpPr>
          <p:cNvPr id="230" name="Google Shape;230;g18f3d3c881c_0_0"/>
          <p:cNvSpPr txBox="1">
            <a:spLocks noGrp="1"/>
          </p:cNvSpPr>
          <p:nvPr>
            <p:ph type="body" idx="1"/>
          </p:nvPr>
        </p:nvSpPr>
        <p:spPr>
          <a:xfrm>
            <a:off x="341906" y="1098019"/>
            <a:ext cx="8761275" cy="3586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>
              <a:spcBef>
                <a:spcPts val="1200"/>
              </a:spcBef>
              <a:buSzPts val="2800"/>
              <a:buNone/>
            </a:pPr>
            <a:endParaRPr sz="1950" b="1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endParaRPr sz="1950" b="1" dirty="0"/>
          </a:p>
        </p:txBody>
      </p:sp>
      <p:pic>
        <p:nvPicPr>
          <p:cNvPr id="3" name="Picture 2" descr="A picture containing linedrawing, glass&#10;&#10;Description automatically generated">
            <a:extLst>
              <a:ext uri="{FF2B5EF4-FFF2-40B4-BE49-F238E27FC236}">
                <a16:creationId xmlns:a16="http://schemas.microsoft.com/office/drawing/2014/main" id="{F55E33CA-4A1A-B467-A7B4-CC0CD8628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608" y="1167417"/>
            <a:ext cx="4184781" cy="37838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A65D83-24C7-FC68-AED2-035D6ACF4D12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6a86ea7ef6_0_35"/>
          <p:cNvSpPr txBox="1">
            <a:spLocks noGrp="1"/>
          </p:cNvSpPr>
          <p:nvPr>
            <p:ph type="title"/>
          </p:nvPr>
        </p:nvSpPr>
        <p:spPr>
          <a:xfrm>
            <a:off x="517753" y="140188"/>
            <a:ext cx="73998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buSzPts val="4000"/>
            </a:pPr>
            <a:r>
              <a:rPr lang="en-US" sz="3000" b="1" dirty="0"/>
              <a:t>What Is Customer Experience?</a:t>
            </a:r>
            <a:endParaRPr sz="3000" b="1" dirty="0"/>
          </a:p>
        </p:txBody>
      </p:sp>
      <p:sp>
        <p:nvSpPr>
          <p:cNvPr id="239" name="Google Shape;239;g16a86ea7ef6_0_35"/>
          <p:cNvSpPr txBox="1">
            <a:spLocks noGrp="1"/>
          </p:cNvSpPr>
          <p:nvPr>
            <p:ph type="body" idx="1"/>
          </p:nvPr>
        </p:nvSpPr>
        <p:spPr>
          <a:xfrm>
            <a:off x="517753" y="1134463"/>
            <a:ext cx="8761275" cy="3586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lvl="0" indent="0">
              <a:lnSpc>
                <a:spcPct val="140021"/>
              </a:lnSpc>
              <a:spcBef>
                <a:spcPts val="0"/>
              </a:spcBef>
              <a:buNone/>
            </a:pPr>
            <a:r>
              <a:rPr lang="en-US" sz="1700" b="1" dirty="0">
                <a:ea typeface="Poppins"/>
                <a:sym typeface="Poppins"/>
              </a:rPr>
              <a:t>A customer experience is the key emotion that is delivered to a customer consistently every time there is a touch point with your company. </a:t>
            </a:r>
            <a:endParaRPr lang="en-US" sz="500" dirty="0"/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SzPts val="1600"/>
              <a:buFont typeface="Arial"/>
              <a:buChar char="•"/>
            </a:pPr>
            <a:r>
              <a:rPr lang="en-US" sz="1600" dirty="0">
                <a:solidFill>
                  <a:srgbClr val="484B50"/>
                </a:solidFill>
                <a:ea typeface="Poppins"/>
                <a:sym typeface="Poppins"/>
              </a:rPr>
              <a:t>Advertisements</a:t>
            </a:r>
            <a:endParaRPr lang="en-US" sz="400" dirty="0">
              <a:solidFill>
                <a:srgbClr val="484B50"/>
              </a:solidFill>
            </a:endParaRPr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SzPts val="1600"/>
              <a:buFont typeface="Arial"/>
              <a:buChar char="•"/>
            </a:pPr>
            <a:r>
              <a:rPr lang="en-US" sz="1600" dirty="0">
                <a:solidFill>
                  <a:srgbClr val="484B50"/>
                </a:solidFill>
                <a:ea typeface="Poppins"/>
                <a:sym typeface="Poppins"/>
              </a:rPr>
              <a:t>Use of service or product</a:t>
            </a:r>
            <a:endParaRPr lang="en-US" sz="400" dirty="0">
              <a:solidFill>
                <a:srgbClr val="484B50"/>
              </a:solidFill>
            </a:endParaRPr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SzPts val="1600"/>
              <a:buFont typeface="Arial"/>
              <a:buChar char="•"/>
            </a:pPr>
            <a:r>
              <a:rPr lang="en-US" sz="1600" dirty="0">
                <a:solidFill>
                  <a:srgbClr val="484B50"/>
                </a:solidFill>
                <a:ea typeface="Poppins"/>
                <a:sym typeface="Poppins"/>
              </a:rPr>
              <a:t>Communication</a:t>
            </a:r>
            <a:endParaRPr lang="en-US" sz="400" dirty="0">
              <a:solidFill>
                <a:srgbClr val="484B50"/>
              </a:solidFill>
            </a:endParaRPr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SzPts val="1600"/>
              <a:buFont typeface="Arial"/>
              <a:buChar char="•"/>
            </a:pPr>
            <a:r>
              <a:rPr lang="en-US" sz="1600" dirty="0">
                <a:solidFill>
                  <a:srgbClr val="484B50"/>
                </a:solidFill>
                <a:ea typeface="Poppins"/>
                <a:sym typeface="Poppins"/>
              </a:rPr>
              <a:t>Purchasing the product or service</a:t>
            </a:r>
            <a:endParaRPr lang="en-US" sz="400" dirty="0">
              <a:solidFill>
                <a:srgbClr val="484B50"/>
              </a:solidFill>
            </a:endParaRPr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SzPts val="1600"/>
              <a:buFont typeface="Arial"/>
              <a:buChar char="•"/>
            </a:pPr>
            <a:r>
              <a:rPr lang="en-US" sz="1600" dirty="0">
                <a:solidFill>
                  <a:srgbClr val="484B50"/>
                </a:solidFill>
                <a:sym typeface="Poppins"/>
              </a:rPr>
              <a:t>Assistance</a:t>
            </a:r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SzPts val="1600"/>
              <a:buFont typeface="Arial"/>
              <a:buChar char="•"/>
            </a:pPr>
            <a:r>
              <a:rPr lang="en-US" sz="1600" dirty="0">
                <a:solidFill>
                  <a:srgbClr val="484B50"/>
                </a:solidFill>
                <a:sym typeface="Poppins"/>
              </a:rPr>
              <a:t>Appearance</a:t>
            </a:r>
            <a:endParaRPr lang="en-US" sz="400" dirty="0">
              <a:solidFill>
                <a:srgbClr val="484B50"/>
              </a:solidFill>
            </a:endParaRPr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SzPts val="1600"/>
              <a:buFont typeface="Arial"/>
              <a:buChar char="•"/>
            </a:pPr>
            <a:r>
              <a:rPr lang="en-US" sz="1600" dirty="0">
                <a:solidFill>
                  <a:srgbClr val="484B50"/>
                </a:solidFill>
                <a:ea typeface="Poppins"/>
                <a:sym typeface="Poppins"/>
              </a:rPr>
              <a:t>Website navigation</a:t>
            </a:r>
          </a:p>
          <a:p>
            <a:pPr marL="215900" lvl="1" indent="0">
              <a:lnSpc>
                <a:spcPct val="140021"/>
              </a:lnSpc>
              <a:spcBef>
                <a:spcPts val="0"/>
              </a:spcBef>
              <a:buClr>
                <a:srgbClr val="2B4A9D"/>
              </a:buClr>
              <a:buSzPts val="1600"/>
              <a:buNone/>
            </a:pPr>
            <a:r>
              <a:rPr lang="en-US" sz="1600" b="1" dirty="0">
                <a:solidFill>
                  <a:schemeClr val="accent2"/>
                </a:solidFill>
                <a:ea typeface="Poppins"/>
                <a:sym typeface="Poppins"/>
              </a:rPr>
              <a:t>*Just about anything you can think of</a:t>
            </a:r>
          </a:p>
          <a:p>
            <a:pPr marL="406400" lvl="1" indent="-190500">
              <a:lnSpc>
                <a:spcPct val="140021"/>
              </a:lnSpc>
              <a:spcBef>
                <a:spcPts val="0"/>
              </a:spcBef>
              <a:buClr>
                <a:srgbClr val="2B4A9D"/>
              </a:buClr>
              <a:buSzPts val="1600"/>
              <a:buFont typeface="Arial"/>
              <a:buChar char="•"/>
            </a:pPr>
            <a:endParaRPr lang="en-US" sz="400" dirty="0"/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B0BE091-AC46-A907-4E94-60AC46D2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15" y="1983037"/>
            <a:ext cx="2902976" cy="2435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DB626F-E49E-B221-47F4-1312A11110D8}"/>
              </a:ext>
            </a:extLst>
          </p:cNvPr>
          <p:cNvSpPr txBox="1"/>
          <p:nvPr/>
        </p:nvSpPr>
        <p:spPr>
          <a:xfrm>
            <a:off x="2286000" y="24250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65F21-86FB-291E-C22E-725C590C79E9}"/>
              </a:ext>
            </a:extLst>
          </p:cNvPr>
          <p:cNvSpPr txBox="1"/>
          <p:nvPr/>
        </p:nvSpPr>
        <p:spPr>
          <a:xfrm>
            <a:off x="2286000" y="24250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4C282-FB42-0F8F-C223-F5AA5FBF769F}"/>
              </a:ext>
            </a:extLst>
          </p:cNvPr>
          <p:cNvSpPr txBox="1"/>
          <p:nvPr/>
        </p:nvSpPr>
        <p:spPr>
          <a:xfrm>
            <a:off x="2286000" y="24250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9D9C8-8AA6-D9CA-D656-E410AD1226C0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5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868f4d2010_0_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spcFirstLastPara="1" vert="horz" lIns="68569" tIns="34275" rIns="68569" bIns="34275" rtlCol="0" anchor="ctr" anchorCtr="0">
            <a:normAutofit/>
          </a:bodyPr>
          <a:lstStyle/>
          <a:p>
            <a:pPr>
              <a:buSzPts val="4000"/>
            </a:pPr>
            <a:r>
              <a:rPr lang="en-US" sz="3100" b="1" dirty="0"/>
              <a:t>Why </a:t>
            </a:r>
            <a:r>
              <a:rPr lang="en-US" sz="3100" dirty="0"/>
              <a:t>Is Customer Experience Important?</a:t>
            </a:r>
            <a:endParaRPr lang="en-US" sz="3100" b="1" dirty="0"/>
          </a:p>
        </p:txBody>
      </p:sp>
      <p:sp>
        <p:nvSpPr>
          <p:cNvPr id="247" name="Google Shape;247;g1868f4d2010_0_0"/>
          <p:cNvSpPr txBox="1">
            <a:spLocks noGrp="1"/>
          </p:cNvSpPr>
          <p:nvPr>
            <p:ph idx="1"/>
          </p:nvPr>
        </p:nvSpPr>
        <p:spPr>
          <a:xfrm>
            <a:off x="628650" y="1394339"/>
            <a:ext cx="7886700" cy="3253023"/>
          </a:xfrm>
        </p:spPr>
        <p:txBody>
          <a:bodyPr spcFirstLastPara="1" vert="horz" lIns="68569" tIns="34275" rIns="68569" bIns="34275" rtlCol="0" anchorCtr="0">
            <a:normAutofit/>
          </a:bodyPr>
          <a:lstStyle/>
          <a:p>
            <a:pPr marL="457200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900" dirty="0"/>
              <a:t>Creates repeat customers</a:t>
            </a:r>
          </a:p>
          <a:p>
            <a:pPr marL="457200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900" dirty="0"/>
              <a:t>Creates brand loyalty</a:t>
            </a:r>
          </a:p>
          <a:p>
            <a:pPr marL="457200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900" dirty="0"/>
              <a:t>Generate word of mouth referrals</a:t>
            </a:r>
          </a:p>
          <a:p>
            <a:pPr marL="457200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900" dirty="0"/>
              <a:t>It establishes and enforces the brand</a:t>
            </a:r>
          </a:p>
          <a:p>
            <a:pPr marL="457200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1900" dirty="0"/>
              <a:t>It becomes a competitive advantage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endParaRPr lang="en-US" sz="1900" dirty="0"/>
          </a:p>
          <a:p>
            <a:pPr marL="0" indent="0">
              <a:spcBef>
                <a:spcPts val="1200"/>
              </a:spcBef>
              <a:buSzPts val="2800"/>
              <a:buNone/>
            </a:pPr>
            <a:r>
              <a:rPr lang="en-US" sz="1900" b="1" dirty="0">
                <a:solidFill>
                  <a:schemeClr val="accent2"/>
                </a:solidFill>
              </a:rPr>
              <a:t>*When done properly, it creates an emotional bond between the customer and your company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0D3C91-0487-559E-DC75-20F4DC215BB6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868f4d2010_0_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spcFirstLastPara="1" vert="horz" lIns="68569" tIns="34275" rIns="68569" bIns="34275" rtlCol="0" anchor="ctr" anchorCtr="0">
            <a:normAutofit/>
          </a:bodyPr>
          <a:lstStyle/>
          <a:p>
            <a:pPr>
              <a:buSzPts val="4000"/>
            </a:pPr>
            <a:r>
              <a:rPr lang="en-US" sz="3000" b="1" dirty="0"/>
              <a:t>In Other Words…</a:t>
            </a:r>
          </a:p>
        </p:txBody>
      </p:sp>
      <p:sp>
        <p:nvSpPr>
          <p:cNvPr id="247" name="Google Shape;247;g1868f4d2010_0_0"/>
          <p:cNvSpPr txBox="1">
            <a:spLocks noGrp="1"/>
          </p:cNvSpPr>
          <p:nvPr>
            <p:ph idx="1"/>
          </p:nvPr>
        </p:nvSpPr>
        <p:spPr>
          <a:xfrm>
            <a:off x="628650" y="1313953"/>
            <a:ext cx="7886700" cy="3263504"/>
          </a:xfrm>
        </p:spPr>
        <p:txBody>
          <a:bodyPr spcFirstLastPara="1" vert="horz" lIns="68569" tIns="34275" rIns="68569" bIns="34275" rtlCol="0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r>
              <a:rPr lang="en-US" sz="1900" b="1" dirty="0"/>
              <a:t>Customer Experience is based on everything your company does that </a:t>
            </a:r>
            <a:r>
              <a:rPr lang="en-US" sz="1900" b="1" u="sng" dirty="0">
                <a:solidFill>
                  <a:schemeClr val="accent2"/>
                </a:solidFill>
              </a:rPr>
              <a:t>creates a feeling </a:t>
            </a:r>
            <a:r>
              <a:rPr lang="en-US" sz="1900" b="1" dirty="0"/>
              <a:t>for the customer.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endParaRPr lang="en-US" sz="1900" b="1" u="sng" dirty="0"/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r>
              <a:rPr lang="en-US" sz="2800" b="1" dirty="0">
                <a:solidFill>
                  <a:schemeClr val="accent2"/>
                </a:solidFill>
              </a:rPr>
              <a:t>First, we feel, then we think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r>
              <a:rPr lang="en-US" sz="2800" dirty="0"/>
              <a:t>Therefore: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SzPts val="2800"/>
              <a:buNone/>
            </a:pPr>
            <a:r>
              <a:rPr lang="en-US" sz="2800" b="1" dirty="0">
                <a:solidFill>
                  <a:schemeClr val="accent2"/>
                </a:solidFill>
              </a:rPr>
              <a:t>Believing is seeing</a:t>
            </a:r>
            <a:endParaRPr lang="en-US" sz="2800" dirty="0">
              <a:solidFill>
                <a:schemeClr val="accent2"/>
              </a:solidFill>
            </a:endParaRPr>
          </a:p>
          <a:p>
            <a:pPr marL="47625" indent="0">
              <a:spcBef>
                <a:spcPts val="1200"/>
              </a:spcBef>
              <a:buSzPct val="100000"/>
              <a:buNone/>
            </a:pPr>
            <a:endParaRPr lang="en-US" sz="1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FB6D6-46DF-A3D3-AFCA-BAF4215ABD4B}"/>
              </a:ext>
            </a:extLst>
          </p:cNvPr>
          <p:cNvSpPr/>
          <p:nvPr/>
        </p:nvSpPr>
        <p:spPr>
          <a:xfrm>
            <a:off x="5722513" y="4339153"/>
            <a:ext cx="3451538" cy="82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ok Bo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 Boon" id="{37D88215-0191-43CE-A235-C5764FFA62B4}" vid="{442F03B5-0FB9-48DE-9578-6329A466403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D233DF6-682D-46D7-8174-548D83AA99B5}">
  <we:reference id="wa104380050" version="3.1.0.0" store="en-US" storeType="OMEX"/>
  <we:alternateReferences>
    <we:reference id="WA104380050" version="3.1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BE40160DD1AC44A03FEF49EAF47395" ma:contentTypeVersion="18" ma:contentTypeDescription="Create a new document." ma:contentTypeScope="" ma:versionID="14b19af52aaec6ba027e958d90b8365d">
  <xsd:schema xmlns:xsd="http://www.w3.org/2001/XMLSchema" xmlns:xs="http://www.w3.org/2001/XMLSchema" xmlns:p="http://schemas.microsoft.com/office/2006/metadata/properties" xmlns:ns2="b73f8ac7-8ab0-4f07-8e8c-b4d85546ca29" xmlns:ns3="b23874ba-1c73-4d8e-b136-53b362f86a81" targetNamespace="http://schemas.microsoft.com/office/2006/metadata/properties" ma:root="true" ma:fieldsID="6691e7b52cc06f16e83df76dec806d9c" ns2:_="" ns3:_="">
    <xsd:import namespace="b73f8ac7-8ab0-4f07-8e8c-b4d85546ca29"/>
    <xsd:import namespace="b23874ba-1c73-4d8e-b136-53b362f86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DateTim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f8ac7-8ab0-4f07-8e8c-b4d85546ca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Time" ma:index="20" nillable="true" ma:displayName="Date Time" ma:format="DateOnly" ma:internalName="DateTim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2477613-7fc0-409e-9ee1-263a05e8da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874ba-1c73-4d8e-b136-53b362f86a8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3c79f25-898a-437c-9e9b-d768451d5d8d}" ma:internalName="TaxCatchAll" ma:showField="CatchAllData" ma:web="b23874ba-1c73-4d8e-b136-53b362f86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23874ba-1c73-4d8e-b136-53b362f86a81">
      <UserInfo>
        <DisplayName>Andrea Crnko</DisplayName>
        <AccountId>1348</AccountId>
        <AccountType/>
      </UserInfo>
      <UserInfo>
        <DisplayName>Marlen Mietzner</DisplayName>
        <AccountId>1360</AccountId>
        <AccountType/>
      </UserInfo>
    </SharedWithUsers>
    <lcf76f155ced4ddcb4097134ff3c332f xmlns="b73f8ac7-8ab0-4f07-8e8c-b4d85546ca29">
      <Terms xmlns="http://schemas.microsoft.com/office/infopath/2007/PartnerControls"/>
    </lcf76f155ced4ddcb4097134ff3c332f>
    <TaxCatchAll xmlns="b23874ba-1c73-4d8e-b136-53b362f86a81" xsi:nil="true"/>
    <DateTime xmlns="b73f8ac7-8ab0-4f07-8e8c-b4d85546ca2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9A3D51-9C2B-46B8-8B3C-EAFDE159BE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3f8ac7-8ab0-4f07-8e8c-b4d85546ca29"/>
    <ds:schemaRef ds:uri="b23874ba-1c73-4d8e-b136-53b362f86a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93DA68-CA8B-47C4-943B-55433FD217AD}">
  <ds:schemaRefs>
    <ds:schemaRef ds:uri="http://schemas.microsoft.com/office/2006/metadata/properties"/>
    <ds:schemaRef ds:uri="http://schemas.microsoft.com/office/infopath/2007/PartnerControls"/>
    <ds:schemaRef ds:uri="b23874ba-1c73-4d8e-b136-53b362f86a81"/>
    <ds:schemaRef ds:uri="b73f8ac7-8ab0-4f07-8e8c-b4d85546ca29"/>
  </ds:schemaRefs>
</ds:datastoreItem>
</file>

<file path=customXml/itemProps3.xml><?xml version="1.0" encoding="utf-8"?>
<ds:datastoreItem xmlns:ds="http://schemas.openxmlformats.org/officeDocument/2006/customXml" ds:itemID="{9CEF81C1-6303-4BB3-B7BF-A1519B6B734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39195a1-f5d6-4d9a-ac42-a1dbb7c7413d}" enabled="0" method="" siteId="{739195a1-f5d6-4d9a-ac42-a1dbb7c741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1367</Words>
  <Application>Microsoft Office PowerPoint</Application>
  <PresentationFormat>On-screen Show (16:9)</PresentationFormat>
  <Paragraphs>221</Paragraphs>
  <Slides>34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Segoe UI  </vt:lpstr>
      <vt:lpstr>Arial</vt:lpstr>
      <vt:lpstr>Lato</vt:lpstr>
      <vt:lpstr>Calibri</vt:lpstr>
      <vt:lpstr>Segoe UI</vt:lpstr>
      <vt:lpstr>Calibri Light</vt:lpstr>
      <vt:lpstr>Book Boon</vt:lpstr>
      <vt:lpstr>Scorecard Sales</vt:lpstr>
      <vt:lpstr>Who Is Aaron Jacobs?</vt:lpstr>
      <vt:lpstr>Who is Scorecard?</vt:lpstr>
      <vt:lpstr>The Agenda </vt:lpstr>
      <vt:lpstr>What do you think of when you think of a good customer experience?</vt:lpstr>
      <vt:lpstr>Understanding The Customer Experience</vt:lpstr>
      <vt:lpstr>What Is Customer Experience?</vt:lpstr>
      <vt:lpstr>Why Is Customer Experience Important?</vt:lpstr>
      <vt:lpstr>In Other Words…</vt:lpstr>
      <vt:lpstr>Why is this dynamic important?</vt:lpstr>
      <vt:lpstr>Customer Experience VS Customer Service</vt:lpstr>
      <vt:lpstr>PowerPoint Presentation</vt:lpstr>
      <vt:lpstr>PowerPoint Presentation</vt:lpstr>
      <vt:lpstr>PowerPoint Presentation</vt:lpstr>
      <vt:lpstr>PowerPoint Presentation</vt:lpstr>
      <vt:lpstr>Questions</vt:lpstr>
      <vt:lpstr>Creating A Customer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Selling The Customer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Classroom Summary</vt:lpstr>
      <vt:lpstr>Questions</vt:lpstr>
      <vt:lpstr>Aaron Jacobs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Jacobs</dc:creator>
  <cp:lastModifiedBy>Aaron Jacobs</cp:lastModifiedBy>
  <cp:revision>123</cp:revision>
  <dcterms:modified xsi:type="dcterms:W3CDTF">2023-12-18T18:26:05Z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0x01010037BE40160DD1AC44A03FEF49EAF47395</vt:lpwstr>
  </property>
  <property fmtid="{D5CDD505-2E9C-101B-9397-08002B2CF9AE}" pid="3" name="MediaServiceImageTags">
    <vt:lpwstr/>
  </property>
</Properties>
</file>