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1ZNgz2nPj+ZJiiCmDn5w7VKrc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6F6F6A-B099-48C2-AE44-902772B61A3A}">
  <a:tblStyle styleId="{296F6F6A-B099-48C2-AE44-902772B61A3A}" styleName="Table_0">
    <a:wholeTbl>
      <a:tcTxStyle b="off" i="off">
        <a:font>
          <a:latin typeface="Arial"/>
          <a:ea typeface="Arial"/>
          <a:cs typeface="Arial"/>
        </a:font>
        <a:schemeClr val="dk1"/>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50" d="100"/>
          <a:sy n="150" d="100"/>
        </p:scale>
        <p:origin x="47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mazon.com/Wise-Decisions-Science-Based-Approach-Choices/dp/1119931401?tag=wwwfccom-2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ruenorthpartnering.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EVIE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381000" y="685800"/>
            <a:ext cx="60960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3" name="Google Shape;153;p10:notes"/>
          <p:cNvSpPr txBox="1">
            <a:spLocks noGrp="1"/>
          </p:cNvSpPr>
          <p:nvPr>
            <p:ph type="body" idx="1"/>
          </p:nvPr>
        </p:nvSpPr>
        <p:spPr>
          <a:xfrm>
            <a:off x="914401" y="4343519"/>
            <a:ext cx="5029200" cy="4114200"/>
          </a:xfrm>
          <a:prstGeom prst="rect">
            <a:avLst/>
          </a:prstGeom>
          <a:noFill/>
          <a:ln>
            <a:noFill/>
          </a:ln>
        </p:spPr>
        <p:txBody>
          <a:bodyPr spcFirstLastPara="1" wrap="square" lIns="92600" tIns="46300" rIns="92600" bIns="46300" anchor="t" anchorCtr="0">
            <a:noAutofit/>
          </a:bodyPr>
          <a:lstStyle/>
          <a:p>
            <a:pPr marL="0" marR="0" lvl="0" indent="0" algn="l" rtl="0">
              <a:lnSpc>
                <a:spcPct val="100000"/>
              </a:lnSpc>
              <a:spcBef>
                <a:spcPts val="0"/>
              </a:spcBef>
              <a:spcAft>
                <a:spcPts val="0"/>
              </a:spcAft>
              <a:buClr>
                <a:schemeClr val="dk1"/>
              </a:buClr>
              <a:buSzPts val="300"/>
              <a:buFont typeface="Times New Roman"/>
              <a:buNone/>
            </a:pPr>
            <a:r>
              <a:rPr lang="en" sz="1200" b="1">
                <a:solidFill>
                  <a:schemeClr val="dk1"/>
                </a:solidFill>
                <a:latin typeface="Times New Roman"/>
                <a:ea typeface="Times New Roman"/>
                <a:cs typeface="Times New Roman"/>
                <a:sym typeface="Times New Roman"/>
              </a:rPr>
              <a:t>EVIE</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a:solidFill>
                  <a:schemeClr val="dk1"/>
                </a:solidFill>
                <a:latin typeface="Times New Roman"/>
                <a:ea typeface="Times New Roman"/>
                <a:cs typeface="Times New Roman"/>
                <a:sym typeface="Times New Roman"/>
              </a:rPr>
              <a:t>What happens here is you are afraid to choose one. “What if it’s wrong?” “Or doesn’t work?” “Then what do I do?”</a:t>
            </a: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a:solidFill>
                  <a:schemeClr val="dk1"/>
                </a:solidFill>
                <a:latin typeface="Times New Roman"/>
                <a:ea typeface="Times New Roman"/>
                <a:cs typeface="Times New Roman"/>
                <a:sym typeface="Times New Roman"/>
              </a:rPr>
              <a:t>Then the entire scenario makes you so over-whelmed you can’t move.</a:t>
            </a: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a:solidFill>
                  <a:schemeClr val="dk1"/>
                </a:solidFill>
                <a:latin typeface="Times New Roman"/>
                <a:ea typeface="Times New Roman"/>
                <a:cs typeface="Times New Roman"/>
                <a:sym typeface="Times New Roman"/>
              </a:rPr>
              <a:t>Maybe you have an idea start a manufacturing business. Or you’ve been offered a promotion but in two different areas.</a:t>
            </a: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a:solidFill>
                  <a:schemeClr val="dk1"/>
                </a:solidFill>
                <a:latin typeface="Times New Roman"/>
                <a:ea typeface="Times New Roman"/>
                <a:cs typeface="Times New Roman"/>
                <a:sym typeface="Times New Roman"/>
              </a:rPr>
              <a:t>And you’re not sure which one to take.</a:t>
            </a: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endParaRPr sz="1200">
              <a:solidFill>
                <a:schemeClr val="dk1"/>
              </a:solidFill>
              <a:latin typeface="Times New Roman"/>
              <a:ea typeface="Times New Roman"/>
              <a:cs typeface="Times New Roman"/>
              <a:sym typeface="Times New Roman"/>
            </a:endParaRPr>
          </a:p>
        </p:txBody>
      </p:sp>
      <p:sp>
        <p:nvSpPr>
          <p:cNvPr id="154" name="Google Shape;154;p10:notes"/>
          <p:cNvSpPr txBox="1">
            <a:spLocks noGrp="1"/>
          </p:cNvSpPr>
          <p:nvPr>
            <p:ph type="sldNum" idx="12"/>
          </p:nvPr>
        </p:nvSpPr>
        <p:spPr>
          <a:xfrm>
            <a:off x="3886201" y="8688632"/>
            <a:ext cx="2971800" cy="455400"/>
          </a:xfrm>
          <a:prstGeom prst="rect">
            <a:avLst/>
          </a:prstGeom>
          <a:noFill/>
          <a:ln>
            <a:noFill/>
          </a:ln>
        </p:spPr>
        <p:txBody>
          <a:bodyPr spcFirstLastPara="1" wrap="square" lIns="92600" tIns="46300" rIns="92600" bIns="463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381000" y="685800"/>
            <a:ext cx="60960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3" name="Google Shape;163;p11:notes"/>
          <p:cNvSpPr txBox="1">
            <a:spLocks noGrp="1"/>
          </p:cNvSpPr>
          <p:nvPr>
            <p:ph type="body" idx="1"/>
          </p:nvPr>
        </p:nvSpPr>
        <p:spPr>
          <a:xfrm>
            <a:off x="914401" y="4343519"/>
            <a:ext cx="5029200" cy="4114200"/>
          </a:xfrm>
          <a:prstGeom prst="rect">
            <a:avLst/>
          </a:prstGeom>
          <a:noFill/>
          <a:ln>
            <a:noFill/>
          </a:ln>
        </p:spPr>
        <p:txBody>
          <a:bodyPr spcFirstLastPara="1" wrap="square" lIns="92600" tIns="46300" rIns="92600" bIns="46300" anchor="t" anchorCtr="0">
            <a:noAutofit/>
          </a:bodyPr>
          <a:lstStyle/>
          <a:p>
            <a:pPr marL="0" marR="0" lvl="0" indent="0" algn="l" rtl="0">
              <a:lnSpc>
                <a:spcPct val="100000"/>
              </a:lnSpc>
              <a:spcBef>
                <a:spcPts val="0"/>
              </a:spcBef>
              <a:spcAft>
                <a:spcPts val="0"/>
              </a:spcAft>
              <a:buClr>
                <a:schemeClr val="dk1"/>
              </a:buClr>
              <a:buSzPts val="300"/>
              <a:buFont typeface="Times New Roman"/>
              <a:buNone/>
            </a:pPr>
            <a:r>
              <a:rPr lang="en" sz="1200" b="1">
                <a:solidFill>
                  <a:schemeClr val="dk1"/>
                </a:solidFill>
                <a:latin typeface="Times New Roman"/>
                <a:ea typeface="Times New Roman"/>
                <a:cs typeface="Times New Roman"/>
                <a:sym typeface="Times New Roman"/>
              </a:rPr>
              <a:t>EVIE:</a:t>
            </a:r>
            <a:endParaRPr sz="12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a:solidFill>
                  <a:schemeClr val="dk1"/>
                </a:solidFill>
                <a:latin typeface="Times New Roman"/>
                <a:ea typeface="Times New Roman"/>
                <a:cs typeface="Times New Roman"/>
                <a:sym typeface="Times New Roman"/>
              </a:rPr>
              <a:t>There’s a woman I work with - this really applies directly to her situation. She happens to be in construction.</a:t>
            </a: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a:solidFill>
                  <a:schemeClr val="dk1"/>
                </a:solidFill>
                <a:latin typeface="Times New Roman"/>
                <a:ea typeface="Times New Roman"/>
                <a:cs typeface="Times New Roman"/>
                <a:sym typeface="Times New Roman"/>
              </a:rPr>
              <a:t>She’s very successful at selling a product, but wanted to get more into contracting - so in charge of the entire process.</a:t>
            </a: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a:solidFill>
                  <a:schemeClr val="dk1"/>
                </a:solidFill>
                <a:latin typeface="Times New Roman"/>
                <a:ea typeface="Times New Roman"/>
                <a:cs typeface="Times New Roman"/>
                <a:sym typeface="Times New Roman"/>
              </a:rPr>
              <a:t>But she had no idea how to get started. </a:t>
            </a: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a:solidFill>
                  <a:schemeClr val="dk1"/>
                </a:solidFill>
                <a:latin typeface="Times New Roman"/>
                <a:ea typeface="Times New Roman"/>
                <a:cs typeface="Times New Roman"/>
                <a:sym typeface="Times New Roman"/>
              </a:rPr>
              <a:t>So we broke down what she needed into baby steps - this years she was awarded a bigger piece of the Obama Library</a:t>
            </a: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endParaRPr sz="1200">
              <a:solidFill>
                <a:schemeClr val="dk1"/>
              </a:solidFill>
              <a:latin typeface="Times New Roman"/>
              <a:ea typeface="Times New Roman"/>
              <a:cs typeface="Times New Roman"/>
              <a:sym typeface="Times New Roman"/>
            </a:endParaRPr>
          </a:p>
        </p:txBody>
      </p:sp>
      <p:sp>
        <p:nvSpPr>
          <p:cNvPr id="164" name="Google Shape;164;p11:notes"/>
          <p:cNvSpPr txBox="1">
            <a:spLocks noGrp="1"/>
          </p:cNvSpPr>
          <p:nvPr>
            <p:ph type="sldNum" idx="12"/>
          </p:nvPr>
        </p:nvSpPr>
        <p:spPr>
          <a:xfrm>
            <a:off x="3886201" y="8688632"/>
            <a:ext cx="2971800" cy="455400"/>
          </a:xfrm>
          <a:prstGeom prst="rect">
            <a:avLst/>
          </a:prstGeom>
          <a:noFill/>
          <a:ln>
            <a:noFill/>
          </a:ln>
        </p:spPr>
        <p:txBody>
          <a:bodyPr spcFirstLastPara="1" wrap="square" lIns="92600" tIns="46300" rIns="92600" bIns="463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381000" y="685800"/>
            <a:ext cx="6096000"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73" name="Google Shape;173;p12:notes"/>
          <p:cNvSpPr txBox="1">
            <a:spLocks noGrp="1"/>
          </p:cNvSpPr>
          <p:nvPr>
            <p:ph type="body" idx="1"/>
          </p:nvPr>
        </p:nvSpPr>
        <p:spPr>
          <a:xfrm>
            <a:off x="914401" y="4343519"/>
            <a:ext cx="5029200" cy="4114200"/>
          </a:xfrm>
          <a:prstGeom prst="rect">
            <a:avLst/>
          </a:prstGeom>
          <a:noFill/>
          <a:ln>
            <a:noFill/>
          </a:ln>
        </p:spPr>
        <p:txBody>
          <a:bodyPr spcFirstLastPara="1" wrap="square" lIns="92600" tIns="46300" rIns="92600" bIns="46300" anchor="t" anchorCtr="0">
            <a:noAutofit/>
          </a:bodyPr>
          <a:lstStyle/>
          <a:p>
            <a:pPr marL="0" marR="0" lvl="0" indent="0" algn="l" rtl="0">
              <a:lnSpc>
                <a:spcPct val="100000"/>
              </a:lnSpc>
              <a:spcBef>
                <a:spcPts val="0"/>
              </a:spcBef>
              <a:spcAft>
                <a:spcPts val="0"/>
              </a:spcAft>
              <a:buClr>
                <a:schemeClr val="dk1"/>
              </a:buClr>
              <a:buSzPts val="300"/>
              <a:buFont typeface="Times New Roman"/>
              <a:buNone/>
            </a:pPr>
            <a:r>
              <a:rPr lang="en" sz="1200" b="1">
                <a:solidFill>
                  <a:schemeClr val="dk1"/>
                </a:solidFill>
                <a:latin typeface="Times New Roman"/>
                <a:ea typeface="Times New Roman"/>
                <a:cs typeface="Times New Roman"/>
                <a:sym typeface="Times New Roman"/>
              </a:rPr>
              <a:t>TOM:</a:t>
            </a:r>
            <a:endParaRPr sz="12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b="0" i="0" u="none" strike="noStrike" cap="none">
                <a:solidFill>
                  <a:schemeClr val="dk1"/>
                </a:solidFill>
                <a:latin typeface="Times New Roman"/>
                <a:ea typeface="Times New Roman"/>
                <a:cs typeface="Times New Roman"/>
                <a:sym typeface="Times New Roman"/>
              </a:rPr>
              <a:t>This malaise is typically tied to a lack of reconstituted goals.  Often high-performers reach their goals  or have had success beyond their imagination and are living somewhat aimlessly in their own mind.   </a:t>
            </a:r>
            <a:endParaRPr sz="1200" b="0" i="0" u="none" strike="noStrike" cap="none">
              <a:solidFill>
                <a:schemeClr val="dk1"/>
              </a:solidFill>
              <a:latin typeface="Times New Roman"/>
              <a:ea typeface="Times New Roman"/>
              <a:cs typeface="Times New Roman"/>
              <a:sym typeface="Times New Roman"/>
            </a:endParaRPr>
          </a:p>
        </p:txBody>
      </p:sp>
      <p:sp>
        <p:nvSpPr>
          <p:cNvPr id="174" name="Google Shape;174;p12:notes"/>
          <p:cNvSpPr txBox="1">
            <a:spLocks noGrp="1"/>
          </p:cNvSpPr>
          <p:nvPr>
            <p:ph type="sldNum" idx="12"/>
          </p:nvPr>
        </p:nvSpPr>
        <p:spPr>
          <a:xfrm>
            <a:off x="3886201" y="8688632"/>
            <a:ext cx="2971800" cy="455400"/>
          </a:xfrm>
          <a:prstGeom prst="rect">
            <a:avLst/>
          </a:prstGeom>
          <a:noFill/>
          <a:ln>
            <a:noFill/>
          </a:ln>
        </p:spPr>
        <p:txBody>
          <a:bodyPr spcFirstLastPara="1" wrap="square" lIns="92600" tIns="46300" rIns="92600" bIns="463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381000" y="685800"/>
            <a:ext cx="6096000"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3" name="Google Shape;183;p13:notes"/>
          <p:cNvSpPr txBox="1">
            <a:spLocks noGrp="1"/>
          </p:cNvSpPr>
          <p:nvPr>
            <p:ph type="body" idx="1"/>
          </p:nvPr>
        </p:nvSpPr>
        <p:spPr>
          <a:xfrm>
            <a:off x="914401" y="4343519"/>
            <a:ext cx="5029200" cy="4114200"/>
          </a:xfrm>
          <a:prstGeom prst="rect">
            <a:avLst/>
          </a:prstGeom>
          <a:noFill/>
          <a:ln>
            <a:noFill/>
          </a:ln>
        </p:spPr>
        <p:txBody>
          <a:bodyPr spcFirstLastPara="1" wrap="square" lIns="92600" tIns="46300" rIns="92600" bIns="46300" anchor="t" anchorCtr="0">
            <a:noAutofit/>
          </a:bodyPr>
          <a:lstStyle/>
          <a:p>
            <a:pPr marL="0" marR="0" lvl="0" indent="0" algn="l" rtl="0">
              <a:lnSpc>
                <a:spcPct val="100000"/>
              </a:lnSpc>
              <a:spcBef>
                <a:spcPts val="0"/>
              </a:spcBef>
              <a:spcAft>
                <a:spcPts val="0"/>
              </a:spcAft>
              <a:buClr>
                <a:schemeClr val="dk1"/>
              </a:buClr>
              <a:buSzPts val="300"/>
              <a:buFont typeface="Times New Roman"/>
              <a:buNone/>
            </a:pPr>
            <a:r>
              <a:rPr lang="en" sz="1200" b="1">
                <a:solidFill>
                  <a:schemeClr val="dk1"/>
                </a:solidFill>
                <a:latin typeface="Times New Roman"/>
                <a:ea typeface="Times New Roman"/>
                <a:cs typeface="Times New Roman"/>
                <a:sym typeface="Times New Roman"/>
              </a:rPr>
              <a:t>TOM:</a:t>
            </a:r>
            <a:endParaRPr sz="12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b="1" i="0" u="none" strike="noStrike" cap="none">
                <a:solidFill>
                  <a:schemeClr val="dk1"/>
                </a:solidFill>
                <a:latin typeface="Times New Roman"/>
                <a:ea typeface="Times New Roman"/>
                <a:cs typeface="Times New Roman"/>
                <a:sym typeface="Times New Roman"/>
              </a:rPr>
              <a:t>Probably the #1 stuck scenario for our clients who are high performers who don’t know how to turn it off.</a:t>
            </a:r>
            <a:endParaRPr/>
          </a:p>
          <a:p>
            <a:pPr marL="0" marR="0" lvl="0" indent="0" algn="l" rtl="0">
              <a:lnSpc>
                <a:spcPct val="100000"/>
              </a:lnSpc>
              <a:spcBef>
                <a:spcPts val="0"/>
              </a:spcBef>
              <a:spcAft>
                <a:spcPts val="0"/>
              </a:spcAft>
              <a:buClr>
                <a:schemeClr val="dk1"/>
              </a:buClr>
              <a:buSzPts val="300"/>
              <a:buFont typeface="Times New Roman"/>
              <a:buNone/>
            </a:pPr>
            <a:endParaRPr sz="12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b="1" i="0" u="none" strike="noStrike" cap="none">
                <a:solidFill>
                  <a:schemeClr val="dk1"/>
                </a:solidFill>
                <a:latin typeface="Times New Roman"/>
                <a:ea typeface="Times New Roman"/>
                <a:cs typeface="Times New Roman"/>
                <a:sym typeface="Times New Roman"/>
              </a:rPr>
              <a:t>e.g. – one of three partners, been in business for 20 + years together, his partner hired me to get him of the “high performers” treadmill. Nationally known technology expert, typical story.  Too much work not enough family.  After 2 ½ years he was down to working 35 hours a week, got married to the partner he was dating for 5 years, recreated his relationships with his 3 children and started to take vacations.  Forever grateful he began to “be” a senior executive strategizing, </a:t>
            </a:r>
            <a:r>
              <a:rPr lang="en" sz="1200" b="1">
                <a:solidFill>
                  <a:schemeClr val="dk1"/>
                </a:solidFill>
                <a:latin typeface="Times New Roman"/>
                <a:ea typeface="Times New Roman"/>
                <a:cs typeface="Times New Roman"/>
                <a:sym typeface="Times New Roman"/>
              </a:rPr>
              <a:t>visioning</a:t>
            </a:r>
            <a:r>
              <a:rPr lang="en" sz="1200" b="1" i="0" u="none" strike="noStrike" cap="none">
                <a:solidFill>
                  <a:schemeClr val="dk1"/>
                </a:solidFill>
                <a:latin typeface="Times New Roman"/>
                <a:ea typeface="Times New Roman"/>
                <a:cs typeface="Times New Roman"/>
                <a:sym typeface="Times New Roman"/>
              </a:rPr>
              <a:t> , coaching and leading and doing far less tactical “doing” activities </a:t>
            </a:r>
            <a:endParaRPr sz="1200" b="1" i="0" u="none" strike="noStrike" cap="none">
              <a:solidFill>
                <a:schemeClr val="dk1"/>
              </a:solidFill>
              <a:latin typeface="Times New Roman"/>
              <a:ea typeface="Times New Roman"/>
              <a:cs typeface="Times New Roman"/>
              <a:sym typeface="Times New Roman"/>
            </a:endParaRPr>
          </a:p>
        </p:txBody>
      </p:sp>
      <p:sp>
        <p:nvSpPr>
          <p:cNvPr id="184" name="Google Shape;184;p13:notes"/>
          <p:cNvSpPr txBox="1">
            <a:spLocks noGrp="1"/>
          </p:cNvSpPr>
          <p:nvPr>
            <p:ph type="sldNum" idx="12"/>
          </p:nvPr>
        </p:nvSpPr>
        <p:spPr>
          <a:xfrm>
            <a:off x="3886201" y="8688632"/>
            <a:ext cx="2971800" cy="455400"/>
          </a:xfrm>
          <a:prstGeom prst="rect">
            <a:avLst/>
          </a:prstGeom>
          <a:noFill/>
          <a:ln>
            <a:noFill/>
          </a:ln>
        </p:spPr>
        <p:txBody>
          <a:bodyPr spcFirstLastPara="1" wrap="square" lIns="92600" tIns="46300" rIns="92600" bIns="463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381000" y="685800"/>
            <a:ext cx="60960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3" name="Google Shape;193;p14:notes"/>
          <p:cNvSpPr txBox="1">
            <a:spLocks noGrp="1"/>
          </p:cNvSpPr>
          <p:nvPr>
            <p:ph type="body" idx="1"/>
          </p:nvPr>
        </p:nvSpPr>
        <p:spPr>
          <a:xfrm>
            <a:off x="914401" y="4343519"/>
            <a:ext cx="5029200" cy="4114200"/>
          </a:xfrm>
          <a:prstGeom prst="rect">
            <a:avLst/>
          </a:prstGeom>
          <a:noFill/>
          <a:ln>
            <a:noFill/>
          </a:ln>
        </p:spPr>
        <p:txBody>
          <a:bodyPr spcFirstLastPara="1" wrap="square" lIns="92600" tIns="46300" rIns="92600" bIns="46300" anchor="t" anchorCtr="0">
            <a:noAutofit/>
          </a:bodyPr>
          <a:lstStyle/>
          <a:p>
            <a:pPr marL="0" marR="0" lvl="0" indent="0" algn="l" rtl="0">
              <a:lnSpc>
                <a:spcPct val="100000"/>
              </a:lnSpc>
              <a:spcBef>
                <a:spcPts val="0"/>
              </a:spcBef>
              <a:spcAft>
                <a:spcPts val="0"/>
              </a:spcAft>
              <a:buClr>
                <a:schemeClr val="dk1"/>
              </a:buClr>
              <a:buSzPts val="300"/>
              <a:buFont typeface="Times New Roman"/>
              <a:buNone/>
            </a:pPr>
            <a:r>
              <a:rPr lang="en" sz="1200" b="1">
                <a:solidFill>
                  <a:schemeClr val="dk1"/>
                </a:solidFill>
                <a:latin typeface="Times New Roman"/>
                <a:ea typeface="Times New Roman"/>
                <a:cs typeface="Times New Roman"/>
                <a:sym typeface="Times New Roman"/>
              </a:rPr>
              <a:t>EVIE:</a:t>
            </a:r>
            <a:endParaRPr sz="12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Times New Roman"/>
              <a:buNone/>
            </a:pPr>
            <a:r>
              <a:rPr lang="en" sz="1200">
                <a:solidFill>
                  <a:schemeClr val="dk1"/>
                </a:solidFill>
                <a:latin typeface="Times New Roman"/>
                <a:ea typeface="Times New Roman"/>
                <a:cs typeface="Times New Roman"/>
                <a:sym typeface="Times New Roman"/>
              </a:rPr>
              <a:t>Take a moment to select one in your head, or even right it down so you can apply it as we go through the upcoming excersize</a:t>
            </a:r>
            <a:endParaRPr sz="1200">
              <a:solidFill>
                <a:schemeClr val="dk1"/>
              </a:solidFill>
              <a:latin typeface="Times New Roman"/>
              <a:ea typeface="Times New Roman"/>
              <a:cs typeface="Times New Roman"/>
              <a:sym typeface="Times New Roman"/>
            </a:endParaRPr>
          </a:p>
        </p:txBody>
      </p:sp>
      <p:sp>
        <p:nvSpPr>
          <p:cNvPr id="194" name="Google Shape;194;p14:notes"/>
          <p:cNvSpPr txBox="1">
            <a:spLocks noGrp="1"/>
          </p:cNvSpPr>
          <p:nvPr>
            <p:ph type="sldNum" idx="12"/>
          </p:nvPr>
        </p:nvSpPr>
        <p:spPr>
          <a:xfrm>
            <a:off x="3886201" y="8688632"/>
            <a:ext cx="2971800" cy="455400"/>
          </a:xfrm>
          <a:prstGeom prst="rect">
            <a:avLst/>
          </a:prstGeom>
          <a:noFill/>
          <a:ln>
            <a:noFill/>
          </a:ln>
        </p:spPr>
        <p:txBody>
          <a:bodyPr spcFirstLastPara="1" wrap="square" lIns="92600" tIns="46300" rIns="92600" bIns="463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381000" y="685800"/>
            <a:ext cx="6096000"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3" name="Google Shape;203;p15:notes"/>
          <p:cNvSpPr txBox="1">
            <a:spLocks noGrp="1"/>
          </p:cNvSpPr>
          <p:nvPr>
            <p:ph type="body" idx="1"/>
          </p:nvPr>
        </p:nvSpPr>
        <p:spPr>
          <a:xfrm>
            <a:off x="914400" y="4343400"/>
            <a:ext cx="5029200" cy="4114200"/>
          </a:xfrm>
          <a:prstGeom prst="rect">
            <a:avLst/>
          </a:prstGeom>
          <a:noFill/>
          <a:ln>
            <a:noFill/>
          </a:ln>
        </p:spPr>
        <p:txBody>
          <a:bodyPr spcFirstLastPara="1" wrap="square" lIns="92600" tIns="46300" rIns="92600" bIns="46300" anchor="t" anchorCtr="0">
            <a:noAutofit/>
          </a:bodyPr>
          <a:lstStyle/>
          <a:p>
            <a:pPr marL="228600" lvl="0" indent="0" algn="l" rtl="0">
              <a:lnSpc>
                <a:spcPct val="115000"/>
              </a:lnSpc>
              <a:spcBef>
                <a:spcPts val="0"/>
              </a:spcBef>
              <a:spcAft>
                <a:spcPts val="0"/>
              </a:spcAft>
              <a:buClr>
                <a:schemeClr val="dk1"/>
              </a:buClr>
              <a:buSzPts val="1100"/>
              <a:buFont typeface="Arial"/>
              <a:buNone/>
            </a:pPr>
            <a:r>
              <a:rPr lang="en" sz="1400" b="1">
                <a:solidFill>
                  <a:schemeClr val="dk1"/>
                </a:solidFill>
              </a:rPr>
              <a:t>EVIE:</a:t>
            </a:r>
            <a:endParaRPr sz="1400" b="1">
              <a:solidFill>
                <a:schemeClr val="dk1"/>
              </a:solidFill>
            </a:endParaRPr>
          </a:p>
          <a:p>
            <a:pPr marL="228600" lvl="0" indent="0" algn="l" rtl="0">
              <a:lnSpc>
                <a:spcPct val="115000"/>
              </a:lnSpc>
              <a:spcBef>
                <a:spcPts val="0"/>
              </a:spcBef>
              <a:spcAft>
                <a:spcPts val="0"/>
              </a:spcAft>
              <a:buClr>
                <a:schemeClr val="dk1"/>
              </a:buClr>
              <a:buSzPts val="1100"/>
              <a:buFont typeface="Arial"/>
              <a:buNone/>
            </a:pPr>
            <a:r>
              <a:rPr lang="en" sz="1400" b="1">
                <a:solidFill>
                  <a:schemeClr val="dk1"/>
                </a:solidFill>
              </a:rPr>
              <a:t>Personal insight:</a:t>
            </a:r>
            <a:r>
              <a:rPr lang="en"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400" b="1">
                <a:solidFill>
                  <a:schemeClr val="dk1"/>
                </a:solidFill>
              </a:rPr>
              <a:t>Critical hindsight: or </a:t>
            </a:r>
            <a:r>
              <a:rPr lang="en" sz="1200" b="1">
                <a:solidFill>
                  <a:schemeClr val="dk1"/>
                </a:solidFill>
                <a:latin typeface="Calibri"/>
                <a:ea typeface="Calibri"/>
                <a:cs typeface="Calibri"/>
                <a:sym typeface="Calibri"/>
              </a:rPr>
              <a:t>Completing the Effect of the Past</a:t>
            </a:r>
            <a:r>
              <a:rPr lang="en" sz="1200">
                <a:solidFill>
                  <a:schemeClr val="dk1"/>
                </a:solidFill>
                <a:latin typeface="Calibri"/>
                <a:ea typeface="Calibri"/>
                <a:cs typeface="Calibri"/>
                <a:sym typeface="Calibri"/>
              </a:rPr>
              <a:t>.  Where did those “ways of being” come from and are they still valid for you today as they were when you created them.</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400" b="1">
                <a:solidFill>
                  <a:schemeClr val="dk1"/>
                </a:solidFill>
              </a:rPr>
              <a:t>Compelling foresight:</a:t>
            </a:r>
            <a:r>
              <a:rPr lang="en" sz="1200" b="1">
                <a:solidFill>
                  <a:schemeClr val="dk1"/>
                </a:solidFill>
                <a:latin typeface="Calibri"/>
                <a:ea typeface="Calibri"/>
                <a:cs typeface="Calibri"/>
                <a:sym typeface="Calibri"/>
              </a:rPr>
              <a:t>Create a future which is distinct from your past.  </a:t>
            </a:r>
            <a:r>
              <a:rPr lang="en" sz="1200">
                <a:solidFill>
                  <a:schemeClr val="dk1"/>
                </a:solidFill>
                <a:latin typeface="Calibri"/>
                <a:ea typeface="Calibri"/>
                <a:cs typeface="Calibri"/>
                <a:sym typeface="Calibri"/>
              </a:rPr>
              <a:t>Use your knowledge and experience from the past but invent a new future which isn’t going to be predictably attained. </a:t>
            </a:r>
            <a:r>
              <a:rPr lang="en" sz="1200" b="1">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r>
              <a:rPr lang="en" sz="1400" b="1">
                <a:solidFill>
                  <a:schemeClr val="dk1"/>
                </a:solidFill>
              </a:rPr>
              <a:t>Collaborative vision </a:t>
            </a:r>
            <a:r>
              <a:rPr lang="en" sz="1200" b="1">
                <a:solidFill>
                  <a:schemeClr val="dk1"/>
                </a:solidFill>
                <a:latin typeface="Calibri"/>
                <a:ea typeface="Calibri"/>
                <a:cs typeface="Calibri"/>
                <a:sym typeface="Calibri"/>
              </a:rPr>
              <a:t>Create a Community that Supports &amp; Challenges. </a:t>
            </a:r>
            <a:r>
              <a:rPr lang="en" sz="1200">
                <a:solidFill>
                  <a:schemeClr val="dk1"/>
                </a:solidFill>
                <a:latin typeface="Calibri"/>
                <a:ea typeface="Calibri"/>
                <a:cs typeface="Calibri"/>
                <a:sym typeface="Calibri"/>
              </a:rPr>
              <a:t>Develop a learning community whose members not only pursue the realization of their own potential for excellence but also help to bring out the best in every other person </a:t>
            </a:r>
            <a:endParaRPr sz="1200">
              <a:solidFill>
                <a:schemeClr val="dk1"/>
              </a:solidFill>
              <a:latin typeface="Calibri"/>
              <a:ea typeface="Calibri"/>
              <a:cs typeface="Calibri"/>
              <a:sym typeface="Calibri"/>
            </a:endParaRPr>
          </a:p>
          <a:p>
            <a:pPr marL="22860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Times New Roman"/>
              <a:buNone/>
            </a:pPr>
            <a:endParaRPr>
              <a:solidFill>
                <a:schemeClr val="dk1"/>
              </a:solidFill>
            </a:endParaRPr>
          </a:p>
          <a:p>
            <a:pPr marL="0" lvl="0" indent="0" algn="l" rtl="0">
              <a:lnSpc>
                <a:spcPct val="100000"/>
              </a:lnSpc>
              <a:spcBef>
                <a:spcPts val="0"/>
              </a:spcBef>
              <a:spcAft>
                <a:spcPts val="0"/>
              </a:spcAft>
              <a:buClr>
                <a:schemeClr val="dk1"/>
              </a:buClr>
              <a:buSzPts val="1200"/>
              <a:buFont typeface="Times New Roman"/>
              <a:buNone/>
            </a:pPr>
            <a:endParaRPr sz="1200">
              <a:solidFill>
                <a:schemeClr val="dk1"/>
              </a:solidFill>
              <a:latin typeface="Calibri"/>
              <a:ea typeface="Calibri"/>
              <a:cs typeface="Calibri"/>
              <a:sym typeface="Calibri"/>
            </a:endParaRPr>
          </a:p>
        </p:txBody>
      </p:sp>
      <p:sp>
        <p:nvSpPr>
          <p:cNvPr id="204" name="Google Shape;204;p15:notes"/>
          <p:cNvSpPr txBox="1">
            <a:spLocks noGrp="1"/>
          </p:cNvSpPr>
          <p:nvPr>
            <p:ph type="sldNum" idx="12"/>
          </p:nvPr>
        </p:nvSpPr>
        <p:spPr>
          <a:xfrm>
            <a:off x="3886201" y="8688632"/>
            <a:ext cx="2971800" cy="455400"/>
          </a:xfrm>
          <a:prstGeom prst="rect">
            <a:avLst/>
          </a:prstGeom>
          <a:noFill/>
          <a:ln>
            <a:noFill/>
          </a:ln>
        </p:spPr>
        <p:txBody>
          <a:bodyPr spcFirstLastPara="1" wrap="square" lIns="92600" tIns="46300" rIns="92600" bIns="463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c7c697627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g1c7c6976272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TOM</a:t>
            </a:r>
            <a:endParaRPr/>
          </a:p>
        </p:txBody>
      </p:sp>
      <p:sp>
        <p:nvSpPr>
          <p:cNvPr id="217" name="Google Shape;217;g1c7c6976272_0_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c7c697627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5" name="Google Shape;235;g1c7c6976272_0_2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EVIE: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We’re asking you to be deliberately pause before you to think about actions, or behavioir </a:t>
            </a:r>
            <a:endParaRPr/>
          </a:p>
          <a:p>
            <a:pPr marL="0" lvl="0" indent="0" algn="l" rtl="0">
              <a:spcBef>
                <a:spcPts val="0"/>
              </a:spcBef>
              <a:spcAft>
                <a:spcPts val="0"/>
              </a:spcAft>
              <a:buNone/>
            </a:pPr>
            <a:endParaRPr/>
          </a:p>
        </p:txBody>
      </p:sp>
      <p:sp>
        <p:nvSpPr>
          <p:cNvPr id="236" name="Google Shape;236;g1c7c6976272_0_2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c7c697627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g1c7c6976272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TOM</a:t>
            </a:r>
            <a:endParaRPr/>
          </a:p>
        </p:txBody>
      </p:sp>
      <p:sp>
        <p:nvSpPr>
          <p:cNvPr id="244" name="Google Shape;244;g1c7c6976272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c7c6976272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5" name="Google Shape;265;g1c7c6976272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EVIE: Read the quote</a:t>
            </a:r>
            <a:endParaRPr b="1"/>
          </a:p>
          <a:p>
            <a:pPr marL="0" lvl="0" indent="0" algn="l" rtl="0">
              <a:spcBef>
                <a:spcPts val="0"/>
              </a:spcBef>
              <a:spcAft>
                <a:spcPts val="0"/>
              </a:spcAft>
              <a:buNone/>
            </a:pPr>
            <a:endParaRPr/>
          </a:p>
          <a:p>
            <a:pPr marL="0" lvl="0" indent="0" algn="l" rtl="0">
              <a:spcBef>
                <a:spcPts val="0"/>
              </a:spcBef>
              <a:spcAft>
                <a:spcPts val="0"/>
              </a:spcAft>
              <a:buNone/>
            </a:pPr>
            <a:r>
              <a:rPr lang="en" b="1"/>
              <a:t>TOM:</a:t>
            </a:r>
            <a:endParaRPr b="1"/>
          </a:p>
          <a:p>
            <a:pPr marL="0" lvl="0" indent="0" algn="l" rtl="0">
              <a:spcBef>
                <a:spcPts val="0"/>
              </a:spcBef>
              <a:spcAft>
                <a:spcPts val="0"/>
              </a:spcAft>
              <a:buNone/>
            </a:pPr>
            <a:r>
              <a:rPr lang="en"/>
              <a:t>Charlie Munger - </a:t>
            </a:r>
            <a:r>
              <a:rPr lang="en" sz="1500">
                <a:solidFill>
                  <a:srgbClr val="111111"/>
                </a:solidFill>
                <a:highlight>
                  <a:srgbClr val="FFFFFF"/>
                </a:highlight>
                <a:latin typeface="Times New Roman"/>
                <a:ea typeface="Times New Roman"/>
                <a:cs typeface="Times New Roman"/>
                <a:sym typeface="Times New Roman"/>
              </a:rPr>
              <a:t>A simple and easy approach to decision making that prevents us from being manipulated.</a:t>
            </a:r>
            <a:endParaRPr sz="1500">
              <a:solidFill>
                <a:srgbClr val="111111"/>
              </a:solidFill>
              <a:highlight>
                <a:srgbClr val="FFFFFF"/>
              </a:highlight>
              <a:latin typeface="Times New Roman"/>
              <a:ea typeface="Times New Roman"/>
              <a:cs typeface="Times New Roman"/>
              <a:sym typeface="Times New Roman"/>
            </a:endParaRPr>
          </a:p>
          <a:p>
            <a:pPr marL="457200" lvl="0" indent="-323850" algn="l" rtl="0">
              <a:lnSpc>
                <a:spcPct val="115000"/>
              </a:lnSpc>
              <a:spcBef>
                <a:spcPts val="0"/>
              </a:spcBef>
              <a:spcAft>
                <a:spcPts val="0"/>
              </a:spcAft>
              <a:buClr>
                <a:srgbClr val="111111"/>
              </a:buClr>
              <a:buSzPts val="1500"/>
              <a:buFont typeface="Times New Roman"/>
              <a:buChar char="●"/>
            </a:pPr>
            <a:r>
              <a:rPr lang="en" sz="1500">
                <a:solidFill>
                  <a:srgbClr val="111111"/>
                </a:solidFill>
                <a:highlight>
                  <a:srgbClr val="FFFFFF"/>
                </a:highlight>
                <a:latin typeface="Times New Roman"/>
                <a:ea typeface="Times New Roman"/>
                <a:cs typeface="Times New Roman"/>
                <a:sym typeface="Times New Roman"/>
              </a:rPr>
              <a:t>Understand the forces at play.</a:t>
            </a:r>
            <a:endParaRPr sz="1500">
              <a:solidFill>
                <a:srgbClr val="111111"/>
              </a:solidFill>
              <a:highlight>
                <a:srgbClr val="FFFFFF"/>
              </a:highlight>
              <a:latin typeface="Times New Roman"/>
              <a:ea typeface="Times New Roman"/>
              <a:cs typeface="Times New Roman"/>
              <a:sym typeface="Times New Roman"/>
            </a:endParaRPr>
          </a:p>
          <a:p>
            <a:pPr marL="457200" lvl="0" indent="-323850" algn="l" rtl="0">
              <a:lnSpc>
                <a:spcPct val="115000"/>
              </a:lnSpc>
              <a:spcBef>
                <a:spcPts val="0"/>
              </a:spcBef>
              <a:spcAft>
                <a:spcPts val="0"/>
              </a:spcAft>
              <a:buClr>
                <a:srgbClr val="111111"/>
              </a:buClr>
              <a:buSzPts val="1500"/>
              <a:buFont typeface="Times New Roman"/>
              <a:buChar char="●"/>
            </a:pPr>
            <a:r>
              <a:rPr lang="en" sz="1500">
                <a:solidFill>
                  <a:srgbClr val="111111"/>
                </a:solidFill>
                <a:highlight>
                  <a:srgbClr val="FFFFFF"/>
                </a:highlight>
                <a:latin typeface="Times New Roman"/>
                <a:ea typeface="Times New Roman"/>
                <a:cs typeface="Times New Roman"/>
                <a:sym typeface="Times New Roman"/>
              </a:rPr>
              <a:t>Understand how your subconscious might be leading you astray.</a:t>
            </a:r>
            <a:endParaRPr sz="150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50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700" i="1">
                <a:solidFill>
                  <a:srgbClr val="111111"/>
                </a:solidFill>
                <a:highlight>
                  <a:srgbClr val="FFFFFF"/>
                </a:highlight>
                <a:latin typeface="Times New Roman"/>
                <a:ea typeface="Times New Roman"/>
                <a:cs typeface="Times New Roman"/>
                <a:sym typeface="Times New Roman"/>
              </a:rPr>
              <a:t>Personally, I’ve gotten so that I now use a kind of two-track analysis. First, what are the factors that really govern the interests involved, rationally considered? And second, what are the subconscious influences where the brain at a subconscious level is automatically doing these things-which by and large are useful, but which often misfunction.</a:t>
            </a:r>
            <a:endParaRPr sz="1700" i="1">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700" i="1">
                <a:solidFill>
                  <a:srgbClr val="111111"/>
                </a:solidFill>
                <a:highlight>
                  <a:srgbClr val="FFFFFF"/>
                </a:highlight>
                <a:latin typeface="Times New Roman"/>
                <a:ea typeface="Times New Roman"/>
                <a:cs typeface="Times New Roman"/>
                <a:sym typeface="Times New Roman"/>
              </a:rPr>
              <a:t>One approach is rationality-the way you’d work out a bridge problem: by evaluating the real interests, the real probabilities and so forth. And the other is to evaluate the psychological factors that cause subconscious conclusions-many of which are wrong.</a:t>
            </a:r>
            <a:endParaRPr sz="1700" i="1">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700" i="1">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Dr. Jim Loehr and Dr. Sheila Ohlsson Walker, coauthors of </a:t>
            </a:r>
            <a:r>
              <a:rPr lang="en" i="1">
                <a:solidFill>
                  <a:srgbClr val="EF5B24"/>
                </a:solidFill>
                <a:uFill>
                  <a:noFill/>
                </a:uFill>
                <a:hlinkClick r:id="rId3">
                  <a:extLst>
                    <a:ext uri="{A12FA001-AC4F-418D-AE19-62706E023703}">
                      <ahyp:hlinkClr xmlns:ahyp="http://schemas.microsoft.com/office/drawing/2018/hyperlinkcolor" val="tx"/>
                    </a:ext>
                  </a:extLst>
                </a:hlinkClick>
              </a:rPr>
              <a:t>Wise Decisions: A Science-Based Approach to Making Better Choices</a:t>
            </a:r>
            <a:r>
              <a:rPr lang="en">
                <a:solidFill>
                  <a:schemeClr val="dk1"/>
                </a:solidFill>
              </a:rPr>
              <a:t>, call the inner voice that guides you “YODA,” which stands for Your Own Decision Advisor. Unfortunately, it can feed you bad information.</a:t>
            </a:r>
            <a:endParaRPr>
              <a:solidFill>
                <a:schemeClr val="dk1"/>
              </a:solidFill>
            </a:endParaRPr>
          </a:p>
          <a:p>
            <a:pPr marL="0" lvl="0" indent="0" algn="l" rtl="0">
              <a:lnSpc>
                <a:spcPct val="115000"/>
              </a:lnSpc>
              <a:spcBef>
                <a:spcPts val="1900"/>
              </a:spcBef>
              <a:spcAft>
                <a:spcPts val="0"/>
              </a:spcAft>
              <a:buClr>
                <a:schemeClr val="dk1"/>
              </a:buClr>
              <a:buSzPts val="1100"/>
              <a:buFont typeface="Arial"/>
              <a:buNone/>
            </a:pPr>
            <a:r>
              <a:rPr lang="en">
                <a:solidFill>
                  <a:schemeClr val="dk1"/>
                </a:solidFill>
              </a:rPr>
              <a:t>Outer voices, such as those from parents, teachers, or coaches, often inform your inner voice when you’re a child, and YODA becomes an accumulation of them. Ohlsson Walker, behavioral geneticist and senior scientist at the Institute for Applied Research in Youth at Tufts University, calls it “below-the-radar-screen programming that develops over time.” However, your YODA may not have been properly trained to deliver the best advice.</a:t>
            </a:r>
            <a:endParaRPr>
              <a:solidFill>
                <a:schemeClr val="dk1"/>
              </a:solidFill>
            </a:endParaRPr>
          </a:p>
          <a:p>
            <a:pPr marL="0" lvl="0" indent="0" algn="l" rtl="0">
              <a:lnSpc>
                <a:spcPct val="115000"/>
              </a:lnSpc>
              <a:spcBef>
                <a:spcPts val="1900"/>
              </a:spcBef>
              <a:spcAft>
                <a:spcPts val="0"/>
              </a:spcAft>
              <a:buClr>
                <a:schemeClr val="dk1"/>
              </a:buClr>
              <a:buSzPts val="1100"/>
              <a:buFont typeface="Arial"/>
              <a:buNone/>
            </a:pPr>
            <a:r>
              <a:rPr lang="en">
                <a:solidFill>
                  <a:schemeClr val="dk1"/>
                </a:solidFill>
              </a:rPr>
              <a:t>YODA also likes to soothe your ego by making excuses about past bad decisions. “It’s very disturbing when you realize that our brains are a fiction-making machine,” says Loehr, a performance psychologist and cofounder of the Human Performance Institute. “We make up all kinds of crazy things to help us feel better and to justify the decisions that we’ve made. The inner voice is the one who arbitrates a lot of that maneuvering around the truth, so we have to be very careful. It’s a master storyteller and far more important than you may realize.”</a:t>
            </a:r>
            <a:endParaRPr sz="1700" i="1">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1900"/>
              </a:spcBef>
              <a:spcAft>
                <a:spcPts val="0"/>
              </a:spcAft>
              <a:buNone/>
            </a:pPr>
            <a:endParaRPr sz="1500">
              <a:solidFill>
                <a:srgbClr val="111111"/>
              </a:solidFill>
              <a:highlight>
                <a:srgbClr val="FFFFFF"/>
              </a:highlight>
              <a:latin typeface="Times New Roman"/>
              <a:ea typeface="Times New Roman"/>
              <a:cs typeface="Times New Roman"/>
              <a:sym typeface="Times New Roman"/>
            </a:endParaRPr>
          </a:p>
        </p:txBody>
      </p:sp>
      <p:sp>
        <p:nvSpPr>
          <p:cNvPr id="266" name="Google Shape;266;g1c7c6976272_0_2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732815" y="1143000"/>
            <a:ext cx="53922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7" name="Google Shape;77;p2:notes"/>
          <p:cNvSpPr txBox="1">
            <a:spLocks noGrp="1"/>
          </p:cNvSpPr>
          <p:nvPr>
            <p:ph type="body" idx="1"/>
          </p:nvPr>
        </p:nvSpPr>
        <p:spPr>
          <a:xfrm>
            <a:off x="686269" y="4400550"/>
            <a:ext cx="54855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a:t>TOM</a:t>
            </a:r>
            <a:endParaRPr/>
          </a:p>
          <a:p>
            <a:pPr marL="0" lvl="0" indent="0" algn="l" rtl="0">
              <a:lnSpc>
                <a:spcPct val="100000"/>
              </a:lnSpc>
              <a:spcBef>
                <a:spcPts val="0"/>
              </a:spcBef>
              <a:spcAft>
                <a:spcPts val="0"/>
              </a:spcAft>
              <a:buSzPts val="1800"/>
              <a:buNone/>
            </a:pPr>
            <a:r>
              <a:rPr lang="en"/>
              <a:t>What does stuck look like?</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 i="1"/>
              <a:t>-TOOLS – Our Focus Four Formula are </a:t>
            </a:r>
            <a:r>
              <a:rPr lang="en"/>
              <a:t> tools that help you move through the stuck zone to take action to move forward.</a:t>
            </a:r>
            <a:endParaRPr/>
          </a:p>
        </p:txBody>
      </p:sp>
      <p:sp>
        <p:nvSpPr>
          <p:cNvPr id="78" name="Google Shape;78;p2:notes"/>
          <p:cNvSpPr txBox="1"/>
          <p:nvPr/>
        </p:nvSpPr>
        <p:spPr>
          <a:xfrm>
            <a:off x="3885219" y="8685212"/>
            <a:ext cx="29712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c7c697627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3" name="Google Shape;273;g1c7c6976272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TOM</a:t>
            </a:r>
            <a:endParaRPr/>
          </a:p>
        </p:txBody>
      </p:sp>
      <p:sp>
        <p:nvSpPr>
          <p:cNvPr id="274" name="Google Shape;274;g1c7c6976272_0_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c7c6976272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g1c7c6976272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TOM</a:t>
            </a:r>
            <a:endParaRPr b="1"/>
          </a:p>
          <a:p>
            <a:pPr marL="0" lvl="0" indent="0" algn="l" rtl="0">
              <a:spcBef>
                <a:spcPts val="0"/>
              </a:spcBef>
              <a:spcAft>
                <a:spcPts val="0"/>
              </a:spcAft>
              <a:buNone/>
            </a:pPr>
            <a:r>
              <a:rPr lang="en"/>
              <a:t>Our experience shows the bigger the future the better the results.  Now don’t misunderstand us, we’re not saying you should create Pollyanna.  The focus 4 are just one component of the equation   </a:t>
            </a:r>
            <a:endParaRPr/>
          </a:p>
        </p:txBody>
      </p:sp>
      <p:sp>
        <p:nvSpPr>
          <p:cNvPr id="296" name="Google Shape;296;g1c7c6976272_0_2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c7c6976272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g1c7c6976272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1300" b="1">
                <a:solidFill>
                  <a:schemeClr val="dk1"/>
                </a:solidFill>
                <a:latin typeface="Calibri"/>
                <a:ea typeface="Calibri"/>
                <a:cs typeface="Calibri"/>
                <a:sym typeface="Calibri"/>
              </a:rPr>
              <a:t>Evie:</a:t>
            </a:r>
            <a:endParaRPr sz="1300" b="1">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 sz="1300">
                <a:solidFill>
                  <a:schemeClr val="dk1"/>
                </a:solidFill>
                <a:latin typeface="Calibri"/>
                <a:ea typeface="Calibri"/>
                <a:cs typeface="Calibri"/>
                <a:sym typeface="Calibri"/>
              </a:rPr>
              <a:t>Develop a community….Dr. Davidson</a:t>
            </a:r>
            <a:endParaRPr sz="13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 sz="1300">
                <a:solidFill>
                  <a:schemeClr val="dk1"/>
                </a:solidFill>
                <a:latin typeface="Calibri"/>
                <a:ea typeface="Calibri"/>
                <a:cs typeface="Calibri"/>
                <a:sym typeface="Calibri"/>
              </a:rPr>
              <a:t>Review actions to take and</a:t>
            </a:r>
            <a:endParaRPr sz="13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Font typeface="Arial"/>
              <a:buNone/>
            </a:pPr>
            <a:r>
              <a:rPr lang="en" sz="1300">
                <a:solidFill>
                  <a:schemeClr val="dk1"/>
                </a:solidFill>
                <a:latin typeface="Calibri"/>
                <a:ea typeface="Calibri"/>
                <a:cs typeface="Calibri"/>
                <a:sym typeface="Calibri"/>
              </a:rPr>
              <a:t>Make a commitment to yourself, your team, your family] to focus on that goal</a:t>
            </a:r>
            <a:endParaRPr sz="300">
              <a:solidFill>
                <a:schemeClr val="dk1"/>
              </a:solidFill>
            </a:endParaRPr>
          </a:p>
          <a:p>
            <a:pPr marL="0" lvl="0" indent="0" algn="l" rtl="0">
              <a:spcBef>
                <a:spcPts val="0"/>
              </a:spcBef>
              <a:spcAft>
                <a:spcPts val="0"/>
              </a:spcAft>
              <a:buNone/>
            </a:pPr>
            <a:r>
              <a:rPr lang="en"/>
              <a:t>Know you cannot do it on your own</a:t>
            </a:r>
            <a:endParaRPr/>
          </a:p>
        </p:txBody>
      </p:sp>
      <p:sp>
        <p:nvSpPr>
          <p:cNvPr id="304" name="Google Shape;304;g1c7c6976272_0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a:spLocks noGrp="1" noRot="1" noChangeAspect="1"/>
          </p:cNvSpPr>
          <p:nvPr>
            <p:ph type="sldImg" idx="2"/>
          </p:nvPr>
        </p:nvSpPr>
        <p:spPr>
          <a:xfrm>
            <a:off x="732815" y="1143000"/>
            <a:ext cx="53922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25" name="Google Shape;325;p16:notes"/>
          <p:cNvSpPr txBox="1">
            <a:spLocks noGrp="1"/>
          </p:cNvSpPr>
          <p:nvPr>
            <p:ph type="body" idx="1"/>
          </p:nvPr>
        </p:nvSpPr>
        <p:spPr>
          <a:xfrm>
            <a:off x="686269" y="4400550"/>
            <a:ext cx="54855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a:t>TOM</a:t>
            </a:r>
            <a:endParaRPr/>
          </a:p>
          <a:p>
            <a:pPr marL="0" lvl="0" indent="0" algn="l" rtl="0">
              <a:lnSpc>
                <a:spcPct val="100000"/>
              </a:lnSpc>
              <a:spcBef>
                <a:spcPts val="0"/>
              </a:spcBef>
              <a:spcAft>
                <a:spcPts val="0"/>
              </a:spcAft>
              <a:buSzPts val="1800"/>
              <a:buNone/>
            </a:pPr>
            <a:endParaRPr/>
          </a:p>
        </p:txBody>
      </p:sp>
      <p:sp>
        <p:nvSpPr>
          <p:cNvPr id="326" name="Google Shape;326;p16:notes"/>
          <p:cNvSpPr txBox="1"/>
          <p:nvPr/>
        </p:nvSpPr>
        <p:spPr>
          <a:xfrm>
            <a:off x="3885219" y="8685212"/>
            <a:ext cx="29712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txBox="1">
            <a:spLocks noGrp="1"/>
          </p:cNvSpPr>
          <p:nvPr>
            <p:ph type="sldNum" idx="12"/>
          </p:nvPr>
        </p:nvSpPr>
        <p:spPr>
          <a:xfrm>
            <a:off x="3886201" y="8688632"/>
            <a:ext cx="2971800" cy="455400"/>
          </a:xfrm>
          <a:prstGeom prst="rect">
            <a:avLst/>
          </a:prstGeom>
          <a:noFill/>
          <a:ln>
            <a:noFill/>
          </a:ln>
        </p:spPr>
        <p:txBody>
          <a:bodyPr spcFirstLastPara="1" wrap="square" lIns="92600" tIns="46300" rIns="92600" bIns="463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
        <p:nvSpPr>
          <p:cNvPr id="333" name="Google Shape;333;p17:notes"/>
          <p:cNvSpPr>
            <a:spLocks noGrp="1" noRot="1" noChangeAspect="1"/>
          </p:cNvSpPr>
          <p:nvPr>
            <p:ph type="sldImg" idx="2"/>
          </p:nvPr>
        </p:nvSpPr>
        <p:spPr>
          <a:xfrm>
            <a:off x="381000" y="685800"/>
            <a:ext cx="6096000" cy="3430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4" name="Google Shape;334;p17:notes"/>
          <p:cNvSpPr txBox="1">
            <a:spLocks noGrp="1"/>
          </p:cNvSpPr>
          <p:nvPr>
            <p:ph type="body" idx="1"/>
          </p:nvPr>
        </p:nvSpPr>
        <p:spPr>
          <a:xfrm>
            <a:off x="914401" y="4343519"/>
            <a:ext cx="5029200" cy="4114200"/>
          </a:xfrm>
          <a:prstGeom prst="rect">
            <a:avLst/>
          </a:prstGeom>
          <a:noFill/>
          <a:ln>
            <a:noFill/>
          </a:ln>
        </p:spPr>
        <p:txBody>
          <a:bodyPr spcFirstLastPara="1" wrap="square" lIns="92600" tIns="46300" rIns="92600" bIns="46300" anchor="t" anchorCtr="0">
            <a:noAutofit/>
          </a:bodyPr>
          <a:lstStyle/>
          <a:p>
            <a:pPr marL="0" marR="0" lvl="0" indent="0" algn="l" rtl="0">
              <a:lnSpc>
                <a:spcPct val="100000"/>
              </a:lnSpc>
              <a:spcBef>
                <a:spcPts val="0"/>
              </a:spcBef>
              <a:spcAft>
                <a:spcPts val="0"/>
              </a:spcAft>
              <a:buClr>
                <a:schemeClr val="dk1"/>
              </a:buClr>
              <a:buSzPts val="300"/>
              <a:buFont typeface="Times New Roman"/>
              <a:buNone/>
            </a:pPr>
            <a:r>
              <a:rPr lang="en" sz="1200">
                <a:solidFill>
                  <a:schemeClr val="dk1"/>
                </a:solidFill>
                <a:latin typeface="Times New Roman"/>
                <a:ea typeface="Times New Roman"/>
                <a:cs typeface="Times New Roman"/>
                <a:sym typeface="Times New Roman"/>
              </a:rPr>
              <a:t>EVIE</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EVIE</a:t>
            </a:r>
            <a:endParaRPr/>
          </a:p>
          <a:p>
            <a:pPr marL="0" lvl="0" indent="0" algn="l" rtl="0">
              <a:lnSpc>
                <a:spcPct val="100000"/>
              </a:lnSpc>
              <a:spcBef>
                <a:spcPts val="0"/>
              </a:spcBef>
              <a:spcAft>
                <a:spcPts val="0"/>
              </a:spcAft>
              <a:buSzPts val="1100"/>
              <a:buNone/>
            </a:pPr>
            <a:r>
              <a:rPr lang="en"/>
              <a:t>IMEC BreakThrough Groups</a:t>
            </a:r>
            <a:endParaRPr/>
          </a:p>
          <a:p>
            <a:pPr marL="0" lvl="0" indent="0" algn="l" rtl="0">
              <a:lnSpc>
                <a:spcPct val="100000"/>
              </a:lnSpc>
              <a:spcBef>
                <a:spcPts val="0"/>
              </a:spcBef>
              <a:spcAft>
                <a:spcPts val="0"/>
              </a:spcAft>
              <a:buSzPts val="1100"/>
              <a:buNone/>
            </a:pPr>
            <a:r>
              <a:rPr lang="en" sz="1500">
                <a:solidFill>
                  <a:schemeClr val="dk1"/>
                </a:solidFill>
                <a:highlight>
                  <a:srgbClr val="FFFFFF"/>
                </a:highlight>
                <a:latin typeface="Open Sans"/>
                <a:ea typeface="Open Sans"/>
                <a:cs typeface="Open Sans"/>
                <a:sym typeface="Open Sans"/>
              </a:rPr>
              <a:t>It is proven that peer-to-peer group member companies in the United States have approximately 15% higher growth than companies that don’t participate in peer-to-peer groups.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EVIE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732815" y="1143000"/>
            <a:ext cx="53922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5" name="Google Shape;85;p3:notes"/>
          <p:cNvSpPr txBox="1">
            <a:spLocks noGrp="1"/>
          </p:cNvSpPr>
          <p:nvPr>
            <p:ph type="body" idx="1"/>
          </p:nvPr>
        </p:nvSpPr>
        <p:spPr>
          <a:xfrm>
            <a:off x="686269" y="4400550"/>
            <a:ext cx="54855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b="1"/>
              <a:t>EVIE</a:t>
            </a:r>
            <a:endParaRPr b="1"/>
          </a:p>
        </p:txBody>
      </p:sp>
      <p:sp>
        <p:nvSpPr>
          <p:cNvPr id="86" name="Google Shape;86;p3:notes"/>
          <p:cNvSpPr txBox="1"/>
          <p:nvPr/>
        </p:nvSpPr>
        <p:spPr>
          <a:xfrm>
            <a:off x="3885219" y="8685212"/>
            <a:ext cx="29712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732815" y="1143000"/>
            <a:ext cx="53922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3" name="Google Shape;93;p4:notes"/>
          <p:cNvSpPr txBox="1">
            <a:spLocks noGrp="1"/>
          </p:cNvSpPr>
          <p:nvPr>
            <p:ph type="body" idx="1"/>
          </p:nvPr>
        </p:nvSpPr>
        <p:spPr>
          <a:xfrm>
            <a:off x="686269" y="4400550"/>
            <a:ext cx="54855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b="1"/>
              <a:t>EVIE </a:t>
            </a:r>
            <a:r>
              <a:rPr lang="en"/>
              <a:t>- counter- intuitive (Use the finger trap)</a:t>
            </a:r>
            <a:endParaRPr/>
          </a:p>
        </p:txBody>
      </p:sp>
      <p:sp>
        <p:nvSpPr>
          <p:cNvPr id="94" name="Google Shape;94;p4:notes"/>
          <p:cNvSpPr txBox="1"/>
          <p:nvPr/>
        </p:nvSpPr>
        <p:spPr>
          <a:xfrm>
            <a:off x="3885219" y="8685212"/>
            <a:ext cx="29712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732815" y="1143000"/>
            <a:ext cx="53922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2" name="Google Shape;102;p5:notes"/>
          <p:cNvSpPr txBox="1">
            <a:spLocks noGrp="1"/>
          </p:cNvSpPr>
          <p:nvPr>
            <p:ph type="body" idx="1"/>
          </p:nvPr>
        </p:nvSpPr>
        <p:spPr>
          <a:xfrm>
            <a:off x="686269" y="4400550"/>
            <a:ext cx="54855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a:t>Tom -</a:t>
            </a:r>
            <a:r>
              <a:rPr lang="en" b="1"/>
              <a:t> And the first step to getting ‘unstuck’</a:t>
            </a:r>
            <a:endParaRPr b="1"/>
          </a:p>
          <a:p>
            <a:pPr marL="0" lvl="0" indent="0" algn="l" rtl="0">
              <a:lnSpc>
                <a:spcPct val="100000"/>
              </a:lnSpc>
              <a:spcBef>
                <a:spcPts val="0"/>
              </a:spcBef>
              <a:spcAft>
                <a:spcPts val="0"/>
              </a:spcAft>
              <a:buSzPts val="1800"/>
              <a:buNone/>
            </a:pPr>
            <a:endParaRPr/>
          </a:p>
          <a:p>
            <a:pPr marL="0" lvl="0" indent="0" algn="ctr" rtl="0">
              <a:lnSpc>
                <a:spcPct val="106666"/>
              </a:lnSpc>
              <a:spcBef>
                <a:spcPts val="0"/>
              </a:spcBef>
              <a:spcAft>
                <a:spcPts val="0"/>
              </a:spcAft>
              <a:buClr>
                <a:schemeClr val="dk1"/>
              </a:buClr>
              <a:buSzPts val="1100"/>
              <a:buFont typeface="Arial"/>
              <a:buNone/>
            </a:pPr>
            <a:r>
              <a:rPr lang="en" b="1">
                <a:solidFill>
                  <a:srgbClr val="2B2624"/>
                </a:solidFill>
                <a:latin typeface="Calibri"/>
                <a:ea typeface="Calibri"/>
                <a:cs typeface="Calibri"/>
                <a:sym typeface="Calibri"/>
              </a:rPr>
              <a:t>Do your filters stop you from hearing?</a:t>
            </a:r>
            <a:endParaRPr b="1">
              <a:solidFill>
                <a:srgbClr val="2B2624"/>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rgbClr val="5E5E5E"/>
                </a:solidFill>
                <a:latin typeface="Calibri"/>
                <a:ea typeface="Calibri"/>
                <a:cs typeface="Calibri"/>
                <a:sym typeface="Calibri"/>
              </a:rPr>
              <a:t>Try this visualization exercise: Imagine going through your day with an Artificial Intelligence (AI) device over your ears. Imagine that in each conversation you experience, the other person's words travel through the AI and it assumes the meaning of the words being spoken to you, based on your individual history. </a:t>
            </a:r>
            <a:endParaRPr sz="1200">
              <a:solidFill>
                <a:srgbClr val="5E5E5E"/>
              </a:solidFill>
              <a:latin typeface="Calibri"/>
              <a:ea typeface="Calibri"/>
              <a:cs typeface="Calibri"/>
              <a:sym typeface="Calibri"/>
            </a:endParaRPr>
          </a:p>
          <a:p>
            <a:pPr marL="0" lvl="0" indent="0" algn="l" rtl="0">
              <a:lnSpc>
                <a:spcPct val="106666"/>
              </a:lnSpc>
              <a:spcBef>
                <a:spcPts val="1500"/>
              </a:spcBef>
              <a:spcAft>
                <a:spcPts val="0"/>
              </a:spcAft>
              <a:buClr>
                <a:schemeClr val="dk1"/>
              </a:buClr>
              <a:buSzPts val="1100"/>
              <a:buFont typeface="Arial"/>
              <a:buNone/>
            </a:pPr>
            <a:r>
              <a:rPr lang="en" sz="1200">
                <a:solidFill>
                  <a:srgbClr val="5E5E5E"/>
                </a:solidFill>
                <a:latin typeface="Calibri"/>
                <a:ea typeface="Calibri"/>
                <a:cs typeface="Calibri"/>
                <a:sym typeface="Calibri"/>
              </a:rPr>
              <a:t>But this isn’t an exercise. It happens every time you engage in a conversation with another human being, although for the most part, it is unconscious. The point here is to become aware of the (unconscious) listening filters each of us develops early in life and carries with us into adulthood.</a:t>
            </a:r>
            <a:endParaRPr sz="1200">
              <a:solidFill>
                <a:srgbClr val="5E5E5E"/>
              </a:solidFill>
              <a:latin typeface="Calibri"/>
              <a:ea typeface="Calibri"/>
              <a:cs typeface="Calibri"/>
              <a:sym typeface="Calibri"/>
            </a:endParaRPr>
          </a:p>
          <a:p>
            <a:pPr marL="0" lvl="0" indent="0" algn="l" rtl="0">
              <a:lnSpc>
                <a:spcPct val="106666"/>
              </a:lnSpc>
              <a:spcBef>
                <a:spcPts val="1500"/>
              </a:spcBef>
              <a:spcAft>
                <a:spcPts val="0"/>
              </a:spcAft>
              <a:buClr>
                <a:schemeClr val="dk1"/>
              </a:buClr>
              <a:buSzPts val="1100"/>
              <a:buFont typeface="Arial"/>
              <a:buNone/>
            </a:pPr>
            <a:r>
              <a:rPr lang="en" sz="1200" b="1">
                <a:solidFill>
                  <a:srgbClr val="5E5E5E"/>
                </a:solidFill>
                <a:latin typeface="Calibri"/>
                <a:ea typeface="Calibri"/>
                <a:cs typeface="Calibri"/>
                <a:sym typeface="Calibri"/>
              </a:rPr>
              <a:t>I'm bad:</a:t>
            </a:r>
            <a:r>
              <a:rPr lang="en" sz="1200">
                <a:solidFill>
                  <a:srgbClr val="5E5E5E"/>
                </a:solidFill>
                <a:latin typeface="Calibri"/>
                <a:ea typeface="Calibri"/>
                <a:cs typeface="Calibri"/>
                <a:sym typeface="Calibri"/>
              </a:rPr>
              <a:t> For example, if you grew up with a highly critical parent or caregiver, you may have created a self-image filter that now translates as: "I'm bad. I've done something wrong”. This then becomes a listening filter that taints many of the communications you hear, because you’re unconsciously listening out for the other person to make a critical judgment of you.</a:t>
            </a:r>
            <a:endParaRPr sz="1200">
              <a:solidFill>
                <a:srgbClr val="5E5E5E"/>
              </a:solidFill>
              <a:latin typeface="Calibri"/>
              <a:ea typeface="Calibri"/>
              <a:cs typeface="Calibri"/>
              <a:sym typeface="Calibri"/>
            </a:endParaRPr>
          </a:p>
          <a:p>
            <a:pPr marL="0" lvl="0" indent="0" algn="l" rtl="0">
              <a:lnSpc>
                <a:spcPct val="106666"/>
              </a:lnSpc>
              <a:spcBef>
                <a:spcPts val="0"/>
              </a:spcBef>
              <a:spcAft>
                <a:spcPts val="0"/>
              </a:spcAft>
              <a:buClr>
                <a:schemeClr val="dk1"/>
              </a:buClr>
              <a:buSzPts val="1100"/>
              <a:buFont typeface="Arial"/>
              <a:buNone/>
            </a:pPr>
            <a:r>
              <a:rPr lang="en" sz="1200">
                <a:solidFill>
                  <a:srgbClr val="5E5E5E"/>
                </a:solidFill>
                <a:latin typeface="Calibri"/>
                <a:ea typeface="Calibri"/>
                <a:cs typeface="Calibri"/>
                <a:sym typeface="Calibri"/>
              </a:rPr>
              <a:t>So, for example, if your boss, a colleague or your partner says to you “I’m feeling upset right now,” you immediately look at yourself and begin to search for what you've done or not done to cause this person to be upset with you rather tha just accepting what they said and taking it in objectively without any self-accusation.</a:t>
            </a:r>
            <a:endParaRPr sz="1200">
              <a:solidFill>
                <a:srgbClr val="5E5E5E"/>
              </a:solidFill>
              <a:latin typeface="Calibri"/>
              <a:ea typeface="Calibri"/>
              <a:cs typeface="Calibri"/>
              <a:sym typeface="Calibri"/>
            </a:endParaRPr>
          </a:p>
          <a:p>
            <a:pPr marL="0" lvl="0" indent="0" algn="l" rtl="0">
              <a:lnSpc>
                <a:spcPct val="106666"/>
              </a:lnSpc>
              <a:spcBef>
                <a:spcPts val="1500"/>
              </a:spcBef>
              <a:spcAft>
                <a:spcPts val="0"/>
              </a:spcAft>
              <a:buClr>
                <a:schemeClr val="dk1"/>
              </a:buClr>
              <a:buSzPts val="1100"/>
              <a:buFont typeface="Arial"/>
              <a:buNone/>
            </a:pPr>
            <a:r>
              <a:rPr lang="en" sz="1200" b="1">
                <a:solidFill>
                  <a:srgbClr val="5E5E5E"/>
                </a:solidFill>
                <a:latin typeface="Calibri"/>
                <a:ea typeface="Calibri"/>
                <a:cs typeface="Calibri"/>
                <a:sym typeface="Calibri"/>
              </a:rPr>
              <a:t>I need to fix you:</a:t>
            </a:r>
            <a:r>
              <a:rPr lang="en" sz="1200">
                <a:solidFill>
                  <a:srgbClr val="5E5E5E"/>
                </a:solidFill>
                <a:latin typeface="Calibri"/>
                <a:ea typeface="Calibri"/>
                <a:cs typeface="Calibri"/>
                <a:sym typeface="Calibri"/>
              </a:rPr>
              <a:t> Another habit that you may have picked up in childhood is the "listening to fix" filter. When this filter is active, you might respond to your boss' or partner’s comment by saying, “Why don’t you sit down and relax for a few minutes," because you feel you need to prescribe to, or "fix" someone.</a:t>
            </a:r>
            <a:endParaRPr sz="1200">
              <a:solidFill>
                <a:srgbClr val="5E5E5E"/>
              </a:solidFill>
              <a:latin typeface="Calibri"/>
              <a:ea typeface="Calibri"/>
              <a:cs typeface="Calibri"/>
              <a:sym typeface="Calibri"/>
            </a:endParaRPr>
          </a:p>
          <a:p>
            <a:pPr marL="0" lvl="0" indent="0" algn="l" rtl="0">
              <a:lnSpc>
                <a:spcPct val="106666"/>
              </a:lnSpc>
              <a:spcBef>
                <a:spcPts val="0"/>
              </a:spcBef>
              <a:spcAft>
                <a:spcPts val="0"/>
              </a:spcAft>
              <a:buClr>
                <a:schemeClr val="dk1"/>
              </a:buClr>
              <a:buSzPts val="1100"/>
              <a:buFont typeface="Arial"/>
              <a:buNone/>
            </a:pPr>
            <a:r>
              <a:rPr lang="en" sz="1200" b="1">
                <a:solidFill>
                  <a:srgbClr val="5E5E5E"/>
                </a:solidFill>
                <a:latin typeface="Calibri"/>
                <a:ea typeface="Calibri"/>
                <a:cs typeface="Calibri"/>
                <a:sym typeface="Calibri"/>
              </a:rPr>
              <a:t>I need to judge you:</a:t>
            </a:r>
            <a:r>
              <a:rPr lang="en" sz="1200">
                <a:solidFill>
                  <a:srgbClr val="5E5E5E"/>
                </a:solidFill>
                <a:latin typeface="Calibri"/>
                <a:ea typeface="Calibri"/>
                <a:cs typeface="Calibri"/>
                <a:sym typeface="Calibri"/>
              </a:rPr>
              <a:t> If you've grown up with the belief that you have to be a judge of others' actions, your listening filter might lead you to respond, for example, with “You’ve had such an easy morning, what do you have to be upset about?”</a:t>
            </a:r>
            <a:endParaRPr sz="1200">
              <a:solidFill>
                <a:srgbClr val="5E5E5E"/>
              </a:solidFill>
              <a:latin typeface="Calibri"/>
              <a:ea typeface="Calibri"/>
              <a:cs typeface="Calibri"/>
              <a:sym typeface="Calibri"/>
            </a:endParaRPr>
          </a:p>
          <a:p>
            <a:pPr marL="0" lvl="0" indent="0" algn="l" rtl="0">
              <a:lnSpc>
                <a:spcPct val="106666"/>
              </a:lnSpc>
              <a:spcBef>
                <a:spcPts val="0"/>
              </a:spcBef>
              <a:spcAft>
                <a:spcPts val="0"/>
              </a:spcAft>
              <a:buClr>
                <a:schemeClr val="dk1"/>
              </a:buClr>
              <a:buSzPts val="1100"/>
              <a:buFont typeface="Arial"/>
              <a:buNone/>
            </a:pPr>
            <a:r>
              <a:rPr lang="en" sz="1200" b="1">
                <a:solidFill>
                  <a:srgbClr val="5E5E5E"/>
                </a:solidFill>
                <a:latin typeface="Calibri"/>
                <a:ea typeface="Calibri"/>
                <a:cs typeface="Calibri"/>
                <a:sym typeface="Calibri"/>
              </a:rPr>
              <a:t>Look what just happened to me! :</a:t>
            </a:r>
            <a:r>
              <a:rPr lang="en" sz="1200">
                <a:solidFill>
                  <a:srgbClr val="5E5E5E"/>
                </a:solidFill>
                <a:latin typeface="Calibri"/>
                <a:ea typeface="Calibri"/>
                <a:cs typeface="Calibri"/>
                <a:sym typeface="Calibri"/>
              </a:rPr>
              <a:t> If you have been raised as one who constantly compares yourself to others, you might respond with “You think you’re upset, let me tell you about how upset I am!". This grows out of a need to hijack another's experience and make it your own; the conversation then morphs into a conversation that is "all about me".</a:t>
            </a:r>
            <a:endParaRPr sz="1200">
              <a:solidFill>
                <a:srgbClr val="5E5E5E"/>
              </a:solidFill>
              <a:latin typeface="Calibri"/>
              <a:ea typeface="Calibri"/>
              <a:cs typeface="Calibri"/>
              <a:sym typeface="Calibri"/>
            </a:endParaRPr>
          </a:p>
          <a:p>
            <a:pPr marL="0" lvl="0" indent="0" algn="l" rtl="0">
              <a:lnSpc>
                <a:spcPct val="106666"/>
              </a:lnSpc>
              <a:spcBef>
                <a:spcPts val="0"/>
              </a:spcBef>
              <a:spcAft>
                <a:spcPts val="0"/>
              </a:spcAft>
              <a:buClr>
                <a:schemeClr val="dk1"/>
              </a:buClr>
              <a:buSzPts val="1100"/>
              <a:buFont typeface="Arial"/>
              <a:buNone/>
            </a:pPr>
            <a:r>
              <a:rPr lang="en" sz="1200">
                <a:solidFill>
                  <a:srgbClr val="5E5E5E"/>
                </a:solidFill>
                <a:latin typeface="Calibri"/>
                <a:ea typeface="Calibri"/>
                <a:cs typeface="Calibri"/>
                <a:sym typeface="Calibri"/>
              </a:rPr>
              <a:t>Other popular filters include: listening for approval, listening to control (or avoid being controlled), listening to minimize, listening to prove or disprove something.</a:t>
            </a:r>
            <a:endParaRPr sz="1200">
              <a:solidFill>
                <a:srgbClr val="5E5E5E"/>
              </a:solidFill>
              <a:latin typeface="Calibri"/>
              <a:ea typeface="Calibri"/>
              <a:cs typeface="Calibri"/>
              <a:sym typeface="Calibri"/>
            </a:endParaRPr>
          </a:p>
          <a:p>
            <a:pPr marL="0" lvl="0" indent="0" algn="l" rtl="0">
              <a:lnSpc>
                <a:spcPct val="106666"/>
              </a:lnSpc>
              <a:spcBef>
                <a:spcPts val="1950"/>
              </a:spcBef>
              <a:spcAft>
                <a:spcPts val="0"/>
              </a:spcAft>
              <a:buClr>
                <a:schemeClr val="dk1"/>
              </a:buClr>
              <a:buSzPts val="1100"/>
              <a:buFont typeface="Arial"/>
              <a:buNone/>
            </a:pPr>
            <a:r>
              <a:rPr lang="en" sz="1200" b="1">
                <a:solidFill>
                  <a:srgbClr val="2B2624"/>
                </a:solidFill>
                <a:latin typeface="Calibri"/>
                <a:ea typeface="Calibri"/>
                <a:cs typeface="Calibri"/>
                <a:sym typeface="Calibri"/>
              </a:rPr>
              <a:t>Listening but not hearing</a:t>
            </a:r>
            <a:endParaRPr sz="1200" b="1">
              <a:solidFill>
                <a:srgbClr val="2B2624"/>
              </a:solidFill>
              <a:latin typeface="Calibri"/>
              <a:ea typeface="Calibri"/>
              <a:cs typeface="Calibri"/>
              <a:sym typeface="Calibri"/>
            </a:endParaRPr>
          </a:p>
          <a:p>
            <a:pPr marL="0" lvl="0" indent="0" algn="l" rtl="0">
              <a:lnSpc>
                <a:spcPct val="106666"/>
              </a:lnSpc>
              <a:spcBef>
                <a:spcPts val="750"/>
              </a:spcBef>
              <a:spcAft>
                <a:spcPts val="0"/>
              </a:spcAft>
              <a:buClr>
                <a:schemeClr val="dk1"/>
              </a:buClr>
              <a:buSzPts val="1100"/>
              <a:buFont typeface="Arial"/>
              <a:buNone/>
            </a:pPr>
            <a:r>
              <a:rPr lang="en" sz="1200">
                <a:solidFill>
                  <a:srgbClr val="5E5E5E"/>
                </a:solidFill>
                <a:latin typeface="Calibri"/>
                <a:ea typeface="Calibri"/>
                <a:cs typeface="Calibri"/>
                <a:sym typeface="Calibri"/>
              </a:rPr>
              <a:t>When we listen through a filter, we are "listening", but we’re not "hearing." When our filters are engaged, we miss the meaning of what is being sadi and  the energy underneath the words and the emotional content of the message, we’re likely to react unconsciously rather than respond meaningfully.</a:t>
            </a:r>
            <a:endParaRPr sz="1200">
              <a:solidFill>
                <a:srgbClr val="5E5E5E"/>
              </a:solidFill>
              <a:latin typeface="Calibri"/>
              <a:ea typeface="Calibri"/>
              <a:cs typeface="Calibri"/>
              <a:sym typeface="Calibri"/>
            </a:endParaRPr>
          </a:p>
          <a:p>
            <a:pPr marL="0" lvl="0" indent="0" algn="l" rtl="0">
              <a:lnSpc>
                <a:spcPct val="106666"/>
              </a:lnSpc>
              <a:spcBef>
                <a:spcPts val="1500"/>
              </a:spcBef>
              <a:spcAft>
                <a:spcPts val="0"/>
              </a:spcAft>
              <a:buClr>
                <a:schemeClr val="dk1"/>
              </a:buClr>
              <a:buSzPts val="1100"/>
              <a:buFont typeface="Arial"/>
              <a:buNone/>
            </a:pPr>
            <a:r>
              <a:rPr lang="en" sz="1200">
                <a:solidFill>
                  <a:srgbClr val="5E5E5E"/>
                </a:solidFill>
                <a:latin typeface="Calibri"/>
                <a:ea typeface="Calibri"/>
                <a:cs typeface="Calibri"/>
                <a:sym typeface="Calibri"/>
              </a:rPr>
              <a:t>The trouble is that when we simply react, we tend to distort the message and its meaning, and direct our conversation and attention to the distortion rather than to what was actually said. And that leaves us unable to connect with another's actual words and experience and unable to respond in a conscious, creative, or supportive way.</a:t>
            </a:r>
            <a:endParaRPr sz="1200">
              <a:solidFill>
                <a:srgbClr val="5E5E5E"/>
              </a:solidFill>
              <a:latin typeface="Calibri"/>
              <a:ea typeface="Calibri"/>
              <a:cs typeface="Calibri"/>
              <a:sym typeface="Calibri"/>
            </a:endParaRPr>
          </a:p>
          <a:p>
            <a:pPr marL="0" lvl="0" indent="0" algn="l" rtl="0">
              <a:lnSpc>
                <a:spcPct val="106666"/>
              </a:lnSpc>
              <a:spcBef>
                <a:spcPts val="1950"/>
              </a:spcBef>
              <a:spcAft>
                <a:spcPts val="0"/>
              </a:spcAft>
              <a:buClr>
                <a:schemeClr val="dk1"/>
              </a:buClr>
              <a:buSzPts val="1100"/>
              <a:buFont typeface="Arial"/>
              <a:buNone/>
            </a:pPr>
            <a:r>
              <a:rPr lang="en" sz="1200" b="1">
                <a:solidFill>
                  <a:srgbClr val="2B2624"/>
                </a:solidFill>
                <a:latin typeface="Calibri"/>
                <a:ea typeface="Calibri"/>
                <a:cs typeface="Calibri"/>
                <a:sym typeface="Calibri"/>
              </a:rPr>
              <a:t>Learning to listen</a:t>
            </a:r>
            <a:endParaRPr sz="1200" b="1">
              <a:solidFill>
                <a:srgbClr val="2B2624"/>
              </a:solidFill>
              <a:latin typeface="Calibri"/>
              <a:ea typeface="Calibri"/>
              <a:cs typeface="Calibri"/>
              <a:sym typeface="Calibri"/>
            </a:endParaRPr>
          </a:p>
          <a:p>
            <a:pPr marL="0" lvl="0" indent="0" algn="l" rtl="0">
              <a:lnSpc>
                <a:spcPct val="106666"/>
              </a:lnSpc>
              <a:spcBef>
                <a:spcPts val="750"/>
              </a:spcBef>
              <a:spcAft>
                <a:spcPts val="0"/>
              </a:spcAft>
              <a:buClr>
                <a:schemeClr val="dk1"/>
              </a:buClr>
              <a:buSzPts val="1100"/>
              <a:buFont typeface="Arial"/>
              <a:buNone/>
            </a:pPr>
            <a:r>
              <a:rPr lang="en" sz="1200">
                <a:solidFill>
                  <a:srgbClr val="5E5E5E"/>
                </a:solidFill>
                <a:latin typeface="Calibri"/>
                <a:ea typeface="Calibri"/>
                <a:cs typeface="Calibri"/>
                <a:sym typeface="Calibri"/>
              </a:rPr>
              <a:t>As in all change, awareness is the first step. So the first step toward becoming free of your listening filters is to become aware of them. Most of us have a few primary listening filters and several secondary ones. It may also be that you engage specific listening filters with certain people or in certain situations. For example, you might listen to "fix" with your spouse or partner, and listen "for approval" with your boss, or vice-versa.</a:t>
            </a:r>
            <a:endParaRPr sz="1200">
              <a:solidFill>
                <a:srgbClr val="5E5E5E"/>
              </a:solidFill>
              <a:latin typeface="Calibri"/>
              <a:ea typeface="Calibri"/>
              <a:cs typeface="Calibri"/>
              <a:sym typeface="Calibri"/>
            </a:endParaRPr>
          </a:p>
          <a:p>
            <a:pPr marL="0" lvl="0" indent="0" algn="l" rtl="0">
              <a:lnSpc>
                <a:spcPct val="106666"/>
              </a:lnSpc>
              <a:spcBef>
                <a:spcPts val="1500"/>
              </a:spcBef>
              <a:spcAft>
                <a:spcPts val="0"/>
              </a:spcAft>
              <a:buClr>
                <a:schemeClr val="dk1"/>
              </a:buClr>
              <a:buSzPts val="1100"/>
              <a:buFont typeface="Arial"/>
              <a:buNone/>
            </a:pPr>
            <a:r>
              <a:rPr lang="en" sz="1200">
                <a:solidFill>
                  <a:srgbClr val="5E5E5E"/>
                </a:solidFill>
                <a:latin typeface="Calibri"/>
                <a:ea typeface="Calibri"/>
                <a:cs typeface="Calibri"/>
                <a:sym typeface="Calibri"/>
              </a:rPr>
              <a:t>The moment you become aware that you’re listening through a filter during a conversation, your awareness expands beyond them. It’s like consciously removing the things that are covering your ears. Suddenly you can hear what other people are actually saying and you start to engage with another on a higher level with real connectivity. So, for example, you might even start to hear someone at work as a real persona rather than a "function".</a:t>
            </a:r>
            <a:endParaRPr sz="1200">
              <a:solidFill>
                <a:srgbClr val="5E5E5E"/>
              </a:solidFill>
              <a:latin typeface="Calibri"/>
              <a:ea typeface="Calibri"/>
              <a:cs typeface="Calibri"/>
              <a:sym typeface="Calibri"/>
            </a:endParaRPr>
          </a:p>
          <a:p>
            <a:pPr marL="0" lvl="0" indent="0" algn="l" rtl="0">
              <a:lnSpc>
                <a:spcPct val="106666"/>
              </a:lnSpc>
              <a:spcBef>
                <a:spcPts val="1500"/>
              </a:spcBef>
              <a:spcAft>
                <a:spcPts val="0"/>
              </a:spcAft>
              <a:buClr>
                <a:schemeClr val="dk1"/>
              </a:buClr>
              <a:buSzPts val="1100"/>
              <a:buFont typeface="Arial"/>
              <a:buNone/>
            </a:pPr>
            <a:r>
              <a:rPr lang="en" sz="1200">
                <a:solidFill>
                  <a:srgbClr val="5E5E5E"/>
                </a:solidFill>
                <a:latin typeface="Calibri"/>
                <a:ea typeface="Calibri"/>
                <a:cs typeface="Calibri"/>
                <a:sym typeface="Calibri"/>
              </a:rPr>
              <a:t>As your awareness expands beyond your listening filters, you can also make new communication choices. For example, you might respond to “I’m feeling upset right now” with: “I hear that you’re feeling upset. How are you experiencing that right now?” Or “What’s that like for you?” or “Can you say more about that?” These kinds of filter-free communications can meet the other person’s experience and open the door for a conversation to evolve in more constructive ways.</a:t>
            </a:r>
            <a:endParaRPr sz="1200">
              <a:solidFill>
                <a:srgbClr val="5E5E5E"/>
              </a:solidFill>
              <a:latin typeface="Calibri"/>
              <a:ea typeface="Calibri"/>
              <a:cs typeface="Calibri"/>
              <a:sym typeface="Calibri"/>
            </a:endParaRPr>
          </a:p>
          <a:p>
            <a:pPr marL="0" lvl="0" indent="0" algn="l" rtl="0">
              <a:lnSpc>
                <a:spcPct val="106666"/>
              </a:lnSpc>
              <a:spcBef>
                <a:spcPts val="1500"/>
              </a:spcBef>
              <a:spcAft>
                <a:spcPts val="0"/>
              </a:spcAft>
              <a:buClr>
                <a:schemeClr val="dk1"/>
              </a:buClr>
              <a:buSzPts val="1100"/>
              <a:buFont typeface="Arial"/>
              <a:buNone/>
            </a:pPr>
            <a:r>
              <a:rPr lang="en" sz="1200">
                <a:solidFill>
                  <a:srgbClr val="5E5E5E"/>
                </a:solidFill>
                <a:latin typeface="Calibri"/>
                <a:ea typeface="Calibri"/>
                <a:cs typeface="Calibri"/>
                <a:sym typeface="Calibri"/>
              </a:rPr>
              <a:t>So, be gentle with yourself and give yourself plenty of time to uncover your unique assortment of listening filters. Often as one disappears, another is revealed. Make it a game to notice your filters, love yourself for having them and see how many other ways you can invent to shift out of them. If you’re like me, when you do this, you may experience real "hearing" for the first time.</a:t>
            </a:r>
            <a:endParaRPr sz="1200">
              <a:solidFill>
                <a:srgbClr val="5E5E5E"/>
              </a:solidFill>
              <a:latin typeface="Calibri"/>
              <a:ea typeface="Calibri"/>
              <a:cs typeface="Calibri"/>
              <a:sym typeface="Calibri"/>
            </a:endParaRPr>
          </a:p>
          <a:p>
            <a:pPr marL="0" lvl="0" indent="0" algn="l" rtl="0">
              <a:lnSpc>
                <a:spcPct val="100000"/>
              </a:lnSpc>
              <a:spcBef>
                <a:spcPts val="800"/>
              </a:spcBef>
              <a:spcAft>
                <a:spcPts val="0"/>
              </a:spcAft>
              <a:buSzPts val="1800"/>
              <a:buNone/>
            </a:pPr>
            <a:endParaRPr/>
          </a:p>
        </p:txBody>
      </p:sp>
      <p:sp>
        <p:nvSpPr>
          <p:cNvPr id="103" name="Google Shape;103;p5:notes"/>
          <p:cNvSpPr txBox="1"/>
          <p:nvPr/>
        </p:nvSpPr>
        <p:spPr>
          <a:xfrm>
            <a:off x="3885219" y="8685212"/>
            <a:ext cx="29712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732815" y="1143000"/>
            <a:ext cx="53922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6:notes"/>
          <p:cNvSpPr txBox="1">
            <a:spLocks noGrp="1"/>
          </p:cNvSpPr>
          <p:nvPr>
            <p:ph type="body" idx="1"/>
          </p:nvPr>
        </p:nvSpPr>
        <p:spPr>
          <a:xfrm>
            <a:off x="686269" y="4400550"/>
            <a:ext cx="54855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 b="1"/>
              <a:t>TOM</a:t>
            </a:r>
            <a:endParaRPr b="1"/>
          </a:p>
          <a:p>
            <a:pPr marL="685800" lvl="0" indent="0" algn="l" rtl="0">
              <a:lnSpc>
                <a:spcPct val="115000"/>
              </a:lnSpc>
              <a:spcBef>
                <a:spcPts val="0"/>
              </a:spcBef>
              <a:spcAft>
                <a:spcPts val="0"/>
              </a:spcAft>
              <a:buSzPts val="1400"/>
              <a:buNone/>
            </a:pPr>
            <a:r>
              <a:rPr lang="en">
                <a:solidFill>
                  <a:schemeClr val="dk1"/>
                </a:solidFill>
              </a:rPr>
              <a:t>We discussed counter intuitive nature of communications.  Let’s assume you buy our proposal that everyone has filters which are active all the time..</a:t>
            </a:r>
            <a:endParaRPr>
              <a:solidFill>
                <a:schemeClr val="dk1"/>
              </a:solidFill>
            </a:endParaRPr>
          </a:p>
          <a:p>
            <a:pPr marL="685800" lvl="0" indent="0" algn="l" rtl="0">
              <a:lnSpc>
                <a:spcPct val="115000"/>
              </a:lnSpc>
              <a:spcBef>
                <a:spcPts val="0"/>
              </a:spcBef>
              <a:spcAft>
                <a:spcPts val="0"/>
              </a:spcAft>
              <a:buSzPts val="1400"/>
              <a:buNone/>
            </a:pPr>
            <a:r>
              <a:rPr lang="en">
                <a:solidFill>
                  <a:schemeClr val="dk1"/>
                </a:solidFill>
              </a:rPr>
              <a:t>Then before you can even form a thought your filter has determined </a:t>
            </a:r>
            <a:endParaRPr>
              <a:solidFill>
                <a:schemeClr val="dk1"/>
              </a:solidFill>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Char char="●"/>
            </a:pPr>
            <a:r>
              <a:rPr lang="en"/>
              <a:t>Which stimuli to notice/ which to ignore</a:t>
            </a:r>
            <a:endParaRPr/>
          </a:p>
          <a:p>
            <a:pPr marL="0" lvl="0" indent="0" algn="l" rtl="0">
              <a:lnSpc>
                <a:spcPct val="100000"/>
              </a:lnSpc>
              <a:spcBef>
                <a:spcPts val="0"/>
              </a:spcBef>
              <a:spcAft>
                <a:spcPts val="0"/>
              </a:spcAft>
              <a:buSzPts val="1800"/>
              <a:buChar char="●"/>
            </a:pPr>
            <a:r>
              <a:rPr lang="en"/>
              <a:t>Which to love/ which to hate</a:t>
            </a:r>
            <a:endParaRPr/>
          </a:p>
          <a:p>
            <a:pPr marL="0" lvl="0" indent="0" algn="l" rtl="0">
              <a:lnSpc>
                <a:spcPct val="100000"/>
              </a:lnSpc>
              <a:spcBef>
                <a:spcPts val="0"/>
              </a:spcBef>
              <a:spcAft>
                <a:spcPts val="0"/>
              </a:spcAft>
              <a:buSzPts val="1800"/>
              <a:buChar char="●"/>
            </a:pPr>
            <a:r>
              <a:rPr lang="en"/>
              <a:t>Creates innate motivations: competitive? Altruistic? Ego-given?</a:t>
            </a:r>
            <a:endParaRPr/>
          </a:p>
          <a:p>
            <a:pPr marL="0" lvl="0" indent="0" algn="l" rtl="0">
              <a:lnSpc>
                <a:spcPct val="100000"/>
              </a:lnSpc>
              <a:spcBef>
                <a:spcPts val="0"/>
              </a:spcBef>
              <a:spcAft>
                <a:spcPts val="0"/>
              </a:spcAft>
              <a:buSzPts val="1800"/>
              <a:buChar char="●"/>
            </a:pPr>
            <a:r>
              <a:rPr lang="en"/>
              <a:t>Defines how you think</a:t>
            </a:r>
            <a:endParaRPr/>
          </a:p>
          <a:p>
            <a:pPr marL="0" lvl="0" indent="0" algn="l" rtl="0">
              <a:lnSpc>
                <a:spcPct val="100000"/>
              </a:lnSpc>
              <a:spcBef>
                <a:spcPts val="0"/>
              </a:spcBef>
              <a:spcAft>
                <a:spcPts val="0"/>
              </a:spcAft>
              <a:buSzPts val="1800"/>
              <a:buChar char="●"/>
            </a:pPr>
            <a:r>
              <a:rPr lang="en"/>
              <a:t>Forges attitudes – optimistic? cynical?</a:t>
            </a:r>
            <a:endParaRPr/>
          </a:p>
          <a:p>
            <a:pPr marL="0" lvl="0" indent="0" algn="l" rtl="0">
              <a:lnSpc>
                <a:spcPct val="100000"/>
              </a:lnSpc>
              <a:spcBef>
                <a:spcPts val="0"/>
              </a:spcBef>
              <a:spcAft>
                <a:spcPts val="0"/>
              </a:spcAft>
              <a:buSzPts val="1800"/>
              <a:buChar char="●"/>
            </a:pPr>
            <a:r>
              <a:rPr lang="en"/>
              <a:t>Create all district patterns of thought, feeling and behavior</a:t>
            </a:r>
            <a:endParaRPr/>
          </a:p>
          <a:p>
            <a:pPr marL="0" lvl="0" indent="0" algn="l" rtl="0">
              <a:lnSpc>
                <a:spcPct val="100000"/>
              </a:lnSpc>
              <a:spcBef>
                <a:spcPts val="0"/>
              </a:spcBef>
              <a:spcAft>
                <a:spcPts val="0"/>
              </a:spcAft>
              <a:buSzPts val="1800"/>
              <a:buChar char="●"/>
            </a:pPr>
            <a:r>
              <a:rPr lang="en"/>
              <a:t>YOUR FILTER IS UNIQUE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Hence the logical conclusion that filters determine you thoughts which determine you conversations which determine your results.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Everyone tells you to think outside the box, this your box.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How do you get outside of it to think innovatively?</a:t>
            </a:r>
            <a:endParaRPr/>
          </a:p>
          <a:p>
            <a:pPr marL="0" lvl="0" indent="0" algn="l" rtl="0">
              <a:lnSpc>
                <a:spcPct val="100000"/>
              </a:lnSpc>
              <a:spcBef>
                <a:spcPts val="0"/>
              </a:spcBef>
              <a:spcAft>
                <a:spcPts val="0"/>
              </a:spcAft>
              <a:buSzPts val="1800"/>
              <a:buNone/>
            </a:pPr>
            <a:endParaRPr/>
          </a:p>
          <a:p>
            <a:pPr marL="685800" lvl="1" indent="0" algn="l" rtl="0">
              <a:lnSpc>
                <a:spcPct val="100000"/>
              </a:lnSpc>
              <a:spcBef>
                <a:spcPts val="0"/>
              </a:spcBef>
              <a:spcAft>
                <a:spcPts val="0"/>
              </a:spcAft>
              <a:buSzPts val="1800"/>
              <a:buNone/>
            </a:pPr>
            <a:endParaRPr/>
          </a:p>
          <a:p>
            <a:pPr marL="0" lvl="0" indent="0" algn="l" rtl="0">
              <a:lnSpc>
                <a:spcPct val="106666"/>
              </a:lnSpc>
              <a:spcBef>
                <a:spcPts val="1950"/>
              </a:spcBef>
              <a:spcAft>
                <a:spcPts val="0"/>
              </a:spcAft>
              <a:buClr>
                <a:schemeClr val="dk1"/>
              </a:buClr>
              <a:buSzPts val="1100"/>
              <a:buFont typeface="Arial"/>
              <a:buNone/>
            </a:pPr>
            <a:r>
              <a:rPr lang="en" sz="1200" b="1">
                <a:solidFill>
                  <a:srgbClr val="2B2624"/>
                </a:solidFill>
                <a:latin typeface="Calibri"/>
                <a:ea typeface="Calibri"/>
                <a:cs typeface="Calibri"/>
                <a:sym typeface="Calibri"/>
              </a:rPr>
              <a:t>Identifying your filters</a:t>
            </a:r>
            <a:endParaRPr sz="1200" b="1">
              <a:solidFill>
                <a:srgbClr val="2B2624"/>
              </a:solidFill>
              <a:latin typeface="Calibri"/>
              <a:ea typeface="Calibri"/>
              <a:cs typeface="Calibri"/>
              <a:sym typeface="Calibri"/>
            </a:endParaRPr>
          </a:p>
          <a:p>
            <a:pPr marL="0" lvl="0" indent="0" algn="l" rtl="0">
              <a:lnSpc>
                <a:spcPct val="106666"/>
              </a:lnSpc>
              <a:spcBef>
                <a:spcPts val="750"/>
              </a:spcBef>
              <a:spcAft>
                <a:spcPts val="0"/>
              </a:spcAft>
              <a:buClr>
                <a:schemeClr val="dk1"/>
              </a:buClr>
              <a:buSzPts val="1100"/>
              <a:buFont typeface="Arial"/>
              <a:buNone/>
            </a:pPr>
            <a:r>
              <a:rPr lang="en" sz="1200">
                <a:solidFill>
                  <a:srgbClr val="5E5E5E"/>
                </a:solidFill>
                <a:latin typeface="Calibri"/>
                <a:ea typeface="Calibri"/>
                <a:cs typeface="Calibri"/>
                <a:sym typeface="Calibri"/>
              </a:rPr>
              <a:t>Consider the following filters. Do you use one or more of them in your conversations? If you do, there is no way you can be truly and sincerely "present" with the other person.</a:t>
            </a:r>
            <a:endParaRPr sz="1200">
              <a:solidFill>
                <a:srgbClr val="5E5E5E"/>
              </a:solidFill>
              <a:latin typeface="Calibri"/>
              <a:ea typeface="Calibri"/>
              <a:cs typeface="Calibri"/>
              <a:sym typeface="Calibri"/>
            </a:endParaRPr>
          </a:p>
          <a:p>
            <a:pPr marL="342900" lvl="0" indent="-76200" algn="l" rtl="0">
              <a:lnSpc>
                <a:spcPct val="106666"/>
              </a:lnSpc>
              <a:spcBef>
                <a:spcPts val="1500"/>
              </a:spcBef>
              <a:spcAft>
                <a:spcPts val="0"/>
              </a:spcAft>
              <a:buClr>
                <a:srgbClr val="5E5E5E"/>
              </a:buClr>
              <a:buSzPts val="1200"/>
              <a:buFont typeface="Noto Sans"/>
              <a:buChar char="●"/>
            </a:pPr>
            <a:r>
              <a:rPr lang="en" sz="1200" b="1">
                <a:solidFill>
                  <a:srgbClr val="5E5E5E"/>
                </a:solidFill>
                <a:latin typeface="Calibri"/>
                <a:ea typeface="Calibri"/>
                <a:cs typeface="Calibri"/>
                <a:sym typeface="Calibri"/>
              </a:rPr>
              <a:t>advising:</a:t>
            </a:r>
            <a:r>
              <a:rPr lang="en" sz="1200">
                <a:solidFill>
                  <a:srgbClr val="5E5E5E"/>
                </a:solidFill>
                <a:latin typeface="Calibri"/>
                <a:ea typeface="Calibri"/>
                <a:cs typeface="Calibri"/>
                <a:sym typeface="Calibri"/>
              </a:rPr>
              <a:t> "I think you should..." "How come you didn't?"</a:t>
            </a:r>
            <a:endParaRPr sz="1200">
              <a:solidFill>
                <a:srgbClr val="5E5E5E"/>
              </a:solidFill>
              <a:latin typeface="Calibri"/>
              <a:ea typeface="Calibri"/>
              <a:cs typeface="Calibri"/>
              <a:sym typeface="Calibri"/>
            </a:endParaRPr>
          </a:p>
          <a:p>
            <a:pPr marL="342900" lvl="0" indent="-76200" algn="l" rtl="0">
              <a:lnSpc>
                <a:spcPct val="106666"/>
              </a:lnSpc>
              <a:spcBef>
                <a:spcPts val="0"/>
              </a:spcBef>
              <a:spcAft>
                <a:spcPts val="0"/>
              </a:spcAft>
              <a:buClr>
                <a:srgbClr val="5E5E5E"/>
              </a:buClr>
              <a:buSzPts val="1200"/>
              <a:buFont typeface="Noto Sans"/>
              <a:buChar char="●"/>
            </a:pPr>
            <a:r>
              <a:rPr lang="en" sz="1200" b="1">
                <a:solidFill>
                  <a:srgbClr val="5E5E5E"/>
                </a:solidFill>
                <a:latin typeface="Calibri"/>
                <a:ea typeface="Calibri"/>
                <a:cs typeface="Calibri"/>
                <a:sym typeface="Calibri"/>
              </a:rPr>
              <a:t>one-upping:</a:t>
            </a:r>
            <a:r>
              <a:rPr lang="en" sz="1200">
                <a:solidFill>
                  <a:srgbClr val="5E5E5E"/>
                </a:solidFill>
                <a:latin typeface="Calibri"/>
                <a:ea typeface="Calibri"/>
                <a:cs typeface="Calibri"/>
                <a:sym typeface="Calibri"/>
              </a:rPr>
              <a:t> "That's nothing; let me tell you what I did..." (also "hijacking")</a:t>
            </a:r>
            <a:endParaRPr sz="1200">
              <a:solidFill>
                <a:srgbClr val="5E5E5E"/>
              </a:solidFill>
              <a:latin typeface="Calibri"/>
              <a:ea typeface="Calibri"/>
              <a:cs typeface="Calibri"/>
              <a:sym typeface="Calibri"/>
            </a:endParaRPr>
          </a:p>
          <a:p>
            <a:pPr marL="342900" lvl="0" indent="-76200" algn="l" rtl="0">
              <a:lnSpc>
                <a:spcPct val="106666"/>
              </a:lnSpc>
              <a:spcBef>
                <a:spcPts val="0"/>
              </a:spcBef>
              <a:spcAft>
                <a:spcPts val="0"/>
              </a:spcAft>
              <a:buClr>
                <a:srgbClr val="5E5E5E"/>
              </a:buClr>
              <a:buSzPts val="1200"/>
              <a:buFont typeface="Noto Sans"/>
              <a:buChar char="●"/>
            </a:pPr>
            <a:r>
              <a:rPr lang="en" sz="1200" b="1">
                <a:solidFill>
                  <a:srgbClr val="5E5E5E"/>
                </a:solidFill>
                <a:latin typeface="Calibri"/>
                <a:ea typeface="Calibri"/>
                <a:cs typeface="Calibri"/>
                <a:sym typeface="Calibri"/>
              </a:rPr>
              <a:t>educating:</a:t>
            </a:r>
            <a:r>
              <a:rPr lang="en" sz="1200">
                <a:solidFill>
                  <a:srgbClr val="5E5E5E"/>
                </a:solidFill>
                <a:latin typeface="Calibri"/>
                <a:ea typeface="Calibri"/>
                <a:cs typeface="Calibri"/>
                <a:sym typeface="Calibri"/>
              </a:rPr>
              <a:t> "This could work out very well for you if you..."</a:t>
            </a:r>
            <a:endParaRPr sz="1200">
              <a:solidFill>
                <a:srgbClr val="5E5E5E"/>
              </a:solidFill>
              <a:latin typeface="Calibri"/>
              <a:ea typeface="Calibri"/>
              <a:cs typeface="Calibri"/>
              <a:sym typeface="Calibri"/>
            </a:endParaRPr>
          </a:p>
          <a:p>
            <a:pPr marL="342900" lvl="0" indent="0" algn="l" rtl="0">
              <a:lnSpc>
                <a:spcPct val="106666"/>
              </a:lnSpc>
              <a:spcBef>
                <a:spcPts val="0"/>
              </a:spcBef>
              <a:spcAft>
                <a:spcPts val="0"/>
              </a:spcAft>
              <a:buClr>
                <a:srgbClr val="5E5E5E"/>
              </a:buClr>
              <a:buSzPts val="1200"/>
              <a:buFont typeface="Noto Sans"/>
              <a:buNone/>
            </a:pPr>
            <a:endParaRPr sz="1200">
              <a:solidFill>
                <a:srgbClr val="5E5E5E"/>
              </a:solidFill>
              <a:latin typeface="Calibri"/>
              <a:ea typeface="Calibri"/>
              <a:cs typeface="Calibri"/>
              <a:sym typeface="Calibri"/>
            </a:endParaRPr>
          </a:p>
          <a:p>
            <a:pPr marL="0" lvl="0" indent="0" algn="l" rtl="0">
              <a:lnSpc>
                <a:spcPct val="106666"/>
              </a:lnSpc>
              <a:spcBef>
                <a:spcPts val="0"/>
              </a:spcBef>
              <a:spcAft>
                <a:spcPts val="0"/>
              </a:spcAft>
              <a:buClr>
                <a:schemeClr val="dk1"/>
              </a:buClr>
              <a:buSzPts val="1100"/>
              <a:buFont typeface="Arial"/>
              <a:buNone/>
            </a:pPr>
            <a:r>
              <a:rPr lang="en" sz="1200" b="1" cap="small">
                <a:solidFill>
                  <a:srgbClr val="5E5E5E"/>
                </a:solidFill>
                <a:latin typeface="Calibri"/>
                <a:ea typeface="Calibri"/>
                <a:cs typeface="Calibri"/>
                <a:sym typeface="Calibri"/>
              </a:rPr>
              <a:t>SOME QUESTIONS FOR SELF-REFLECTION</a:t>
            </a:r>
            <a:endParaRPr sz="1200" b="1" cap="small">
              <a:solidFill>
                <a:srgbClr val="5E5E5E"/>
              </a:solidFill>
              <a:latin typeface="Calibri"/>
              <a:ea typeface="Calibri"/>
              <a:cs typeface="Calibri"/>
              <a:sym typeface="Calibri"/>
            </a:endParaRPr>
          </a:p>
          <a:p>
            <a:pPr marL="342900" lvl="1" indent="-76200" algn="l" rtl="0">
              <a:lnSpc>
                <a:spcPct val="106666"/>
              </a:lnSpc>
              <a:spcBef>
                <a:spcPts val="300"/>
              </a:spcBef>
              <a:spcAft>
                <a:spcPts val="0"/>
              </a:spcAft>
              <a:buClr>
                <a:srgbClr val="5E5E5E"/>
              </a:buClr>
              <a:buSzPts val="1200"/>
              <a:buFont typeface="Noto Sans"/>
              <a:buChar char="●"/>
            </a:pPr>
            <a:r>
              <a:rPr lang="en" sz="1200">
                <a:solidFill>
                  <a:srgbClr val="5E5E5E"/>
                </a:solidFill>
                <a:latin typeface="Calibri"/>
                <a:ea typeface="Calibri"/>
                <a:cs typeface="Calibri"/>
                <a:sym typeface="Calibri"/>
              </a:rPr>
              <a:t>Would your closest friends say you're a good listener?</a:t>
            </a:r>
            <a:endParaRPr sz="1200">
              <a:solidFill>
                <a:srgbClr val="5E5E5E"/>
              </a:solidFill>
              <a:latin typeface="Calibri"/>
              <a:ea typeface="Calibri"/>
              <a:cs typeface="Calibri"/>
              <a:sym typeface="Calibri"/>
            </a:endParaRPr>
          </a:p>
          <a:p>
            <a:pPr marL="342900" lvl="1" indent="-76200" algn="l" rtl="0">
              <a:lnSpc>
                <a:spcPct val="106666"/>
              </a:lnSpc>
              <a:spcBef>
                <a:spcPts val="900"/>
              </a:spcBef>
              <a:spcAft>
                <a:spcPts val="0"/>
              </a:spcAft>
              <a:buClr>
                <a:srgbClr val="5E5E5E"/>
              </a:buClr>
              <a:buSzPts val="1200"/>
              <a:buFont typeface="Noto Sans"/>
              <a:buChar char="●"/>
            </a:pPr>
            <a:r>
              <a:rPr lang="en" sz="1200">
                <a:solidFill>
                  <a:srgbClr val="5E5E5E"/>
                </a:solidFill>
                <a:latin typeface="Calibri"/>
                <a:ea typeface="Calibri"/>
                <a:cs typeface="Calibri"/>
                <a:sym typeface="Calibri"/>
              </a:rPr>
              <a:t>Can you think of a recent conversation where your filters were engaged? What was that like?</a:t>
            </a:r>
            <a:endParaRPr sz="1200">
              <a:solidFill>
                <a:srgbClr val="5E5E5E"/>
              </a:solidFill>
              <a:latin typeface="Calibri"/>
              <a:ea typeface="Calibri"/>
              <a:cs typeface="Calibri"/>
              <a:sym typeface="Calibri"/>
            </a:endParaRPr>
          </a:p>
          <a:p>
            <a:pPr marL="342900" lvl="1" indent="-76200" algn="l" rtl="0">
              <a:lnSpc>
                <a:spcPct val="106666"/>
              </a:lnSpc>
              <a:spcBef>
                <a:spcPts val="900"/>
              </a:spcBef>
              <a:spcAft>
                <a:spcPts val="0"/>
              </a:spcAft>
              <a:buClr>
                <a:srgbClr val="5E5E5E"/>
              </a:buClr>
              <a:buSzPts val="1200"/>
              <a:buFont typeface="Noto Sans"/>
              <a:buChar char="●"/>
            </a:pPr>
            <a:r>
              <a:rPr lang="en" sz="1200">
                <a:solidFill>
                  <a:srgbClr val="5E5E5E"/>
                </a:solidFill>
                <a:latin typeface="Calibri"/>
                <a:ea typeface="Calibri"/>
                <a:cs typeface="Calibri"/>
                <a:sym typeface="Calibri"/>
              </a:rPr>
              <a:t>Do you know anyone who listens to you without filters? What is that like?</a:t>
            </a:r>
            <a:endParaRPr sz="1200">
              <a:solidFill>
                <a:srgbClr val="5E5E5E"/>
              </a:solidFill>
              <a:latin typeface="Calibri"/>
              <a:ea typeface="Calibri"/>
              <a:cs typeface="Calibri"/>
              <a:sym typeface="Calibri"/>
            </a:endParaRPr>
          </a:p>
          <a:p>
            <a:pPr marL="342900" lvl="1" indent="-76200" algn="l" rtl="0">
              <a:lnSpc>
                <a:spcPct val="106666"/>
              </a:lnSpc>
              <a:spcBef>
                <a:spcPts val="900"/>
              </a:spcBef>
              <a:spcAft>
                <a:spcPts val="0"/>
              </a:spcAft>
              <a:buClr>
                <a:srgbClr val="5E5E5E"/>
              </a:buClr>
              <a:buSzPts val="1200"/>
              <a:buFont typeface="Noto Sans"/>
              <a:buChar char="●"/>
            </a:pPr>
            <a:r>
              <a:rPr lang="en" sz="1200">
                <a:solidFill>
                  <a:srgbClr val="5E5E5E"/>
                </a:solidFill>
                <a:latin typeface="Calibri"/>
                <a:ea typeface="Calibri"/>
                <a:cs typeface="Calibri"/>
                <a:sym typeface="Calibri"/>
              </a:rPr>
              <a:t>Can you remember some of your earliest filters growing up?</a:t>
            </a:r>
            <a:endParaRPr sz="1200">
              <a:solidFill>
                <a:srgbClr val="5E5E5E"/>
              </a:solidFill>
              <a:latin typeface="Calibri"/>
              <a:ea typeface="Calibri"/>
              <a:cs typeface="Calibri"/>
              <a:sym typeface="Calibri"/>
            </a:endParaRPr>
          </a:p>
          <a:p>
            <a:pPr marL="342900" lvl="1" indent="-76200" algn="l" rtl="0">
              <a:lnSpc>
                <a:spcPct val="106666"/>
              </a:lnSpc>
              <a:spcBef>
                <a:spcPts val="900"/>
              </a:spcBef>
              <a:spcAft>
                <a:spcPts val="0"/>
              </a:spcAft>
              <a:buClr>
                <a:srgbClr val="5E5E5E"/>
              </a:buClr>
              <a:buSzPts val="1200"/>
              <a:buFont typeface="Noto Sans"/>
              <a:buChar char="●"/>
            </a:pPr>
            <a:r>
              <a:rPr lang="en" sz="1200">
                <a:solidFill>
                  <a:srgbClr val="5E5E5E"/>
                </a:solidFill>
                <a:latin typeface="Calibri"/>
                <a:ea typeface="Calibri"/>
                <a:cs typeface="Calibri"/>
                <a:sym typeface="Calibri"/>
              </a:rPr>
              <a:t>Did your parents or primary caregivers listen to you with filters? Which ones?</a:t>
            </a:r>
            <a:endParaRPr sz="1200">
              <a:solidFill>
                <a:srgbClr val="5E5E5E"/>
              </a:solidFill>
              <a:latin typeface="Calibri"/>
              <a:ea typeface="Calibri"/>
              <a:cs typeface="Calibri"/>
              <a:sym typeface="Calibri"/>
            </a:endParaRPr>
          </a:p>
          <a:p>
            <a:pPr marL="685800" lvl="0" indent="-76200" algn="l" rtl="0">
              <a:lnSpc>
                <a:spcPct val="106666"/>
              </a:lnSpc>
              <a:spcBef>
                <a:spcPts val="0"/>
              </a:spcBef>
              <a:spcAft>
                <a:spcPts val="0"/>
              </a:spcAft>
              <a:buClr>
                <a:srgbClr val="5E5E5E"/>
              </a:buClr>
              <a:buSzPts val="1200"/>
              <a:buFont typeface="Noto Sans"/>
              <a:buChar char="●"/>
            </a:pPr>
            <a:r>
              <a:rPr lang="en" sz="1200" b="1">
                <a:solidFill>
                  <a:srgbClr val="5E5E5E"/>
                </a:solidFill>
                <a:latin typeface="Calibri"/>
                <a:ea typeface="Calibri"/>
                <a:cs typeface="Calibri"/>
                <a:sym typeface="Calibri"/>
              </a:rPr>
              <a:t>consoling:</a:t>
            </a:r>
            <a:r>
              <a:rPr lang="en" sz="1200">
                <a:solidFill>
                  <a:srgbClr val="5E5E5E"/>
                </a:solidFill>
                <a:latin typeface="Calibri"/>
                <a:ea typeface="Calibri"/>
                <a:cs typeface="Calibri"/>
                <a:sym typeface="Calibri"/>
              </a:rPr>
              <a:t> "Don't blame yourself; you did the best you could..."</a:t>
            </a:r>
            <a:endParaRPr sz="1200">
              <a:solidFill>
                <a:srgbClr val="5E5E5E"/>
              </a:solidFill>
              <a:latin typeface="Calibri"/>
              <a:ea typeface="Calibri"/>
              <a:cs typeface="Calibri"/>
              <a:sym typeface="Calibri"/>
            </a:endParaRPr>
          </a:p>
          <a:p>
            <a:pPr marL="685800" lvl="0" indent="-76200" algn="l" rtl="0">
              <a:lnSpc>
                <a:spcPct val="106666"/>
              </a:lnSpc>
              <a:spcBef>
                <a:spcPts val="0"/>
              </a:spcBef>
              <a:spcAft>
                <a:spcPts val="0"/>
              </a:spcAft>
              <a:buClr>
                <a:srgbClr val="5E5E5E"/>
              </a:buClr>
              <a:buSzPts val="1200"/>
              <a:buFont typeface="Noto Sans"/>
              <a:buChar char="●"/>
            </a:pPr>
            <a:r>
              <a:rPr lang="en" sz="1200" b="1">
                <a:solidFill>
                  <a:srgbClr val="5E5E5E"/>
                </a:solidFill>
                <a:latin typeface="Calibri"/>
                <a:ea typeface="Calibri"/>
                <a:cs typeface="Calibri"/>
                <a:sym typeface="Calibri"/>
              </a:rPr>
              <a:t>story-telling:</a:t>
            </a:r>
            <a:r>
              <a:rPr lang="en" sz="1200">
                <a:solidFill>
                  <a:srgbClr val="5E5E5E"/>
                </a:solidFill>
                <a:latin typeface="Calibri"/>
                <a:ea typeface="Calibri"/>
                <a:cs typeface="Calibri"/>
                <a:sym typeface="Calibri"/>
              </a:rPr>
              <a:t> "That reminds me of the time..." (also hijacking")</a:t>
            </a:r>
            <a:endParaRPr sz="1200">
              <a:solidFill>
                <a:srgbClr val="5E5E5E"/>
              </a:solidFill>
              <a:latin typeface="Calibri"/>
              <a:ea typeface="Calibri"/>
              <a:cs typeface="Calibri"/>
              <a:sym typeface="Calibri"/>
            </a:endParaRPr>
          </a:p>
          <a:p>
            <a:pPr marL="685800" lvl="0" indent="-76200" algn="l" rtl="0">
              <a:lnSpc>
                <a:spcPct val="106666"/>
              </a:lnSpc>
              <a:spcBef>
                <a:spcPts val="0"/>
              </a:spcBef>
              <a:spcAft>
                <a:spcPts val="0"/>
              </a:spcAft>
              <a:buClr>
                <a:srgbClr val="5E5E5E"/>
              </a:buClr>
              <a:buSzPts val="1200"/>
              <a:buFont typeface="Noto Sans"/>
              <a:buChar char="●"/>
            </a:pPr>
            <a:r>
              <a:rPr lang="en" sz="1200" b="1">
                <a:solidFill>
                  <a:srgbClr val="5E5E5E"/>
                </a:solidFill>
                <a:latin typeface="Calibri"/>
                <a:ea typeface="Calibri"/>
                <a:cs typeface="Calibri"/>
                <a:sym typeface="Calibri"/>
              </a:rPr>
              <a:t>shutting down:</a:t>
            </a:r>
            <a:r>
              <a:rPr lang="en" sz="1200">
                <a:solidFill>
                  <a:srgbClr val="5E5E5E"/>
                </a:solidFill>
                <a:latin typeface="Calibri"/>
                <a:ea typeface="Calibri"/>
                <a:cs typeface="Calibri"/>
                <a:sym typeface="Calibri"/>
              </a:rPr>
              <a:t> "Don't worry about it; cheer up!"</a:t>
            </a:r>
            <a:endParaRPr sz="1200">
              <a:solidFill>
                <a:srgbClr val="5E5E5E"/>
              </a:solidFill>
              <a:latin typeface="Calibri"/>
              <a:ea typeface="Calibri"/>
              <a:cs typeface="Calibri"/>
              <a:sym typeface="Calibri"/>
            </a:endParaRPr>
          </a:p>
          <a:p>
            <a:pPr marL="685800" lvl="0" indent="-76200" algn="l" rtl="0">
              <a:lnSpc>
                <a:spcPct val="106666"/>
              </a:lnSpc>
              <a:spcBef>
                <a:spcPts val="0"/>
              </a:spcBef>
              <a:spcAft>
                <a:spcPts val="0"/>
              </a:spcAft>
              <a:buClr>
                <a:srgbClr val="5E5E5E"/>
              </a:buClr>
              <a:buSzPts val="1200"/>
              <a:buFont typeface="Noto Sans"/>
              <a:buChar char="●"/>
            </a:pPr>
            <a:r>
              <a:rPr lang="en" sz="1200" b="1">
                <a:solidFill>
                  <a:srgbClr val="5E5E5E"/>
                </a:solidFill>
                <a:latin typeface="Calibri"/>
                <a:ea typeface="Calibri"/>
                <a:cs typeface="Calibri"/>
                <a:sym typeface="Calibri"/>
              </a:rPr>
              <a:t>sympathizing:</a:t>
            </a:r>
            <a:r>
              <a:rPr lang="en" sz="1200">
                <a:solidFill>
                  <a:srgbClr val="5E5E5E"/>
                </a:solidFill>
                <a:latin typeface="Calibri"/>
                <a:ea typeface="Calibri"/>
                <a:cs typeface="Calibri"/>
                <a:sym typeface="Calibri"/>
              </a:rPr>
              <a:t> "Oh, poor you...."</a:t>
            </a:r>
            <a:endParaRPr sz="1200">
              <a:solidFill>
                <a:srgbClr val="5E5E5E"/>
              </a:solidFill>
              <a:latin typeface="Calibri"/>
              <a:ea typeface="Calibri"/>
              <a:cs typeface="Calibri"/>
              <a:sym typeface="Calibri"/>
            </a:endParaRPr>
          </a:p>
          <a:p>
            <a:pPr marL="685800" lvl="0" indent="-76200" algn="l" rtl="0">
              <a:lnSpc>
                <a:spcPct val="106666"/>
              </a:lnSpc>
              <a:spcBef>
                <a:spcPts val="0"/>
              </a:spcBef>
              <a:spcAft>
                <a:spcPts val="0"/>
              </a:spcAft>
              <a:buClr>
                <a:srgbClr val="5E5E5E"/>
              </a:buClr>
              <a:buSzPts val="1200"/>
              <a:buFont typeface="Noto Sans"/>
              <a:buChar char="●"/>
            </a:pPr>
            <a:r>
              <a:rPr lang="en" sz="1200" b="1">
                <a:solidFill>
                  <a:srgbClr val="5E5E5E"/>
                </a:solidFill>
                <a:latin typeface="Calibri"/>
                <a:ea typeface="Calibri"/>
                <a:cs typeface="Calibri"/>
                <a:sym typeface="Calibri"/>
              </a:rPr>
              <a:t>interrogating:</a:t>
            </a:r>
            <a:r>
              <a:rPr lang="en" sz="1200">
                <a:solidFill>
                  <a:srgbClr val="5E5E5E"/>
                </a:solidFill>
                <a:latin typeface="Calibri"/>
                <a:ea typeface="Calibri"/>
                <a:cs typeface="Calibri"/>
                <a:sym typeface="Calibri"/>
              </a:rPr>
              <a:t> "Well, why did you..."</a:t>
            </a:r>
            <a:endParaRPr sz="1200">
              <a:solidFill>
                <a:srgbClr val="5E5E5E"/>
              </a:solidFill>
              <a:latin typeface="Calibri"/>
              <a:ea typeface="Calibri"/>
              <a:cs typeface="Calibri"/>
              <a:sym typeface="Calibri"/>
            </a:endParaRPr>
          </a:p>
          <a:p>
            <a:pPr marL="685800" lvl="0" indent="-76200" algn="l" rtl="0">
              <a:lnSpc>
                <a:spcPct val="106666"/>
              </a:lnSpc>
              <a:spcBef>
                <a:spcPts val="0"/>
              </a:spcBef>
              <a:spcAft>
                <a:spcPts val="0"/>
              </a:spcAft>
              <a:buClr>
                <a:srgbClr val="5E5E5E"/>
              </a:buClr>
              <a:buSzPts val="1200"/>
              <a:buFont typeface="Noto Sans"/>
              <a:buChar char="●"/>
            </a:pPr>
            <a:r>
              <a:rPr lang="en" sz="1200" b="1">
                <a:solidFill>
                  <a:srgbClr val="5E5E5E"/>
                </a:solidFill>
                <a:latin typeface="Calibri"/>
                <a:ea typeface="Calibri"/>
                <a:cs typeface="Calibri"/>
                <a:sym typeface="Calibri"/>
              </a:rPr>
              <a:t>explaining:</a:t>
            </a:r>
            <a:r>
              <a:rPr lang="en" sz="1200">
                <a:solidFill>
                  <a:srgbClr val="5E5E5E"/>
                </a:solidFill>
                <a:latin typeface="Calibri"/>
                <a:ea typeface="Calibri"/>
                <a:cs typeface="Calibri"/>
                <a:sym typeface="Calibri"/>
              </a:rPr>
              <a:t> "What I would have done is..." (also "hijacking")</a:t>
            </a:r>
            <a:endParaRPr sz="1200">
              <a:solidFill>
                <a:srgbClr val="5E5E5E"/>
              </a:solidFill>
              <a:latin typeface="Calibri"/>
              <a:ea typeface="Calibri"/>
              <a:cs typeface="Calibri"/>
              <a:sym typeface="Calibri"/>
            </a:endParaRPr>
          </a:p>
          <a:p>
            <a:pPr marL="685800" lvl="0" indent="-76200" algn="l" rtl="0">
              <a:lnSpc>
                <a:spcPct val="106666"/>
              </a:lnSpc>
              <a:spcBef>
                <a:spcPts val="0"/>
              </a:spcBef>
              <a:spcAft>
                <a:spcPts val="0"/>
              </a:spcAft>
              <a:buClr>
                <a:srgbClr val="5E5E5E"/>
              </a:buClr>
              <a:buSzPts val="1200"/>
              <a:buFont typeface="Noto Sans"/>
              <a:buChar char="●"/>
            </a:pPr>
            <a:r>
              <a:rPr lang="en" sz="1200" b="1">
                <a:solidFill>
                  <a:srgbClr val="5E5E5E"/>
                </a:solidFill>
                <a:latin typeface="Calibri"/>
                <a:ea typeface="Calibri"/>
                <a:cs typeface="Calibri"/>
                <a:sym typeface="Calibri"/>
              </a:rPr>
              <a:t>correcting:</a:t>
            </a:r>
            <a:r>
              <a:rPr lang="en" sz="1200">
                <a:solidFill>
                  <a:srgbClr val="5E5E5E"/>
                </a:solidFill>
                <a:latin typeface="Calibri"/>
                <a:ea typeface="Calibri"/>
                <a:cs typeface="Calibri"/>
                <a:sym typeface="Calibri"/>
              </a:rPr>
              <a:t> "That's not what happened..."</a:t>
            </a:r>
            <a:endParaRPr sz="1200">
              <a:solidFill>
                <a:srgbClr val="5E5E5E"/>
              </a:solidFill>
              <a:latin typeface="Calibri"/>
              <a:ea typeface="Calibri"/>
              <a:cs typeface="Calibri"/>
              <a:sym typeface="Calibri"/>
            </a:endParaRPr>
          </a:p>
          <a:p>
            <a:pPr marL="685800" lvl="0" indent="0" algn="l" rtl="0">
              <a:lnSpc>
                <a:spcPct val="106666"/>
              </a:lnSpc>
              <a:spcBef>
                <a:spcPts val="0"/>
              </a:spcBef>
              <a:spcAft>
                <a:spcPts val="0"/>
              </a:spcAft>
              <a:buClr>
                <a:schemeClr val="dk1"/>
              </a:buClr>
              <a:buSzPts val="1100"/>
              <a:buFont typeface="Arial"/>
              <a:buNone/>
            </a:pPr>
            <a:endParaRPr sz="1200">
              <a:solidFill>
                <a:srgbClr val="5E5E5E"/>
              </a:solidFill>
              <a:latin typeface="Calibri"/>
              <a:ea typeface="Calibri"/>
              <a:cs typeface="Calibri"/>
              <a:sym typeface="Calibri"/>
            </a:endParaRPr>
          </a:p>
          <a:p>
            <a:pPr marL="0" lvl="0" indent="0" algn="l" rtl="0">
              <a:lnSpc>
                <a:spcPct val="106666"/>
              </a:lnSpc>
              <a:spcBef>
                <a:spcPts val="0"/>
              </a:spcBef>
              <a:spcAft>
                <a:spcPts val="0"/>
              </a:spcAft>
              <a:buClr>
                <a:schemeClr val="dk1"/>
              </a:buClr>
              <a:buSzPts val="1100"/>
              <a:buFont typeface="Arial"/>
              <a:buNone/>
            </a:pPr>
            <a:r>
              <a:rPr lang="en" sz="1050">
                <a:solidFill>
                  <a:srgbClr val="5E5E5E"/>
                </a:solidFill>
                <a:latin typeface="Calibri"/>
                <a:ea typeface="Calibri"/>
                <a:cs typeface="Calibri"/>
                <a:sym typeface="Calibri"/>
              </a:rPr>
              <a:t>Peter G. Vajda, Ph.D, C.P.C. is a seminar leader, workshop facilitator and speaker. He is the founding partner of </a:t>
            </a:r>
            <a:r>
              <a:rPr lang="en" sz="1050" u="sng">
                <a:solidFill>
                  <a:srgbClr val="1790D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True North Partnering</a:t>
            </a:r>
            <a:r>
              <a:rPr lang="en" sz="1050">
                <a:solidFill>
                  <a:srgbClr val="5E5E5E"/>
                </a:solidFill>
                <a:latin typeface="Calibri"/>
                <a:ea typeface="Calibri"/>
                <a:cs typeface="Calibri"/>
                <a:sym typeface="Calibri"/>
              </a:rPr>
              <a:t>, an Atlanta-based company that supports conscious living through coaching, counseling and facilitating.</a:t>
            </a:r>
            <a:endParaRPr sz="1050">
              <a:solidFill>
                <a:srgbClr val="5E5E5E"/>
              </a:solidFill>
              <a:latin typeface="Calibri"/>
              <a:ea typeface="Calibri"/>
              <a:cs typeface="Calibri"/>
              <a:sym typeface="Calibri"/>
            </a:endParaRPr>
          </a:p>
          <a:p>
            <a:pPr marL="0" lvl="0" indent="0" algn="l" rtl="0">
              <a:lnSpc>
                <a:spcPct val="106666"/>
              </a:lnSpc>
              <a:spcBef>
                <a:spcPts val="8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
                <a:solidFill>
                  <a:schemeClr val="dk1"/>
                </a:solidFill>
              </a:rPr>
              <a:t>EXAMPLES</a:t>
            </a:r>
            <a:endParaRPr>
              <a:solidFill>
                <a:schemeClr val="dk1"/>
              </a:solidFill>
            </a:endParaRPr>
          </a:p>
          <a:p>
            <a:pPr marL="685800" lvl="1" indent="-114300" algn="l" rtl="0">
              <a:spcBef>
                <a:spcPts val="0"/>
              </a:spcBef>
              <a:spcAft>
                <a:spcPts val="0"/>
              </a:spcAft>
              <a:buClr>
                <a:schemeClr val="dk1"/>
              </a:buClr>
              <a:buSzPts val="1800"/>
              <a:buAutoNum type="arabicPeriod"/>
            </a:pPr>
            <a:r>
              <a:rPr lang="en">
                <a:solidFill>
                  <a:schemeClr val="dk1"/>
                </a:solidFill>
              </a:rPr>
              <a:t>Flying</a:t>
            </a:r>
            <a:endParaRPr>
              <a:solidFill>
                <a:schemeClr val="dk1"/>
              </a:solidFill>
            </a:endParaRPr>
          </a:p>
          <a:p>
            <a:pPr marL="685800" lvl="1" indent="-114300" algn="l" rtl="0">
              <a:spcBef>
                <a:spcPts val="0"/>
              </a:spcBef>
              <a:spcAft>
                <a:spcPts val="0"/>
              </a:spcAft>
              <a:buClr>
                <a:schemeClr val="dk1"/>
              </a:buClr>
              <a:buSzPts val="1800"/>
              <a:buAutoNum type="arabicPeriod"/>
            </a:pPr>
            <a:r>
              <a:rPr lang="en">
                <a:solidFill>
                  <a:schemeClr val="dk1"/>
                </a:solidFill>
              </a:rPr>
              <a:t>Parties</a:t>
            </a:r>
            <a:endParaRPr>
              <a:solidFill>
                <a:schemeClr val="dk1"/>
              </a:solidFill>
            </a:endParaRPr>
          </a:p>
          <a:p>
            <a:pPr marL="685800" lvl="1" indent="-114300" algn="l" rtl="0">
              <a:spcBef>
                <a:spcPts val="0"/>
              </a:spcBef>
              <a:spcAft>
                <a:spcPts val="0"/>
              </a:spcAft>
              <a:buClr>
                <a:schemeClr val="dk1"/>
              </a:buClr>
              <a:buSzPts val="1800"/>
              <a:buAutoNum type="arabicPeriod"/>
            </a:pPr>
            <a:r>
              <a:rPr lang="en">
                <a:solidFill>
                  <a:schemeClr val="dk1"/>
                </a:solidFill>
              </a:rPr>
              <a:t>Sports</a:t>
            </a:r>
            <a:endParaRPr>
              <a:solidFill>
                <a:schemeClr val="dk1"/>
              </a:solidFill>
            </a:endParaRPr>
          </a:p>
          <a:p>
            <a:pPr marL="0" lvl="0" indent="0" algn="l" rtl="0">
              <a:lnSpc>
                <a:spcPct val="106666"/>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800"/>
              </a:spcBef>
              <a:spcAft>
                <a:spcPts val="0"/>
              </a:spcAft>
              <a:buClr>
                <a:schemeClr val="dk1"/>
              </a:buClr>
              <a:buSzPts val="18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111" name="Google Shape;111;p6:notes"/>
          <p:cNvSpPr txBox="1"/>
          <p:nvPr/>
        </p:nvSpPr>
        <p:spPr>
          <a:xfrm>
            <a:off x="3885219" y="8685212"/>
            <a:ext cx="29712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000" y="685800"/>
            <a:ext cx="60960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7" name="Google Shape;127;p7:notes"/>
          <p:cNvSpPr txBox="1">
            <a:spLocks noGrp="1"/>
          </p:cNvSpPr>
          <p:nvPr>
            <p:ph type="body" idx="1"/>
          </p:nvPr>
        </p:nvSpPr>
        <p:spPr>
          <a:xfrm>
            <a:off x="914401" y="4343519"/>
            <a:ext cx="5029200" cy="411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 b="1"/>
              <a:t>EVIE:</a:t>
            </a:r>
            <a:endParaRPr b="1"/>
          </a:p>
          <a:p>
            <a:pPr marL="0" marR="0" lvl="0" indent="0" algn="l" rtl="0">
              <a:lnSpc>
                <a:spcPct val="100000"/>
              </a:lnSpc>
              <a:spcBef>
                <a:spcPts val="0"/>
              </a:spcBef>
              <a:spcAft>
                <a:spcPts val="0"/>
              </a:spcAft>
              <a:buClr>
                <a:schemeClr val="dk1"/>
              </a:buClr>
              <a:buSzPts val="1200"/>
              <a:buFont typeface="Times New Roman"/>
              <a:buNone/>
            </a:pPr>
            <a:r>
              <a:rPr lang="en" b="1"/>
              <a:t>Think about being stuck</a:t>
            </a:r>
            <a:endParaRPr b="1"/>
          </a:p>
          <a:p>
            <a:pPr marL="0" marR="0" lvl="0" indent="0" algn="l" rtl="0">
              <a:lnSpc>
                <a:spcPct val="100000"/>
              </a:lnSpc>
              <a:spcBef>
                <a:spcPts val="0"/>
              </a:spcBef>
              <a:spcAft>
                <a:spcPts val="0"/>
              </a:spcAft>
              <a:buClr>
                <a:schemeClr val="dk1"/>
              </a:buClr>
              <a:buSzPts val="1200"/>
              <a:buFont typeface="Times New Roman"/>
              <a:buNone/>
            </a:pPr>
            <a:r>
              <a:rPr lang="en" b="1"/>
              <a:t>We’re going to go through these and as we do - think about which one applies to you.</a:t>
            </a:r>
            <a:endParaRPr b="1"/>
          </a:p>
          <a:p>
            <a:pPr marL="0" marR="0" lvl="0" indent="0" algn="l" rtl="0">
              <a:lnSpc>
                <a:spcPct val="100000"/>
              </a:lnSpc>
              <a:spcBef>
                <a:spcPts val="0"/>
              </a:spcBef>
              <a:spcAft>
                <a:spcPts val="0"/>
              </a:spcAft>
              <a:buClr>
                <a:schemeClr val="dk1"/>
              </a:buClr>
              <a:buSzPts val="1200"/>
              <a:buFont typeface="Times New Roman"/>
              <a:buNone/>
            </a:pPr>
            <a:r>
              <a:rPr lang="en" b="1"/>
              <a:t>Could be you personally, or professionally, or they may be connected</a:t>
            </a:r>
            <a:endParaRPr b="1"/>
          </a:p>
          <a:p>
            <a:pPr marL="0" marR="0" lvl="0" indent="0" algn="l" rtl="0">
              <a:lnSpc>
                <a:spcPct val="100000"/>
              </a:lnSpc>
              <a:spcBef>
                <a:spcPts val="0"/>
              </a:spcBef>
              <a:spcAft>
                <a:spcPts val="0"/>
              </a:spcAft>
              <a:buClr>
                <a:schemeClr val="dk1"/>
              </a:buClr>
              <a:buSzPts val="1200"/>
              <a:buFont typeface="Times New Roman"/>
              <a:buNone/>
            </a:pPr>
            <a:r>
              <a:rPr lang="en" b="1"/>
              <a:t>We’ll give some examples so you can identify which one really applies to you</a:t>
            </a:r>
            <a:endParaRPr b="1"/>
          </a:p>
          <a:p>
            <a:pPr marL="0" marR="0" lvl="0" indent="0" algn="l" rtl="0">
              <a:lnSpc>
                <a:spcPct val="100000"/>
              </a:lnSpc>
              <a:spcBef>
                <a:spcPts val="0"/>
              </a:spcBef>
              <a:spcAft>
                <a:spcPts val="0"/>
              </a:spcAft>
              <a:buClr>
                <a:schemeClr val="dk1"/>
              </a:buClr>
              <a:buSzPts val="1200"/>
              <a:buFont typeface="Times New Roman"/>
              <a:buNone/>
            </a:pPr>
            <a:endParaRPr/>
          </a:p>
        </p:txBody>
      </p:sp>
      <p:sp>
        <p:nvSpPr>
          <p:cNvPr id="128" name="Google Shape;128;p7:notes"/>
          <p:cNvSpPr txBox="1">
            <a:spLocks noGrp="1"/>
          </p:cNvSpPr>
          <p:nvPr>
            <p:ph type="sldNum" idx="12"/>
          </p:nvPr>
        </p:nvSpPr>
        <p:spPr>
          <a:xfrm>
            <a:off x="3886201" y="8688632"/>
            <a:ext cx="2971800" cy="455400"/>
          </a:xfrm>
          <a:prstGeom prst="rect">
            <a:avLst/>
          </a:prstGeom>
          <a:noFill/>
          <a:ln>
            <a:noFill/>
          </a:ln>
        </p:spPr>
        <p:txBody>
          <a:bodyPr spcFirstLastPara="1" wrap="square" lIns="92600" tIns="46300" rIns="92600" bIns="463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381000" y="685800"/>
            <a:ext cx="6096000" cy="34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5" name="Google Shape;135;p8:notes"/>
          <p:cNvSpPr txBox="1">
            <a:spLocks noGrp="1"/>
          </p:cNvSpPr>
          <p:nvPr>
            <p:ph type="body" idx="1"/>
          </p:nvPr>
        </p:nvSpPr>
        <p:spPr>
          <a:xfrm>
            <a:off x="914401" y="4343519"/>
            <a:ext cx="5029200" cy="411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 b="1"/>
              <a:t>EVIE</a:t>
            </a:r>
            <a:endParaRPr b="1"/>
          </a:p>
        </p:txBody>
      </p:sp>
      <p:sp>
        <p:nvSpPr>
          <p:cNvPr id="136" name="Google Shape;136;p8:notes"/>
          <p:cNvSpPr txBox="1">
            <a:spLocks noGrp="1"/>
          </p:cNvSpPr>
          <p:nvPr>
            <p:ph type="sldNum" idx="12"/>
          </p:nvPr>
        </p:nvSpPr>
        <p:spPr>
          <a:xfrm>
            <a:off x="3886201" y="8688632"/>
            <a:ext cx="2971800" cy="455400"/>
          </a:xfrm>
          <a:prstGeom prst="rect">
            <a:avLst/>
          </a:prstGeom>
          <a:noFill/>
          <a:ln>
            <a:noFill/>
          </a:ln>
        </p:spPr>
        <p:txBody>
          <a:bodyPr spcFirstLastPara="1" wrap="square" lIns="92600" tIns="46300" rIns="92600" bIns="463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381000" y="685800"/>
            <a:ext cx="6096000"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43" name="Google Shape;143;p9:notes"/>
          <p:cNvSpPr txBox="1">
            <a:spLocks noGrp="1"/>
          </p:cNvSpPr>
          <p:nvPr>
            <p:ph type="body" idx="1"/>
          </p:nvPr>
        </p:nvSpPr>
        <p:spPr>
          <a:xfrm>
            <a:off x="914401" y="4343519"/>
            <a:ext cx="5029200" cy="4114200"/>
          </a:xfrm>
          <a:prstGeom prst="rect">
            <a:avLst/>
          </a:prstGeom>
          <a:noFill/>
          <a:ln>
            <a:noFill/>
          </a:ln>
        </p:spPr>
        <p:txBody>
          <a:bodyPr spcFirstLastPara="1" wrap="square" lIns="92600" tIns="46300" rIns="92600" bIns="46300" anchor="t" anchorCtr="0">
            <a:noAutofit/>
          </a:bodyPr>
          <a:lstStyle/>
          <a:p>
            <a:pPr marL="0" lvl="0" indent="0" algn="l" rtl="0">
              <a:lnSpc>
                <a:spcPct val="100000"/>
              </a:lnSpc>
              <a:spcBef>
                <a:spcPts val="0"/>
              </a:spcBef>
              <a:spcAft>
                <a:spcPts val="0"/>
              </a:spcAft>
              <a:buClr>
                <a:schemeClr val="dk1"/>
              </a:buClr>
              <a:buSzPts val="1200"/>
              <a:buFont typeface="Times New Roman"/>
              <a:buNone/>
            </a:pPr>
            <a:r>
              <a:rPr lang="en" b="1">
                <a:solidFill>
                  <a:schemeClr val="dk1"/>
                </a:solidFill>
              </a:rPr>
              <a:t>TOM:</a:t>
            </a:r>
            <a:endParaRPr b="1">
              <a:solidFill>
                <a:schemeClr val="dk1"/>
              </a:solidFill>
            </a:endParaRPr>
          </a:p>
          <a:p>
            <a:pPr marL="0" lvl="0" indent="0" algn="l" rtl="0">
              <a:lnSpc>
                <a:spcPct val="100000"/>
              </a:lnSpc>
              <a:spcBef>
                <a:spcPts val="0"/>
              </a:spcBef>
              <a:spcAft>
                <a:spcPts val="0"/>
              </a:spcAft>
              <a:buClr>
                <a:schemeClr val="dk1"/>
              </a:buClr>
              <a:buSzPts val="1200"/>
              <a:buFont typeface="Times New Roman"/>
              <a:buNone/>
            </a:pPr>
            <a:r>
              <a:rPr lang="en" b="1">
                <a:solidFill>
                  <a:schemeClr val="dk1"/>
                </a:solidFill>
              </a:rPr>
              <a:t>This an interesting and sometimes counter –inuitive scenario.  Is there only one-path forward or is that all you want to see?  The reasons leaders get stuck in this place is they haven’t fully explored their options, only the options which don’t have unpleasant consequences.</a:t>
            </a:r>
            <a:endParaRPr/>
          </a:p>
          <a:p>
            <a:pPr marL="0" lvl="0" indent="0" algn="l" rtl="0">
              <a:lnSpc>
                <a:spcPct val="100000"/>
              </a:lnSpc>
              <a:spcBef>
                <a:spcPts val="0"/>
              </a:spcBef>
              <a:spcAft>
                <a:spcPts val="0"/>
              </a:spcAft>
              <a:buClr>
                <a:schemeClr val="dk1"/>
              </a:buClr>
              <a:buSzPts val="1200"/>
              <a:buFont typeface="Times New Roman"/>
              <a:buNone/>
            </a:pP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200"/>
              <a:buFont typeface="Times New Roman"/>
              <a:buNone/>
            </a:pPr>
            <a:r>
              <a:rPr lang="en" sz="1200" b="1">
                <a:solidFill>
                  <a:schemeClr val="dk1"/>
                </a:solidFill>
                <a:latin typeface="Times New Roman"/>
                <a:ea typeface="Times New Roman"/>
                <a:cs typeface="Times New Roman"/>
                <a:sym typeface="Times New Roman"/>
              </a:rPr>
              <a:t>e.g. – Partnerships and legacy employees are often the source of this situation.  The mental recognition that the partnership/employment  is “over”, due to a multitude of reasons, and yet the partners cling to some long ago fantasy of what the partnership or employee could become. This comes from a improperly placed sense of loyalty, fear of the cost of separation, the impact to the business if they leave.  In all cases a facilitated separation leads to a release of positive energy, growth, profitability and satisfaction.  </a:t>
            </a:r>
            <a:endParaRPr sz="1200" b="1">
              <a:solidFill>
                <a:schemeClr val="dk1"/>
              </a:solidFill>
              <a:latin typeface="Times New Roman"/>
              <a:ea typeface="Times New Roman"/>
              <a:cs typeface="Times New Roman"/>
              <a:sym typeface="Times New Roman"/>
            </a:endParaRPr>
          </a:p>
        </p:txBody>
      </p:sp>
      <p:sp>
        <p:nvSpPr>
          <p:cNvPr id="144" name="Google Shape;144;p9:notes"/>
          <p:cNvSpPr txBox="1">
            <a:spLocks noGrp="1"/>
          </p:cNvSpPr>
          <p:nvPr>
            <p:ph type="sldNum" idx="12"/>
          </p:nvPr>
        </p:nvSpPr>
        <p:spPr>
          <a:xfrm>
            <a:off x="3886201" y="8688632"/>
            <a:ext cx="2971800" cy="455400"/>
          </a:xfrm>
          <a:prstGeom prst="rect">
            <a:avLst/>
          </a:prstGeom>
          <a:noFill/>
          <a:ln>
            <a:noFill/>
          </a:ln>
        </p:spPr>
        <p:txBody>
          <a:bodyPr spcFirstLastPara="1" wrap="square" lIns="92600" tIns="46300" rIns="92600" bIns="463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TR Slide Template" type="titleOnly">
  <p:cSld name="TITLE_ONLY">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Century Gothic"/>
              <a:buNone/>
              <a:defRPr>
                <a:latin typeface="Century Gothic"/>
                <a:ea typeface="Century Gothic"/>
                <a:cs typeface="Century Gothic"/>
                <a:sym typeface="Century Gothic"/>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1"/>
          <p:cNvSpPr txBox="1">
            <a:spLocks noGrp="1"/>
          </p:cNvSpPr>
          <p:nvPr>
            <p:ph type="sldNum" idx="12"/>
          </p:nvPr>
        </p:nvSpPr>
        <p:spPr>
          <a:xfrm>
            <a:off x="8595283" y="4462192"/>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1"/>
          <p:cNvSpPr/>
          <p:nvPr/>
        </p:nvSpPr>
        <p:spPr>
          <a:xfrm>
            <a:off x="-25" y="0"/>
            <a:ext cx="9144000" cy="2877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1"/>
          <p:cNvSpPr/>
          <p:nvPr/>
        </p:nvSpPr>
        <p:spPr>
          <a:xfrm>
            <a:off x="-33325" y="4855800"/>
            <a:ext cx="9210600" cy="287700"/>
          </a:xfrm>
          <a:prstGeom prst="rect">
            <a:avLst/>
          </a:prstGeom>
          <a:gradFill>
            <a:gsLst>
              <a:gs pos="0">
                <a:srgbClr val="FFC002"/>
              </a:gs>
              <a:gs pos="100000">
                <a:srgbClr val="795B04"/>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1"/>
          <p:cNvSpPr/>
          <p:nvPr/>
        </p:nvSpPr>
        <p:spPr>
          <a:xfrm>
            <a:off x="8247300" y="22150"/>
            <a:ext cx="645000" cy="786000"/>
          </a:xfrm>
          <a:prstGeom prst="round2DiagRect">
            <a:avLst>
              <a:gd name="adj1" fmla="val 16667"/>
              <a:gd name="adj2" fmla="val 0"/>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 name="Google Shape;15;p21"/>
          <p:cNvPicPr preferRelativeResize="0"/>
          <p:nvPr/>
        </p:nvPicPr>
        <p:blipFill rotWithShape="1">
          <a:blip r:embed="rId2">
            <a:alphaModFix/>
          </a:blip>
          <a:srcRect/>
          <a:stretch/>
        </p:blipFill>
        <p:spPr>
          <a:xfrm>
            <a:off x="8295450" y="25875"/>
            <a:ext cx="548699" cy="77855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484187" y="339328"/>
            <a:ext cx="7056300" cy="1050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body" idx="1"/>
          </p:nvPr>
        </p:nvSpPr>
        <p:spPr>
          <a:xfrm>
            <a:off x="827087" y="1539478"/>
            <a:ext cx="6711900" cy="31470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9" name="Google Shape;59;p33"/>
          <p:cNvSpPr txBox="1">
            <a:spLocks noGrp="1"/>
          </p:cNvSpPr>
          <p:nvPr>
            <p:ph type="dt" idx="10"/>
          </p:nvPr>
        </p:nvSpPr>
        <p:spPr>
          <a:xfrm rot="5400000">
            <a:off x="7618337" y="1343100"/>
            <a:ext cx="7431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33"/>
          <p:cNvSpPr txBox="1">
            <a:spLocks noGrp="1"/>
          </p:cNvSpPr>
          <p:nvPr>
            <p:ph type="ftr" idx="11"/>
          </p:nvPr>
        </p:nvSpPr>
        <p:spPr>
          <a:xfrm rot="5400000">
            <a:off x="6715724" y="2418750"/>
            <a:ext cx="28944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33"/>
          <p:cNvSpPr txBox="1">
            <a:spLocks noGrp="1"/>
          </p:cNvSpPr>
          <p:nvPr>
            <p:ph type="sldNum" idx="12"/>
          </p:nvPr>
        </p:nvSpPr>
        <p:spPr>
          <a:xfrm>
            <a:off x="7766050" y="221456"/>
            <a:ext cx="628800" cy="57630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484187" y="339328"/>
            <a:ext cx="7056300" cy="1050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body" idx="1"/>
          </p:nvPr>
        </p:nvSpPr>
        <p:spPr>
          <a:xfrm>
            <a:off x="827700" y="1545432"/>
            <a:ext cx="3298200" cy="31470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65" name="Google Shape;65;p34"/>
          <p:cNvSpPr txBox="1">
            <a:spLocks noGrp="1"/>
          </p:cNvSpPr>
          <p:nvPr>
            <p:ph type="body" idx="2"/>
          </p:nvPr>
        </p:nvSpPr>
        <p:spPr>
          <a:xfrm>
            <a:off x="4241975" y="1542070"/>
            <a:ext cx="3298200" cy="3150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66" name="Google Shape;66;p34"/>
          <p:cNvSpPr txBox="1">
            <a:spLocks noGrp="1"/>
          </p:cNvSpPr>
          <p:nvPr>
            <p:ph type="dt" idx="10"/>
          </p:nvPr>
        </p:nvSpPr>
        <p:spPr>
          <a:xfrm rot="5400000">
            <a:off x="7618337" y="1343100"/>
            <a:ext cx="7431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34"/>
          <p:cNvSpPr txBox="1">
            <a:spLocks noGrp="1"/>
          </p:cNvSpPr>
          <p:nvPr>
            <p:ph type="ftr" idx="11"/>
          </p:nvPr>
        </p:nvSpPr>
        <p:spPr>
          <a:xfrm rot="5400000">
            <a:off x="6715724" y="2418750"/>
            <a:ext cx="28944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p34"/>
          <p:cNvSpPr txBox="1">
            <a:spLocks noGrp="1"/>
          </p:cNvSpPr>
          <p:nvPr>
            <p:ph type="sldNum" idx="12"/>
          </p:nvPr>
        </p:nvSpPr>
        <p:spPr>
          <a:xfrm>
            <a:off x="7766050" y="221456"/>
            <a:ext cx="628800" cy="57630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 name="Google Shape;18;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 name="Google Shape;2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2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2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evie@Break-Through.u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mailto:tom@Break-Through.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2"/>
        <p:cNvGrpSpPr/>
        <p:nvPr/>
      </p:nvGrpSpPr>
      <p:grpSpPr>
        <a:xfrm>
          <a:off x="0" y="0"/>
          <a:ext cx="0" cy="0"/>
          <a:chOff x="0" y="0"/>
          <a:chExt cx="0" cy="0"/>
        </a:xfrm>
      </p:grpSpPr>
      <p:sp>
        <p:nvSpPr>
          <p:cNvPr id="73" name="Google Shape;73;p1"/>
          <p:cNvSpPr txBox="1">
            <a:spLocks noGrp="1"/>
          </p:cNvSpPr>
          <p:nvPr>
            <p:ph type="title"/>
          </p:nvPr>
        </p:nvSpPr>
        <p:spPr>
          <a:xfrm>
            <a:off x="403825" y="1013125"/>
            <a:ext cx="8520600" cy="34089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ts val="990"/>
              <a:buFont typeface="Arial"/>
              <a:buNone/>
            </a:pPr>
            <a:r>
              <a:rPr lang="en" sz="4400" b="1"/>
              <a:t>REMOVE THE ROADBLOCKS</a:t>
            </a:r>
            <a:endParaRPr sz="4400" b="1"/>
          </a:p>
          <a:p>
            <a:pPr marL="0" lvl="0" indent="0" algn="ctr" rtl="0">
              <a:lnSpc>
                <a:spcPct val="100000"/>
              </a:lnSpc>
              <a:spcBef>
                <a:spcPts val="0"/>
              </a:spcBef>
              <a:spcAft>
                <a:spcPts val="0"/>
              </a:spcAft>
              <a:buClr>
                <a:schemeClr val="dk1"/>
              </a:buClr>
              <a:buSzPts val="990"/>
              <a:buFont typeface="Arial"/>
              <a:buNone/>
            </a:pPr>
            <a:endParaRPr sz="4400" b="1"/>
          </a:p>
          <a:p>
            <a:pPr marL="0" lvl="0" indent="0" algn="ctr" rtl="0">
              <a:lnSpc>
                <a:spcPct val="100000"/>
              </a:lnSpc>
              <a:spcBef>
                <a:spcPts val="0"/>
              </a:spcBef>
              <a:spcAft>
                <a:spcPts val="0"/>
              </a:spcAft>
              <a:buClr>
                <a:schemeClr val="dk1"/>
              </a:buClr>
              <a:buSzPts val="990"/>
              <a:buFont typeface="Arial"/>
              <a:buNone/>
            </a:pPr>
            <a:endParaRPr sz="4400" b="1"/>
          </a:p>
          <a:p>
            <a:pPr marL="0" lvl="0" indent="0" algn="ctr" rtl="0">
              <a:lnSpc>
                <a:spcPct val="100000"/>
              </a:lnSpc>
              <a:spcBef>
                <a:spcPts val="0"/>
              </a:spcBef>
              <a:spcAft>
                <a:spcPts val="0"/>
              </a:spcAft>
              <a:buClr>
                <a:schemeClr val="dk1"/>
              </a:buClr>
              <a:buSzPts val="990"/>
              <a:buFont typeface="Arial"/>
              <a:buNone/>
            </a:pPr>
            <a:r>
              <a:rPr lang="en" sz="4400" b="1"/>
              <a:t>How to get 'Unstuck' </a:t>
            </a:r>
            <a:endParaRPr sz="4400" b="1"/>
          </a:p>
          <a:p>
            <a:pPr marL="0" lvl="0" indent="0" algn="ctr" rtl="0">
              <a:lnSpc>
                <a:spcPct val="100000"/>
              </a:lnSpc>
              <a:spcBef>
                <a:spcPts val="0"/>
              </a:spcBef>
              <a:spcAft>
                <a:spcPts val="0"/>
              </a:spcAft>
              <a:buClr>
                <a:schemeClr val="dk1"/>
              </a:buClr>
              <a:buSzPts val="990"/>
              <a:buFont typeface="Arial"/>
              <a:buNone/>
            </a:pPr>
            <a:r>
              <a:rPr lang="en" sz="4400" b="1"/>
              <a:t>Personally and Professionally</a:t>
            </a:r>
            <a:endParaRPr/>
          </a:p>
        </p:txBody>
      </p:sp>
      <p:pic>
        <p:nvPicPr>
          <p:cNvPr id="74" name="Google Shape;74;p1"/>
          <p:cNvPicPr preferRelativeResize="0"/>
          <p:nvPr/>
        </p:nvPicPr>
        <p:blipFill rotWithShape="1">
          <a:blip r:embed="rId3">
            <a:alphaModFix/>
          </a:blip>
          <a:srcRect/>
          <a:stretch/>
        </p:blipFill>
        <p:spPr>
          <a:xfrm>
            <a:off x="3301050" y="1722850"/>
            <a:ext cx="2349125" cy="1301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sldNum" idx="12"/>
          </p:nvPr>
        </p:nvSpPr>
        <p:spPr>
          <a:xfrm>
            <a:off x="8595283" y="4462192"/>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
              <a:t>10</a:t>
            </a:fld>
            <a:endParaRPr/>
          </a:p>
        </p:txBody>
      </p:sp>
      <p:sp>
        <p:nvSpPr>
          <p:cNvPr id="157" name="Google Shape;157;p10"/>
          <p:cNvSpPr txBox="1"/>
          <p:nvPr/>
        </p:nvSpPr>
        <p:spPr>
          <a:xfrm>
            <a:off x="1490662" y="2363391"/>
            <a:ext cx="1842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10"/>
          <p:cNvSpPr/>
          <p:nvPr/>
        </p:nvSpPr>
        <p:spPr>
          <a:xfrm>
            <a:off x="506675" y="406525"/>
            <a:ext cx="7695300" cy="51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100"/>
              <a:buFont typeface="Arial"/>
              <a:buNone/>
            </a:pPr>
            <a:r>
              <a:rPr lang="en" sz="4000" b="1" i="0" u="none" strike="noStrike" cap="none">
                <a:solidFill>
                  <a:schemeClr val="dk2"/>
                </a:solidFill>
                <a:latin typeface="Century Gothic"/>
                <a:ea typeface="Century Gothic"/>
                <a:cs typeface="Century Gothic"/>
                <a:sym typeface="Century Gothic"/>
              </a:rPr>
              <a:t>Five Ways People Get ‘Stuck’</a:t>
            </a:r>
            <a:endParaRPr sz="4000" b="1" i="0" u="none" strike="noStrike" cap="none">
              <a:solidFill>
                <a:schemeClr val="dk2"/>
              </a:solidFill>
              <a:latin typeface="Century Gothic"/>
              <a:ea typeface="Century Gothic"/>
              <a:cs typeface="Century Gothic"/>
              <a:sym typeface="Century Gothic"/>
            </a:endParaRPr>
          </a:p>
        </p:txBody>
      </p:sp>
      <p:sp>
        <p:nvSpPr>
          <p:cNvPr id="159" name="Google Shape;159;p10"/>
          <p:cNvSpPr txBox="1"/>
          <p:nvPr/>
        </p:nvSpPr>
        <p:spPr>
          <a:xfrm>
            <a:off x="506675" y="1257625"/>
            <a:ext cx="4667400" cy="2949300"/>
          </a:xfrm>
          <a:prstGeom prst="rect">
            <a:avLst/>
          </a:prstGeom>
          <a:noFill/>
          <a:ln>
            <a:noFill/>
          </a:ln>
        </p:spPr>
        <p:txBody>
          <a:bodyPr spcFirstLastPara="1" wrap="square" lIns="91425" tIns="45700" rIns="91425" bIns="45700" anchor="t" anchorCtr="0">
            <a:noAutofit/>
          </a:bodyPr>
          <a:lstStyle/>
          <a:p>
            <a:pPr marL="457200" marR="0" lvl="0" indent="-400050" algn="l" rtl="0">
              <a:lnSpc>
                <a:spcPct val="100000"/>
              </a:lnSpc>
              <a:spcBef>
                <a:spcPts val="0"/>
              </a:spcBef>
              <a:spcAft>
                <a:spcPts val="0"/>
              </a:spcAft>
              <a:buClr>
                <a:schemeClr val="dk1"/>
              </a:buClr>
              <a:buSzPts val="2400"/>
              <a:buFont typeface="Arial"/>
              <a:buNone/>
            </a:pPr>
            <a:r>
              <a:rPr lang="en" sz="3200" b="0" i="0" u="none" strike="noStrike" cap="none">
                <a:solidFill>
                  <a:srgbClr val="000000"/>
                </a:solidFill>
                <a:latin typeface="Century Gothic"/>
                <a:ea typeface="Century Gothic"/>
                <a:cs typeface="Century Gothic"/>
                <a:sym typeface="Century Gothic"/>
              </a:rPr>
              <a:t>2.	You have lots of choices or ideas </a:t>
            </a:r>
            <a:r>
              <a:rPr lang="en" sz="3200" b="0" i="1" u="none" strike="noStrike" cap="none">
                <a:solidFill>
                  <a:srgbClr val="000000"/>
                </a:solidFill>
                <a:latin typeface="Century Gothic"/>
                <a:ea typeface="Century Gothic"/>
                <a:cs typeface="Century Gothic"/>
                <a:sym typeface="Century Gothic"/>
              </a:rPr>
              <a:t>and the thought of choosing one freezes you and you feel powerless. </a:t>
            </a:r>
            <a:endParaRPr sz="3200" b="0" i="1" u="none" strike="noStrike" cap="none">
              <a:solidFill>
                <a:schemeClr val="dk1"/>
              </a:solidFill>
              <a:latin typeface="Century Gothic"/>
              <a:ea typeface="Century Gothic"/>
              <a:cs typeface="Century Gothic"/>
              <a:sym typeface="Century Gothic"/>
            </a:endParaRPr>
          </a:p>
        </p:txBody>
      </p:sp>
      <p:pic>
        <p:nvPicPr>
          <p:cNvPr id="160" name="Google Shape;160;p10"/>
          <p:cNvPicPr preferRelativeResize="0"/>
          <p:nvPr/>
        </p:nvPicPr>
        <p:blipFill rotWithShape="1">
          <a:blip r:embed="rId3">
            <a:alphaModFix/>
          </a:blip>
          <a:srcRect/>
          <a:stretch/>
        </p:blipFill>
        <p:spPr>
          <a:xfrm>
            <a:off x="5508575" y="1710512"/>
            <a:ext cx="2057400" cy="1722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sldNum" idx="12"/>
          </p:nvPr>
        </p:nvSpPr>
        <p:spPr>
          <a:xfrm>
            <a:off x="8595283" y="4462192"/>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
              <a:t>11</a:t>
            </a:fld>
            <a:endParaRPr/>
          </a:p>
        </p:txBody>
      </p:sp>
      <p:sp>
        <p:nvSpPr>
          <p:cNvPr id="167" name="Google Shape;167;p11"/>
          <p:cNvSpPr txBox="1"/>
          <p:nvPr/>
        </p:nvSpPr>
        <p:spPr>
          <a:xfrm>
            <a:off x="1490662" y="2363391"/>
            <a:ext cx="1842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8" name="Google Shape;168;p11"/>
          <p:cNvSpPr/>
          <p:nvPr/>
        </p:nvSpPr>
        <p:spPr>
          <a:xfrm>
            <a:off x="337775" y="343600"/>
            <a:ext cx="7790100" cy="51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100"/>
              <a:buFont typeface="Arial"/>
              <a:buNone/>
            </a:pPr>
            <a:r>
              <a:rPr lang="en" sz="4000" b="1" i="0" u="none" strike="noStrike" cap="none">
                <a:solidFill>
                  <a:schemeClr val="dk2"/>
                </a:solidFill>
                <a:latin typeface="Century Gothic"/>
                <a:ea typeface="Century Gothic"/>
                <a:cs typeface="Century Gothic"/>
                <a:sym typeface="Century Gothic"/>
              </a:rPr>
              <a:t>Five Ways People Get ‘Stuck’</a:t>
            </a:r>
            <a:endParaRPr sz="4000" b="1" i="0" u="none" strike="noStrike" cap="none">
              <a:solidFill>
                <a:schemeClr val="dk2"/>
              </a:solidFill>
              <a:latin typeface="Century Gothic"/>
              <a:ea typeface="Century Gothic"/>
              <a:cs typeface="Century Gothic"/>
              <a:sym typeface="Century Gothic"/>
            </a:endParaRPr>
          </a:p>
        </p:txBody>
      </p:sp>
      <p:sp>
        <p:nvSpPr>
          <p:cNvPr id="169" name="Google Shape;169;p11"/>
          <p:cNvSpPr txBox="1"/>
          <p:nvPr/>
        </p:nvSpPr>
        <p:spPr>
          <a:xfrm>
            <a:off x="624725" y="1084300"/>
            <a:ext cx="8220000" cy="192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514350" marR="0" lvl="0" indent="-457200" algn="l" rtl="0">
              <a:lnSpc>
                <a:spcPct val="100000"/>
              </a:lnSpc>
              <a:spcBef>
                <a:spcPts val="0"/>
              </a:spcBef>
              <a:spcAft>
                <a:spcPts val="0"/>
              </a:spcAft>
              <a:buClr>
                <a:srgbClr val="000000"/>
              </a:buClr>
              <a:buSzPts val="2400"/>
              <a:buFont typeface="Times New Roman"/>
              <a:buNone/>
            </a:pPr>
            <a:r>
              <a:rPr lang="en" sz="3200" b="0" i="0" u="none" strike="noStrike" cap="none">
                <a:solidFill>
                  <a:srgbClr val="000000"/>
                </a:solidFill>
                <a:latin typeface="Century Gothic"/>
                <a:ea typeface="Century Gothic"/>
                <a:cs typeface="Century Gothic"/>
                <a:sym typeface="Century Gothic"/>
              </a:rPr>
              <a:t>3.	You know what to do…..</a:t>
            </a:r>
            <a:r>
              <a:rPr lang="en" sz="3200" b="0" i="1" u="none" strike="noStrike" cap="none">
                <a:solidFill>
                  <a:srgbClr val="000000"/>
                </a:solidFill>
                <a:latin typeface="Century Gothic"/>
                <a:ea typeface="Century Gothic"/>
                <a:cs typeface="Century Gothic"/>
                <a:sym typeface="Century Gothic"/>
              </a:rPr>
              <a:t>but don’t  know how to begin.</a:t>
            </a:r>
            <a:endParaRPr sz="2200" b="0" i="1" u="none" strike="noStrike" cap="none">
              <a:solidFill>
                <a:srgbClr val="000000"/>
              </a:solidFill>
              <a:latin typeface="Century Gothic"/>
              <a:ea typeface="Century Gothic"/>
              <a:cs typeface="Century Gothic"/>
              <a:sym typeface="Century Gothic"/>
            </a:endParaRPr>
          </a:p>
        </p:txBody>
      </p:sp>
      <p:pic>
        <p:nvPicPr>
          <p:cNvPr id="170" name="Google Shape;170;p11"/>
          <p:cNvPicPr preferRelativeResize="0"/>
          <p:nvPr/>
        </p:nvPicPr>
        <p:blipFill rotWithShape="1">
          <a:blip r:embed="rId3">
            <a:alphaModFix/>
          </a:blip>
          <a:srcRect/>
          <a:stretch/>
        </p:blipFill>
        <p:spPr>
          <a:xfrm>
            <a:off x="4572012" y="2363400"/>
            <a:ext cx="2246942" cy="19894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sldNum" idx="12"/>
          </p:nvPr>
        </p:nvSpPr>
        <p:spPr>
          <a:xfrm>
            <a:off x="8595283" y="4462192"/>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
              <a:t>12</a:t>
            </a:fld>
            <a:endParaRPr/>
          </a:p>
        </p:txBody>
      </p:sp>
      <p:sp>
        <p:nvSpPr>
          <p:cNvPr id="177" name="Google Shape;177;p12"/>
          <p:cNvSpPr txBox="1"/>
          <p:nvPr/>
        </p:nvSpPr>
        <p:spPr>
          <a:xfrm>
            <a:off x="1490662" y="2363391"/>
            <a:ext cx="1842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12"/>
          <p:cNvSpPr/>
          <p:nvPr/>
        </p:nvSpPr>
        <p:spPr>
          <a:xfrm>
            <a:off x="129400" y="328250"/>
            <a:ext cx="7854600" cy="51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100"/>
              <a:buFont typeface="Arial"/>
              <a:buNone/>
            </a:pPr>
            <a:r>
              <a:rPr lang="en" sz="4000" b="1" i="0" u="none" strike="noStrike" cap="none">
                <a:solidFill>
                  <a:schemeClr val="dk2"/>
                </a:solidFill>
                <a:latin typeface="Century Gothic"/>
                <a:ea typeface="Century Gothic"/>
                <a:cs typeface="Century Gothic"/>
                <a:sym typeface="Century Gothic"/>
              </a:rPr>
              <a:t>Five Ways People Get ‘Stuck’</a:t>
            </a:r>
            <a:endParaRPr sz="4000" b="1" i="0" u="none" strike="noStrike" cap="none">
              <a:solidFill>
                <a:schemeClr val="dk2"/>
              </a:solidFill>
              <a:latin typeface="Century Gothic"/>
              <a:ea typeface="Century Gothic"/>
              <a:cs typeface="Century Gothic"/>
              <a:sym typeface="Century Gothic"/>
            </a:endParaRPr>
          </a:p>
        </p:txBody>
      </p:sp>
      <p:sp>
        <p:nvSpPr>
          <p:cNvPr id="179" name="Google Shape;179;p12"/>
          <p:cNvSpPr txBox="1"/>
          <p:nvPr/>
        </p:nvSpPr>
        <p:spPr>
          <a:xfrm>
            <a:off x="678950" y="3270350"/>
            <a:ext cx="8009700" cy="1305000"/>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457200" marR="0" lvl="0" indent="-400050" algn="l" rtl="0">
              <a:lnSpc>
                <a:spcPct val="100000"/>
              </a:lnSpc>
              <a:spcBef>
                <a:spcPts val="0"/>
              </a:spcBef>
              <a:spcAft>
                <a:spcPts val="0"/>
              </a:spcAft>
              <a:buClr>
                <a:schemeClr val="dk1"/>
              </a:buClr>
              <a:buSzPts val="2400"/>
              <a:buFont typeface="Arial"/>
              <a:buNone/>
            </a:pPr>
            <a:r>
              <a:rPr lang="en" sz="2800" b="0" i="0" u="none" strike="noStrike" cap="none">
                <a:solidFill>
                  <a:srgbClr val="000000"/>
                </a:solidFill>
                <a:latin typeface="Century Gothic"/>
                <a:ea typeface="Century Gothic"/>
                <a:cs typeface="Century Gothic"/>
                <a:sym typeface="Century Gothic"/>
              </a:rPr>
              <a:t>4.	You don’t know what to do because you can’t even define the challenge. </a:t>
            </a:r>
            <a:endParaRPr sz="1800" b="0" i="0" u="none" strike="noStrike" cap="none">
              <a:solidFill>
                <a:srgbClr val="000000"/>
              </a:solidFill>
              <a:latin typeface="Century Gothic"/>
              <a:ea typeface="Century Gothic"/>
              <a:cs typeface="Century Gothic"/>
              <a:sym typeface="Century Gothic"/>
            </a:endParaRPr>
          </a:p>
        </p:txBody>
      </p:sp>
      <p:pic>
        <p:nvPicPr>
          <p:cNvPr id="180" name="Google Shape;180;p12"/>
          <p:cNvPicPr preferRelativeResize="0"/>
          <p:nvPr/>
        </p:nvPicPr>
        <p:blipFill rotWithShape="1">
          <a:blip r:embed="rId3">
            <a:alphaModFix/>
          </a:blip>
          <a:srcRect/>
          <a:stretch/>
        </p:blipFill>
        <p:spPr>
          <a:xfrm>
            <a:off x="3062315" y="1077525"/>
            <a:ext cx="2501589" cy="20763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sldNum" idx="12"/>
          </p:nvPr>
        </p:nvSpPr>
        <p:spPr>
          <a:xfrm>
            <a:off x="8595283" y="4462192"/>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sp>
        <p:nvSpPr>
          <p:cNvPr id="187" name="Google Shape;187;p13"/>
          <p:cNvSpPr txBox="1"/>
          <p:nvPr/>
        </p:nvSpPr>
        <p:spPr>
          <a:xfrm>
            <a:off x="1490662" y="2363391"/>
            <a:ext cx="1842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13"/>
          <p:cNvSpPr/>
          <p:nvPr/>
        </p:nvSpPr>
        <p:spPr>
          <a:xfrm>
            <a:off x="396350" y="364225"/>
            <a:ext cx="7802400" cy="51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100"/>
              <a:buFont typeface="Arial"/>
              <a:buNone/>
            </a:pPr>
            <a:r>
              <a:rPr lang="en" sz="4000" b="1" i="0" u="none" strike="noStrike" cap="none">
                <a:solidFill>
                  <a:schemeClr val="dk2"/>
                </a:solidFill>
                <a:latin typeface="Century Gothic"/>
                <a:ea typeface="Century Gothic"/>
                <a:cs typeface="Century Gothic"/>
                <a:sym typeface="Century Gothic"/>
              </a:rPr>
              <a:t>Five Ways People Get ‘Stuck’</a:t>
            </a:r>
            <a:endParaRPr sz="4000" b="1" i="0" u="none" strike="noStrike" cap="none">
              <a:solidFill>
                <a:schemeClr val="dk2"/>
              </a:solidFill>
              <a:latin typeface="Century Gothic"/>
              <a:ea typeface="Century Gothic"/>
              <a:cs typeface="Century Gothic"/>
              <a:sym typeface="Century Gothic"/>
            </a:endParaRPr>
          </a:p>
        </p:txBody>
      </p:sp>
      <p:sp>
        <p:nvSpPr>
          <p:cNvPr id="189" name="Google Shape;189;p13"/>
          <p:cNvSpPr txBox="1"/>
          <p:nvPr/>
        </p:nvSpPr>
        <p:spPr>
          <a:xfrm>
            <a:off x="3919500" y="1504660"/>
            <a:ext cx="4893600" cy="213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514350" marR="0" lvl="0" indent="-457200" algn="l" rtl="0">
              <a:lnSpc>
                <a:spcPct val="100000"/>
              </a:lnSpc>
              <a:spcBef>
                <a:spcPts val="0"/>
              </a:spcBef>
              <a:spcAft>
                <a:spcPts val="0"/>
              </a:spcAft>
              <a:buClr>
                <a:schemeClr val="dk1"/>
              </a:buClr>
              <a:buSzPts val="2400"/>
              <a:buFont typeface="Arial"/>
              <a:buNone/>
            </a:pPr>
            <a:r>
              <a:rPr lang="en" sz="3200" b="0" i="0" u="none" strike="noStrike" cap="none">
                <a:solidFill>
                  <a:srgbClr val="000000"/>
                </a:solidFill>
                <a:latin typeface="Century Gothic"/>
                <a:ea typeface="Century Gothic"/>
                <a:cs typeface="Century Gothic"/>
                <a:sym typeface="Century Gothic"/>
              </a:rPr>
              <a:t>5.	You’re doing it all </a:t>
            </a:r>
            <a:endParaRPr sz="3200" b="0" i="0" u="none" strike="noStrike" cap="none">
              <a:solidFill>
                <a:srgbClr val="000000"/>
              </a:solidFill>
              <a:latin typeface="Century Gothic"/>
              <a:ea typeface="Century Gothic"/>
              <a:cs typeface="Century Gothic"/>
              <a:sym typeface="Century Gothic"/>
            </a:endParaRPr>
          </a:p>
          <a:p>
            <a:pPr marL="514350" marR="0" lvl="0" indent="0" algn="l" rtl="0">
              <a:lnSpc>
                <a:spcPct val="100000"/>
              </a:lnSpc>
              <a:spcBef>
                <a:spcPts val="0"/>
              </a:spcBef>
              <a:spcAft>
                <a:spcPts val="0"/>
              </a:spcAft>
              <a:buClr>
                <a:schemeClr val="dk1"/>
              </a:buClr>
              <a:buSzPts val="2400"/>
              <a:buFont typeface="Arial"/>
              <a:buNone/>
            </a:pPr>
            <a:r>
              <a:rPr lang="en" sz="3200" b="0" i="0" u="none" strike="noStrike" cap="none">
                <a:solidFill>
                  <a:srgbClr val="000000"/>
                </a:solidFill>
                <a:latin typeface="Century Gothic"/>
                <a:ea typeface="Century Gothic"/>
                <a:cs typeface="Century Gothic"/>
                <a:sym typeface="Century Gothic"/>
              </a:rPr>
              <a:t>on your own and </a:t>
            </a:r>
            <a:endParaRPr sz="3200" b="0" i="0" u="none" strike="noStrike" cap="none">
              <a:solidFill>
                <a:srgbClr val="000000"/>
              </a:solidFill>
              <a:latin typeface="Century Gothic"/>
              <a:ea typeface="Century Gothic"/>
              <a:cs typeface="Century Gothic"/>
              <a:sym typeface="Century Gothic"/>
            </a:endParaRPr>
          </a:p>
          <a:p>
            <a:pPr marL="514350" marR="0" lvl="0" indent="0" algn="l" rtl="0">
              <a:lnSpc>
                <a:spcPct val="100000"/>
              </a:lnSpc>
              <a:spcBef>
                <a:spcPts val="0"/>
              </a:spcBef>
              <a:spcAft>
                <a:spcPts val="0"/>
              </a:spcAft>
              <a:buClr>
                <a:schemeClr val="dk1"/>
              </a:buClr>
              <a:buSzPts val="2400"/>
              <a:buFont typeface="Arial"/>
              <a:buNone/>
            </a:pPr>
            <a:r>
              <a:rPr lang="en" sz="3200" b="0" i="0" u="none" strike="noStrike" cap="none">
                <a:solidFill>
                  <a:srgbClr val="000000"/>
                </a:solidFill>
                <a:latin typeface="Century Gothic"/>
                <a:ea typeface="Century Gothic"/>
                <a:cs typeface="Century Gothic"/>
                <a:sym typeface="Century Gothic"/>
              </a:rPr>
              <a:t>it's wearing you out.</a:t>
            </a:r>
            <a:endParaRPr sz="3200" b="0" i="0" u="none" strike="noStrike" cap="none">
              <a:solidFill>
                <a:srgbClr val="000000"/>
              </a:solidFill>
              <a:latin typeface="Century Gothic"/>
              <a:ea typeface="Century Gothic"/>
              <a:cs typeface="Century Gothic"/>
              <a:sym typeface="Century Gothic"/>
            </a:endParaRPr>
          </a:p>
        </p:txBody>
      </p:sp>
      <p:pic>
        <p:nvPicPr>
          <p:cNvPr id="190" name="Google Shape;190;p13"/>
          <p:cNvPicPr preferRelativeResize="0"/>
          <p:nvPr/>
        </p:nvPicPr>
        <p:blipFill rotWithShape="1">
          <a:blip r:embed="rId3">
            <a:alphaModFix/>
          </a:blip>
          <a:srcRect/>
          <a:stretch/>
        </p:blipFill>
        <p:spPr>
          <a:xfrm>
            <a:off x="929050" y="1493987"/>
            <a:ext cx="2806200" cy="20139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p:cNvSpPr/>
          <p:nvPr/>
        </p:nvSpPr>
        <p:spPr>
          <a:xfrm>
            <a:off x="5819075" y="3101450"/>
            <a:ext cx="2103600" cy="514500"/>
          </a:xfrm>
          <a:prstGeom prst="rect">
            <a:avLst/>
          </a:prstGeom>
          <a:solidFill>
            <a:schemeClr val="lt2"/>
          </a:solidFill>
          <a:ln w="9525" cap="flat" cmpd="sng">
            <a:solidFill>
              <a:schemeClr val="dk2"/>
            </a:solidFill>
            <a:prstDash val="solid"/>
            <a:round/>
            <a:headEnd type="none" w="sm" len="sm"/>
            <a:tailEnd type="none" w="sm" len="sm"/>
          </a:ln>
          <a:effectLst>
            <a:reflection stA="96000" endPos="30000" dist="38100" dir="5400000" fadeDir="5400012"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4"/>
          <p:cNvSpPr txBox="1">
            <a:spLocks noGrp="1"/>
          </p:cNvSpPr>
          <p:nvPr>
            <p:ph type="sldNum" idx="12"/>
          </p:nvPr>
        </p:nvSpPr>
        <p:spPr>
          <a:xfrm>
            <a:off x="8595283" y="4462192"/>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sp>
        <p:nvSpPr>
          <p:cNvPr id="198" name="Google Shape;198;p14"/>
          <p:cNvSpPr txBox="1"/>
          <p:nvPr/>
        </p:nvSpPr>
        <p:spPr>
          <a:xfrm>
            <a:off x="1490662" y="2363391"/>
            <a:ext cx="1842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14"/>
          <p:cNvSpPr txBox="1"/>
          <p:nvPr/>
        </p:nvSpPr>
        <p:spPr>
          <a:xfrm>
            <a:off x="552725" y="1305600"/>
            <a:ext cx="8475300" cy="26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a:p>
            <a:pPr marL="76200" marR="0" lvl="0" indent="0" algn="l" rtl="0">
              <a:lnSpc>
                <a:spcPct val="100000"/>
              </a:lnSpc>
              <a:spcBef>
                <a:spcPts val="0"/>
              </a:spcBef>
              <a:spcAft>
                <a:spcPts val="0"/>
              </a:spcAft>
              <a:buClr>
                <a:schemeClr val="dk1"/>
              </a:buClr>
              <a:buSzPts val="2400"/>
              <a:buFont typeface="Arial"/>
              <a:buNone/>
            </a:pPr>
            <a:r>
              <a:rPr lang="en" sz="3200" b="0" i="0" u="none" strike="noStrike" cap="none">
                <a:solidFill>
                  <a:schemeClr val="dk1"/>
                </a:solidFill>
                <a:latin typeface="Century Gothic"/>
                <a:ea typeface="Century Gothic"/>
                <a:cs typeface="Century Gothic"/>
                <a:sym typeface="Century Gothic"/>
              </a:rPr>
              <a:t>Which one(s) apply to you or your business, job or career?</a:t>
            </a:r>
            <a:endParaRPr sz="3200" b="0" i="0" u="none" strike="noStrike" cap="none">
              <a:solidFill>
                <a:schemeClr val="dk1"/>
              </a:solidFill>
              <a:latin typeface="Century Gothic"/>
              <a:ea typeface="Century Gothic"/>
              <a:cs typeface="Century Gothic"/>
              <a:sym typeface="Century Gothic"/>
            </a:endParaRPr>
          </a:p>
          <a:p>
            <a:pPr marL="7620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76200" marR="0" lvl="0" indent="0" algn="l" rtl="0">
              <a:lnSpc>
                <a:spcPct val="100000"/>
              </a:lnSpc>
              <a:spcBef>
                <a:spcPts val="0"/>
              </a:spcBef>
              <a:spcAft>
                <a:spcPts val="0"/>
              </a:spcAft>
              <a:buClr>
                <a:schemeClr val="dk1"/>
              </a:buClr>
              <a:buSzPts val="2400"/>
              <a:buFont typeface="Arial"/>
              <a:buNone/>
            </a:pPr>
            <a:r>
              <a:rPr lang="en" sz="3200" b="0" i="0" u="none" strike="noStrike" cap="none">
                <a:solidFill>
                  <a:schemeClr val="dk1"/>
                </a:solidFill>
                <a:latin typeface="Century Gothic"/>
                <a:ea typeface="Century Gothic"/>
                <a:cs typeface="Century Gothic"/>
                <a:sym typeface="Century Gothic"/>
              </a:rPr>
              <a:t>How do break free of the glass box?</a:t>
            </a:r>
            <a:endParaRPr sz="2200" b="0" i="0" u="none" strike="noStrike" cap="none">
              <a:solidFill>
                <a:schemeClr val="dk1"/>
              </a:solidFill>
              <a:latin typeface="Century Gothic"/>
              <a:ea typeface="Century Gothic"/>
              <a:cs typeface="Century Gothic"/>
              <a:sym typeface="Century Gothic"/>
            </a:endParaRPr>
          </a:p>
          <a:p>
            <a:pPr marL="76200" marR="0" lvl="0" indent="0" algn="l" rtl="0">
              <a:lnSpc>
                <a:spcPct val="100000"/>
              </a:lnSpc>
              <a:spcBef>
                <a:spcPts val="0"/>
              </a:spcBef>
              <a:spcAft>
                <a:spcPts val="0"/>
              </a:spcAft>
              <a:buClr>
                <a:schemeClr val="dk1"/>
              </a:buClr>
              <a:buSzPts val="2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4"/>
          <p:cNvSpPr/>
          <p:nvPr/>
        </p:nvSpPr>
        <p:spPr>
          <a:xfrm>
            <a:off x="0" y="302825"/>
            <a:ext cx="8244900" cy="51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100"/>
              <a:buFont typeface="Arial"/>
              <a:buNone/>
            </a:pPr>
            <a:r>
              <a:rPr lang="en" sz="4000" b="1" i="0" u="none" strike="noStrike" cap="none">
                <a:solidFill>
                  <a:schemeClr val="dk2"/>
                </a:solidFill>
                <a:latin typeface="Century Gothic"/>
                <a:ea typeface="Century Gothic"/>
                <a:cs typeface="Century Gothic"/>
                <a:sym typeface="Century Gothic"/>
              </a:rPr>
              <a:t>Find Purpose, Power &amp; Possibility</a:t>
            </a:r>
            <a:endParaRPr sz="4000" b="1" i="0" u="none" strike="noStrike" cap="none">
              <a:solidFill>
                <a:schemeClr val="dk2"/>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sldNum" idx="12"/>
          </p:nvPr>
        </p:nvSpPr>
        <p:spPr>
          <a:xfrm>
            <a:off x="8595283" y="4462192"/>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
              <a:t>15</a:t>
            </a:fld>
            <a:endParaRPr/>
          </a:p>
        </p:txBody>
      </p:sp>
      <p:grpSp>
        <p:nvGrpSpPr>
          <p:cNvPr id="207" name="Google Shape;207;p15"/>
          <p:cNvGrpSpPr/>
          <p:nvPr/>
        </p:nvGrpSpPr>
        <p:grpSpPr>
          <a:xfrm>
            <a:off x="480874" y="4686318"/>
            <a:ext cx="8097841" cy="528638"/>
            <a:chOff x="383" y="3744"/>
            <a:chExt cx="5100" cy="444"/>
          </a:xfrm>
        </p:grpSpPr>
        <p:sp>
          <p:nvSpPr>
            <p:cNvPr id="208" name="Google Shape;208;p15"/>
            <p:cNvSpPr txBox="1"/>
            <p:nvPr/>
          </p:nvSpPr>
          <p:spPr>
            <a:xfrm>
              <a:off x="383" y="3888"/>
              <a:ext cx="51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9" name="Google Shape;209;p15"/>
            <p:cNvPicPr preferRelativeResize="0"/>
            <p:nvPr/>
          </p:nvPicPr>
          <p:blipFill rotWithShape="1">
            <a:blip r:embed="rId3">
              <a:alphaModFix/>
            </a:blip>
            <a:srcRect/>
            <a:stretch/>
          </p:blipFill>
          <p:spPr>
            <a:xfrm>
              <a:off x="671" y="3744"/>
              <a:ext cx="4500" cy="0"/>
            </a:xfrm>
            <a:prstGeom prst="rect">
              <a:avLst/>
            </a:prstGeom>
            <a:noFill/>
            <a:ln>
              <a:noFill/>
            </a:ln>
          </p:spPr>
        </p:pic>
        <p:sp>
          <p:nvSpPr>
            <p:cNvPr id="210" name="Google Shape;210;p15"/>
            <p:cNvSpPr txBox="1"/>
            <p:nvPr/>
          </p:nvSpPr>
          <p:spPr>
            <a:xfrm>
              <a:off x="432" y="3792"/>
              <a:ext cx="4800" cy="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1" i="0" u="none" strike="noStrike" cap="none">
                <a:solidFill>
                  <a:srgbClr val="0000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Open Sans"/>
                <a:ea typeface="Open Sans"/>
                <a:cs typeface="Open Sans"/>
                <a:sym typeface="Open Sans"/>
              </a:endParaRPr>
            </a:p>
          </p:txBody>
        </p:sp>
      </p:grpSp>
      <p:sp>
        <p:nvSpPr>
          <p:cNvPr id="211" name="Google Shape;211;p15"/>
          <p:cNvSpPr txBox="1"/>
          <p:nvPr/>
        </p:nvSpPr>
        <p:spPr>
          <a:xfrm>
            <a:off x="1490662" y="2363391"/>
            <a:ext cx="1842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15"/>
          <p:cNvSpPr txBox="1"/>
          <p:nvPr/>
        </p:nvSpPr>
        <p:spPr>
          <a:xfrm>
            <a:off x="1600725" y="335297"/>
            <a:ext cx="5366100" cy="522900"/>
          </a:xfrm>
          <a:prstGeom prst="rect">
            <a:avLst/>
          </a:prstGeom>
          <a:no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dk1"/>
              </a:buClr>
              <a:buSzPts val="1100"/>
              <a:buFont typeface="Arial"/>
              <a:buNone/>
            </a:pPr>
            <a:r>
              <a:rPr lang="en" sz="3600" b="1" i="0" u="none" strike="noStrike" cap="none">
                <a:solidFill>
                  <a:srgbClr val="595959"/>
                </a:solidFill>
                <a:latin typeface="Arial"/>
                <a:ea typeface="Arial"/>
                <a:cs typeface="Arial"/>
                <a:sym typeface="Arial"/>
              </a:rPr>
              <a:t>Focus Four Formula</a:t>
            </a:r>
            <a:endParaRPr sz="600" b="0" i="0" u="none" strike="noStrike" cap="none">
              <a:solidFill>
                <a:srgbClr val="595959"/>
              </a:solidFill>
              <a:latin typeface="Arial"/>
              <a:ea typeface="Arial"/>
              <a:cs typeface="Arial"/>
              <a:sym typeface="Arial"/>
            </a:endParaRPr>
          </a:p>
        </p:txBody>
      </p:sp>
      <p:graphicFrame>
        <p:nvGraphicFramePr>
          <p:cNvPr id="213" name="Google Shape;213;p15"/>
          <p:cNvGraphicFramePr/>
          <p:nvPr/>
        </p:nvGraphicFramePr>
        <p:xfrm>
          <a:off x="310425" y="1093128"/>
          <a:ext cx="8177700" cy="3050490"/>
        </p:xfrm>
        <a:graphic>
          <a:graphicData uri="http://schemas.openxmlformats.org/drawingml/2006/table">
            <a:tbl>
              <a:tblPr bandRow="1">
                <a:noFill/>
                <a:tableStyleId>{296F6F6A-B099-48C2-AE44-902772B61A3A}</a:tableStyleId>
              </a:tblPr>
              <a:tblGrid>
                <a:gridCol w="2200050">
                  <a:extLst>
                    <a:ext uri="{9D8B030D-6E8A-4147-A177-3AD203B41FA5}">
                      <a16:colId xmlns:a16="http://schemas.microsoft.com/office/drawing/2014/main" val="20000"/>
                    </a:ext>
                  </a:extLst>
                </a:gridCol>
                <a:gridCol w="5977650">
                  <a:extLst>
                    <a:ext uri="{9D8B030D-6E8A-4147-A177-3AD203B41FA5}">
                      <a16:colId xmlns:a16="http://schemas.microsoft.com/office/drawing/2014/main" val="20001"/>
                    </a:ext>
                  </a:extLst>
                </a:gridCol>
              </a:tblGrid>
              <a:tr h="378850">
                <a:tc>
                  <a:txBody>
                    <a:bodyPr/>
                    <a:lstStyle/>
                    <a:p>
                      <a:pPr marL="0" marR="0" lvl="0" indent="0" algn="l" rtl="0">
                        <a:lnSpc>
                          <a:spcPct val="100000"/>
                        </a:lnSpc>
                        <a:spcBef>
                          <a:spcPts val="0"/>
                        </a:spcBef>
                        <a:spcAft>
                          <a:spcPts val="0"/>
                        </a:spcAft>
                        <a:buClr>
                          <a:srgbClr val="000000"/>
                        </a:buClr>
                        <a:buSzPts val="1800"/>
                        <a:buFont typeface="Arial"/>
                        <a:buNone/>
                      </a:pPr>
                      <a:r>
                        <a:rPr lang="en" sz="2200" b="1" u="none" strike="noStrike" cap="none">
                          <a:latin typeface="Century Gothic"/>
                          <a:ea typeface="Century Gothic"/>
                          <a:cs typeface="Century Gothic"/>
                          <a:sym typeface="Century Gothic"/>
                        </a:rPr>
                        <a:t>Focus 4 Lens</a:t>
                      </a:r>
                      <a:endParaRPr sz="1500" u="none" strike="noStrike" cap="none">
                        <a:latin typeface="Century Gothic"/>
                        <a:ea typeface="Century Gothic"/>
                        <a:cs typeface="Century Gothic"/>
                        <a:sym typeface="Century Gothic"/>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ECE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2200" b="1" u="none" strike="noStrike" cap="none">
                          <a:latin typeface="Century Gothic"/>
                          <a:ea typeface="Century Gothic"/>
                          <a:cs typeface="Century Gothic"/>
                          <a:sym typeface="Century Gothic"/>
                        </a:rPr>
                        <a:t>Practices for change</a:t>
                      </a:r>
                      <a:endParaRPr sz="1500" u="none" strike="noStrike" cap="none">
                        <a:latin typeface="Century Gothic"/>
                        <a:ea typeface="Century Gothic"/>
                        <a:cs typeface="Century Gothic"/>
                        <a:sym typeface="Century Gothic"/>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ECE1"/>
                    </a:solidFill>
                  </a:tcPr>
                </a:tc>
                <a:extLst>
                  <a:ext uri="{0D108BD9-81ED-4DB2-BD59-A6C34878D82A}">
                    <a16:rowId xmlns:a16="http://schemas.microsoft.com/office/drawing/2014/main" val="10000"/>
                  </a:ext>
                </a:extLst>
              </a:tr>
              <a:tr h="378850">
                <a:tc>
                  <a:txBody>
                    <a:bodyPr/>
                    <a:lstStyle/>
                    <a:p>
                      <a:pPr marL="0" marR="0" lvl="0" indent="0" algn="l" rtl="0">
                        <a:lnSpc>
                          <a:spcPct val="100000"/>
                        </a:lnSpc>
                        <a:spcBef>
                          <a:spcPts val="0"/>
                        </a:spcBef>
                        <a:spcAft>
                          <a:spcPts val="0"/>
                        </a:spcAft>
                        <a:buClr>
                          <a:srgbClr val="000000"/>
                        </a:buClr>
                        <a:buSzPts val="1400"/>
                        <a:buFont typeface="Arial"/>
                        <a:buNone/>
                      </a:pPr>
                      <a:r>
                        <a:rPr lang="en" sz="1800" b="1" u="none" strike="noStrike" cap="none">
                          <a:latin typeface="Century Gothic"/>
                          <a:ea typeface="Century Gothic"/>
                          <a:cs typeface="Century Gothic"/>
                          <a:sym typeface="Century Gothic"/>
                        </a:rPr>
                        <a:t>Personal Insight</a:t>
                      </a:r>
                      <a:endParaRPr sz="1500" u="none" strike="noStrike" cap="none">
                        <a:latin typeface="Century Gothic"/>
                        <a:ea typeface="Century Gothic"/>
                        <a:cs typeface="Century Gothic"/>
                        <a:sym typeface="Century Gothic"/>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entury Gothic"/>
                          <a:ea typeface="Century Gothic"/>
                          <a:cs typeface="Century Gothic"/>
                          <a:sym typeface="Century Gothic"/>
                        </a:rPr>
                        <a:t>The practice of reflection</a:t>
                      </a:r>
                      <a:r>
                        <a:rPr lang="en" sz="1800">
                          <a:latin typeface="Century Gothic"/>
                          <a:ea typeface="Century Gothic"/>
                          <a:cs typeface="Century Gothic"/>
                          <a:sym typeface="Century Gothic"/>
                        </a:rPr>
                        <a:t>; </a:t>
                      </a:r>
                      <a:r>
                        <a:rPr lang="en" sz="1800" u="none" strike="noStrike" cap="none">
                          <a:latin typeface="Century Gothic"/>
                          <a:ea typeface="Century Gothic"/>
                          <a:cs typeface="Century Gothic"/>
                          <a:sym typeface="Century Gothic"/>
                        </a:rPr>
                        <a:t>self-awareness.</a:t>
                      </a:r>
                      <a:endParaRPr sz="1500" u="none" strike="noStrike" cap="none">
                        <a:latin typeface="Century Gothic"/>
                        <a:ea typeface="Century Gothic"/>
                        <a:cs typeface="Century Gothic"/>
                        <a:sym typeface="Century Gothic"/>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57775">
                <a:tc>
                  <a:txBody>
                    <a:bodyPr/>
                    <a:lstStyle/>
                    <a:p>
                      <a:pPr marL="0" marR="0" lvl="0" indent="0" algn="l" rtl="0">
                        <a:lnSpc>
                          <a:spcPct val="100000"/>
                        </a:lnSpc>
                        <a:spcBef>
                          <a:spcPts val="0"/>
                        </a:spcBef>
                        <a:spcAft>
                          <a:spcPts val="0"/>
                        </a:spcAft>
                        <a:buClr>
                          <a:srgbClr val="000000"/>
                        </a:buClr>
                        <a:buSzPts val="1400"/>
                        <a:buFont typeface="Arial"/>
                        <a:buNone/>
                      </a:pPr>
                      <a:r>
                        <a:rPr lang="en" sz="1800" b="1" u="none" strike="noStrike" cap="none">
                          <a:latin typeface="Century Gothic"/>
                          <a:ea typeface="Century Gothic"/>
                          <a:cs typeface="Century Gothic"/>
                          <a:sym typeface="Century Gothic"/>
                        </a:rPr>
                        <a:t>Critical Hindsight</a:t>
                      </a:r>
                      <a:endParaRPr sz="1500" u="none" strike="noStrike" cap="none">
                        <a:latin typeface="Century Gothic"/>
                        <a:ea typeface="Century Gothic"/>
                        <a:cs typeface="Century Gothic"/>
                        <a:sym typeface="Century Gothic"/>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entury Gothic"/>
                          <a:ea typeface="Century Gothic"/>
                          <a:cs typeface="Century Gothic"/>
                          <a:sym typeface="Century Gothic"/>
                        </a:rPr>
                        <a:t>U</a:t>
                      </a:r>
                      <a:r>
                        <a:rPr lang="en" sz="1800" u="none" strike="noStrike" cap="none">
                          <a:latin typeface="Century Gothic"/>
                          <a:ea typeface="Century Gothic"/>
                          <a:cs typeface="Century Gothic"/>
                          <a:sym typeface="Century Gothic"/>
                        </a:rPr>
                        <a:t>nderstanding the effects of the past</a:t>
                      </a:r>
                      <a:r>
                        <a:rPr lang="en" sz="1800">
                          <a:latin typeface="Century Gothic"/>
                          <a:ea typeface="Century Gothic"/>
                          <a:cs typeface="Century Gothic"/>
                          <a:sym typeface="Century Gothic"/>
                        </a:rPr>
                        <a:t>.</a:t>
                      </a:r>
                      <a:endParaRPr sz="1500" u="none" strike="noStrike" cap="none">
                        <a:latin typeface="Century Gothic"/>
                        <a:ea typeface="Century Gothic"/>
                        <a:cs typeface="Century Gothic"/>
                        <a:sym typeface="Century Gothic"/>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5777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latin typeface="Century Gothic"/>
                          <a:ea typeface="Century Gothic"/>
                          <a:cs typeface="Century Gothic"/>
                          <a:sym typeface="Century Gothic"/>
                        </a:rPr>
                        <a:t>Compelling Foresight</a:t>
                      </a:r>
                      <a:endParaRPr sz="1500" u="none" strike="noStrike" cap="none">
                        <a:latin typeface="Century Gothic"/>
                        <a:ea typeface="Century Gothic"/>
                        <a:cs typeface="Century Gothic"/>
                        <a:sym typeface="Century Gothic"/>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entury Gothic"/>
                          <a:ea typeface="Century Gothic"/>
                          <a:cs typeface="Century Gothic"/>
                          <a:sym typeface="Century Gothic"/>
                        </a:rPr>
                        <a:t>The practice of learning </a:t>
                      </a:r>
                      <a:r>
                        <a:rPr lang="en" sz="1800">
                          <a:latin typeface="Century Gothic"/>
                          <a:ea typeface="Century Gothic"/>
                          <a:cs typeface="Century Gothic"/>
                          <a:sym typeface="Century Gothic"/>
                        </a:rPr>
                        <a:t>and </a:t>
                      </a:r>
                      <a:r>
                        <a:rPr lang="en" sz="1800" u="none" strike="noStrike" cap="none">
                          <a:latin typeface="Century Gothic"/>
                          <a:ea typeface="Century Gothic"/>
                          <a:cs typeface="Century Gothic"/>
                          <a:sym typeface="Century Gothic"/>
                        </a:rPr>
                        <a:t>creating new possibilities.</a:t>
                      </a:r>
                      <a:endParaRPr sz="1500" u="none" strike="noStrike" cap="none">
                        <a:latin typeface="Century Gothic"/>
                        <a:ea typeface="Century Gothic"/>
                        <a:cs typeface="Century Gothic"/>
                        <a:sym typeface="Century Gothic"/>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57775">
                <a:tc>
                  <a:txBody>
                    <a:bodyPr/>
                    <a:lstStyle/>
                    <a:p>
                      <a:pPr marL="0" marR="0" lvl="0" indent="0" algn="l" rtl="0">
                        <a:lnSpc>
                          <a:spcPct val="100000"/>
                        </a:lnSpc>
                        <a:spcBef>
                          <a:spcPts val="0"/>
                        </a:spcBef>
                        <a:spcAft>
                          <a:spcPts val="0"/>
                        </a:spcAft>
                        <a:buClr>
                          <a:srgbClr val="000000"/>
                        </a:buClr>
                        <a:buSzPts val="1400"/>
                        <a:buFont typeface="Arial"/>
                        <a:buNone/>
                      </a:pPr>
                      <a:endParaRPr sz="15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 sz="1800" b="1" u="none" strike="noStrike" cap="none">
                          <a:latin typeface="Century Gothic"/>
                          <a:ea typeface="Century Gothic"/>
                          <a:cs typeface="Century Gothic"/>
                          <a:sym typeface="Century Gothic"/>
                        </a:rPr>
                        <a:t>Collaborative Vision</a:t>
                      </a:r>
                      <a:endParaRPr sz="1500" u="none" strike="noStrike" cap="none">
                        <a:latin typeface="Century Gothic"/>
                        <a:ea typeface="Century Gothic"/>
                        <a:cs typeface="Century Gothic"/>
                        <a:sym typeface="Century Gothic"/>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entury Gothic"/>
                          <a:ea typeface="Century Gothic"/>
                          <a:cs typeface="Century Gothic"/>
                          <a:sym typeface="Century Gothic"/>
                        </a:rPr>
                        <a:t>C</a:t>
                      </a:r>
                      <a:r>
                        <a:rPr lang="en" sz="1800" u="none" strike="noStrike" cap="none">
                          <a:latin typeface="Century Gothic"/>
                          <a:ea typeface="Century Gothic"/>
                          <a:cs typeface="Century Gothic"/>
                          <a:sym typeface="Century Gothic"/>
                        </a:rPr>
                        <a:t>ompassion and developing a community that supports and challenges you.</a:t>
                      </a:r>
                      <a:endParaRPr sz="1500" u="none" strike="noStrike" cap="none">
                        <a:latin typeface="Century Gothic"/>
                        <a:ea typeface="Century Gothic"/>
                        <a:cs typeface="Century Gothic"/>
                        <a:sym typeface="Century Gothic"/>
                      </a:endParaRPr>
                    </a:p>
                  </a:txBody>
                  <a:tcPr marL="73025" marR="730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g1c7c6976272_0_49"/>
          <p:cNvGrpSpPr/>
          <p:nvPr/>
        </p:nvGrpSpPr>
        <p:grpSpPr>
          <a:xfrm>
            <a:off x="3434550" y="1063625"/>
            <a:ext cx="4143600" cy="3194116"/>
            <a:chOff x="902828" y="1116"/>
            <a:chExt cx="4143600" cy="4226698"/>
          </a:xfrm>
        </p:grpSpPr>
        <p:sp>
          <p:nvSpPr>
            <p:cNvPr id="220" name="Google Shape;220;g1c7c6976272_0_49"/>
            <p:cNvSpPr/>
            <p:nvPr/>
          </p:nvSpPr>
          <p:spPr>
            <a:xfrm>
              <a:off x="925970" y="1116"/>
              <a:ext cx="4097400" cy="668400"/>
            </a:xfrm>
            <a:prstGeom prst="rect">
              <a:avLst/>
            </a:prstGeom>
            <a:solidFill>
              <a:srgbClr val="0067CD"/>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1c7c6976272_0_49"/>
            <p:cNvSpPr txBox="1"/>
            <p:nvPr/>
          </p:nvSpPr>
          <p:spPr>
            <a:xfrm>
              <a:off x="925970" y="1116"/>
              <a:ext cx="4097400" cy="6684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lt1"/>
                  </a:solidFill>
                  <a:latin typeface="Century Gothic"/>
                  <a:ea typeface="Century Gothic"/>
                  <a:cs typeface="Century Gothic"/>
                  <a:sym typeface="Century Gothic"/>
                </a:rPr>
                <a:t>#1 Personal Insight</a:t>
              </a:r>
              <a:endParaRPr>
                <a:latin typeface="Century Gothic"/>
                <a:ea typeface="Century Gothic"/>
                <a:cs typeface="Century Gothic"/>
                <a:sym typeface="Century Gothic"/>
              </a:endParaRPr>
            </a:p>
          </p:txBody>
        </p:sp>
        <p:sp>
          <p:nvSpPr>
            <p:cNvPr id="222" name="Google Shape;222;g1c7c6976272_0_49"/>
            <p:cNvSpPr/>
            <p:nvPr/>
          </p:nvSpPr>
          <p:spPr>
            <a:xfrm rot="5400000">
              <a:off x="2916185" y="728086"/>
              <a:ext cx="117000" cy="1170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g1c7c6976272_0_49"/>
            <p:cNvSpPr/>
            <p:nvPr/>
          </p:nvSpPr>
          <p:spPr>
            <a:xfrm>
              <a:off x="902828" y="903561"/>
              <a:ext cx="4143600" cy="11580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g1c7c6976272_0_49"/>
            <p:cNvSpPr txBox="1"/>
            <p:nvPr/>
          </p:nvSpPr>
          <p:spPr>
            <a:xfrm>
              <a:off x="902828" y="903561"/>
              <a:ext cx="4143600" cy="11580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dk1"/>
                  </a:solidFill>
                  <a:latin typeface="Century Gothic"/>
                  <a:ea typeface="Century Gothic"/>
                  <a:cs typeface="Century Gothic"/>
                  <a:sym typeface="Century Gothic"/>
                </a:rPr>
                <a:t>The practice of introspection </a:t>
              </a:r>
              <a:r>
                <a:rPr lang="en" sz="2400">
                  <a:solidFill>
                    <a:schemeClr val="dk1"/>
                  </a:solidFill>
                  <a:latin typeface="Century Gothic"/>
                  <a:ea typeface="Century Gothic"/>
                  <a:cs typeface="Century Gothic"/>
                  <a:sym typeface="Century Gothic"/>
                </a:rPr>
                <a:t>and </a:t>
              </a:r>
              <a:r>
                <a:rPr lang="en" sz="2400" i="0" u="none" strike="noStrike" cap="none">
                  <a:solidFill>
                    <a:schemeClr val="dk1"/>
                  </a:solidFill>
                  <a:latin typeface="Century Gothic"/>
                  <a:ea typeface="Century Gothic"/>
                  <a:cs typeface="Century Gothic"/>
                  <a:sym typeface="Century Gothic"/>
                </a:rPr>
                <a:t>self-awareness</a:t>
              </a:r>
              <a:endParaRPr>
                <a:latin typeface="Century Gothic"/>
                <a:ea typeface="Century Gothic"/>
                <a:cs typeface="Century Gothic"/>
                <a:sym typeface="Century Gothic"/>
              </a:endParaRPr>
            </a:p>
          </p:txBody>
        </p:sp>
        <p:sp>
          <p:nvSpPr>
            <p:cNvPr id="225" name="Google Shape;225;g1c7c6976272_0_49"/>
            <p:cNvSpPr/>
            <p:nvPr/>
          </p:nvSpPr>
          <p:spPr>
            <a:xfrm rot="5400000">
              <a:off x="2916185" y="2120077"/>
              <a:ext cx="117000" cy="1170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g1c7c6976272_0_49"/>
            <p:cNvSpPr/>
            <p:nvPr/>
          </p:nvSpPr>
          <p:spPr>
            <a:xfrm>
              <a:off x="914403" y="2295543"/>
              <a:ext cx="4120500" cy="9369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840"/>
                </a:spcBef>
                <a:spcAft>
                  <a:spcPts val="0"/>
                </a:spcAft>
                <a:buClr>
                  <a:schemeClr val="dk1"/>
                </a:buClr>
                <a:buFont typeface="Arial"/>
                <a:buNone/>
              </a:pPr>
              <a:r>
                <a:rPr lang="en" sz="2400">
                  <a:solidFill>
                    <a:schemeClr val="dk1"/>
                  </a:solidFill>
                  <a:latin typeface="Century Gothic"/>
                  <a:ea typeface="Century Gothic"/>
                  <a:cs typeface="Century Gothic"/>
                  <a:sym typeface="Century Gothic"/>
                </a:rPr>
                <a:t>Determine what behaviors don’t serve you</a:t>
              </a:r>
              <a:endParaRPr>
                <a:latin typeface="Century Gothic"/>
                <a:ea typeface="Century Gothic"/>
                <a:cs typeface="Century Gothic"/>
                <a:sym typeface="Century Gothic"/>
              </a:endParaRPr>
            </a:p>
          </p:txBody>
        </p:sp>
        <p:sp>
          <p:nvSpPr>
            <p:cNvPr id="227" name="Google Shape;227;g1c7c6976272_0_49"/>
            <p:cNvSpPr/>
            <p:nvPr/>
          </p:nvSpPr>
          <p:spPr>
            <a:xfrm rot="5400000">
              <a:off x="2916185" y="3194875"/>
              <a:ext cx="117000" cy="1170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g1c7c6976272_0_49"/>
            <p:cNvSpPr/>
            <p:nvPr/>
          </p:nvSpPr>
          <p:spPr>
            <a:xfrm>
              <a:off x="914406" y="3370350"/>
              <a:ext cx="4120500" cy="6684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g1c7c6976272_0_49"/>
            <p:cNvSpPr txBox="1"/>
            <p:nvPr/>
          </p:nvSpPr>
          <p:spPr>
            <a:xfrm>
              <a:off x="914378" y="3290914"/>
              <a:ext cx="4120500" cy="936900"/>
            </a:xfrm>
            <a:prstGeom prst="rect">
              <a:avLst/>
            </a:prstGeom>
            <a:noFill/>
            <a:ln>
              <a:noFill/>
            </a:ln>
          </p:spPr>
          <p:txBody>
            <a:bodyPr spcFirstLastPara="1" wrap="square" lIns="30475" tIns="30475" rIns="30475" bIns="30475" anchor="ctr" anchorCtr="0">
              <a:noAutofit/>
            </a:bodyPr>
            <a:lstStyle/>
            <a:p>
              <a:pPr marL="0" lvl="0" indent="0" algn="ctr" rtl="0">
                <a:lnSpc>
                  <a:spcPct val="90000"/>
                </a:lnSpc>
                <a:spcBef>
                  <a:spcPts val="0"/>
                </a:spcBef>
                <a:spcAft>
                  <a:spcPts val="0"/>
                </a:spcAft>
                <a:buClr>
                  <a:schemeClr val="dk1"/>
                </a:buClr>
                <a:buFont typeface="Arial"/>
                <a:buNone/>
              </a:pPr>
              <a:r>
                <a:rPr lang="en" sz="2400">
                  <a:solidFill>
                    <a:schemeClr val="dk1"/>
                  </a:solidFill>
                  <a:latin typeface="Century Gothic"/>
                  <a:ea typeface="Century Gothic"/>
                  <a:cs typeface="Century Gothic"/>
                  <a:sym typeface="Century Gothic"/>
                </a:rPr>
                <a:t>Learn to Pause</a:t>
              </a:r>
              <a:endParaRPr>
                <a:latin typeface="Century Gothic"/>
                <a:ea typeface="Century Gothic"/>
                <a:cs typeface="Century Gothic"/>
                <a:sym typeface="Century Gothic"/>
              </a:endParaRPr>
            </a:p>
          </p:txBody>
        </p:sp>
        <p:sp>
          <p:nvSpPr>
            <p:cNvPr id="230" name="Google Shape;230;g1c7c6976272_0_49"/>
            <p:cNvSpPr/>
            <p:nvPr/>
          </p:nvSpPr>
          <p:spPr>
            <a:xfrm rot="5400000">
              <a:off x="2916185" y="4097320"/>
              <a:ext cx="117000" cy="1170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1" name="Google Shape;231;g1c7c6976272_0_49"/>
          <p:cNvPicPr preferRelativeResize="0"/>
          <p:nvPr/>
        </p:nvPicPr>
        <p:blipFill rotWithShape="1">
          <a:blip r:embed="rId3">
            <a:alphaModFix/>
          </a:blip>
          <a:srcRect/>
          <a:stretch/>
        </p:blipFill>
        <p:spPr>
          <a:xfrm>
            <a:off x="7696200" y="228600"/>
            <a:ext cx="585788" cy="585788"/>
          </a:xfrm>
          <a:prstGeom prst="rect">
            <a:avLst/>
          </a:prstGeom>
          <a:noFill/>
          <a:ln>
            <a:noFill/>
          </a:ln>
        </p:spPr>
      </p:pic>
      <p:sp>
        <p:nvSpPr>
          <p:cNvPr id="232" name="Google Shape;232;g1c7c6976272_0_49"/>
          <p:cNvSpPr txBox="1"/>
          <p:nvPr/>
        </p:nvSpPr>
        <p:spPr>
          <a:xfrm>
            <a:off x="229000" y="429850"/>
            <a:ext cx="29418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The Focus Four </a:t>
            </a:r>
            <a:endParaRPr>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F</a:t>
            </a:r>
            <a:r>
              <a:rPr lang="en" sz="2000" b="1">
                <a:solidFill>
                  <a:schemeClr val="dk2"/>
                </a:solidFill>
                <a:latin typeface="Century Gothic"/>
                <a:ea typeface="Century Gothic"/>
                <a:cs typeface="Century Gothic"/>
                <a:sym typeface="Century Gothic"/>
              </a:rPr>
              <a:t>ormula</a:t>
            </a:r>
            <a:endParaRPr sz="1600" i="1" u="none" strike="noStrike" cap="none">
              <a:solidFill>
                <a:srgbClr val="595959"/>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g1c7c6976272_0_215"/>
          <p:cNvPicPr preferRelativeResize="0"/>
          <p:nvPr/>
        </p:nvPicPr>
        <p:blipFill rotWithShape="1">
          <a:blip r:embed="rId3">
            <a:alphaModFix/>
          </a:blip>
          <a:srcRect/>
          <a:stretch/>
        </p:blipFill>
        <p:spPr>
          <a:xfrm>
            <a:off x="7696200" y="228600"/>
            <a:ext cx="585788" cy="585788"/>
          </a:xfrm>
          <a:prstGeom prst="rect">
            <a:avLst/>
          </a:prstGeom>
          <a:noFill/>
          <a:ln>
            <a:noFill/>
          </a:ln>
        </p:spPr>
      </p:pic>
      <p:sp>
        <p:nvSpPr>
          <p:cNvPr id="239" name="Google Shape;239;g1c7c6976272_0_215"/>
          <p:cNvSpPr txBox="1"/>
          <p:nvPr/>
        </p:nvSpPr>
        <p:spPr>
          <a:xfrm>
            <a:off x="317075" y="439975"/>
            <a:ext cx="27654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The Focus Four </a:t>
            </a:r>
            <a:endParaRPr>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F</a:t>
            </a:r>
            <a:r>
              <a:rPr lang="en" sz="2000" b="1">
                <a:solidFill>
                  <a:schemeClr val="dk2"/>
                </a:solidFill>
                <a:latin typeface="Century Gothic"/>
                <a:ea typeface="Century Gothic"/>
                <a:cs typeface="Century Gothic"/>
                <a:sym typeface="Century Gothic"/>
              </a:rPr>
              <a:t>ormula</a:t>
            </a:r>
            <a:endParaRPr sz="2000" b="1" i="0" u="none" strike="noStrike" cap="none">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endParaRPr sz="1400" b="0" i="1" u="none" strike="noStrike" cap="none">
              <a:solidFill>
                <a:srgbClr val="595959"/>
              </a:solidFill>
              <a:latin typeface="Arial"/>
              <a:ea typeface="Arial"/>
              <a:cs typeface="Arial"/>
              <a:sym typeface="Arial"/>
            </a:endParaRPr>
          </a:p>
          <a:p>
            <a:pPr marL="0" marR="0" lvl="0" indent="0" algn="ctr" rtl="0">
              <a:spcBef>
                <a:spcPts val="0"/>
              </a:spcBef>
              <a:spcAft>
                <a:spcPts val="0"/>
              </a:spcAft>
              <a:buNone/>
            </a:pPr>
            <a:endParaRPr sz="1600" b="0" i="1" u="none" strike="noStrike" cap="none">
              <a:solidFill>
                <a:srgbClr val="595959"/>
              </a:solidFill>
              <a:latin typeface="Arial"/>
              <a:ea typeface="Arial"/>
              <a:cs typeface="Arial"/>
              <a:sym typeface="Arial"/>
            </a:endParaRPr>
          </a:p>
        </p:txBody>
      </p:sp>
      <p:pic>
        <p:nvPicPr>
          <p:cNvPr id="240" name="Google Shape;240;g1c7c6976272_0_215"/>
          <p:cNvPicPr preferRelativeResize="0"/>
          <p:nvPr/>
        </p:nvPicPr>
        <p:blipFill>
          <a:blip r:embed="rId4">
            <a:alphaModFix/>
          </a:blip>
          <a:stretch>
            <a:fillRect/>
          </a:stretch>
        </p:blipFill>
        <p:spPr>
          <a:xfrm>
            <a:off x="3372925" y="620588"/>
            <a:ext cx="4133288" cy="40243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1c7c6976272_0_71"/>
          <p:cNvPicPr preferRelativeResize="0"/>
          <p:nvPr/>
        </p:nvPicPr>
        <p:blipFill rotWithShape="1">
          <a:blip r:embed="rId3">
            <a:alphaModFix/>
          </a:blip>
          <a:srcRect/>
          <a:stretch/>
        </p:blipFill>
        <p:spPr>
          <a:xfrm>
            <a:off x="7696200" y="228600"/>
            <a:ext cx="585788" cy="585788"/>
          </a:xfrm>
          <a:prstGeom prst="rect">
            <a:avLst/>
          </a:prstGeom>
          <a:noFill/>
          <a:ln>
            <a:noFill/>
          </a:ln>
        </p:spPr>
      </p:pic>
      <p:grpSp>
        <p:nvGrpSpPr>
          <p:cNvPr id="247" name="Google Shape;247;g1c7c6976272_0_71"/>
          <p:cNvGrpSpPr/>
          <p:nvPr/>
        </p:nvGrpSpPr>
        <p:grpSpPr>
          <a:xfrm>
            <a:off x="3440121" y="1045547"/>
            <a:ext cx="4115150" cy="3425849"/>
            <a:chOff x="1286131" y="0"/>
            <a:chExt cx="4115150" cy="4567798"/>
          </a:xfrm>
        </p:grpSpPr>
        <p:sp>
          <p:nvSpPr>
            <p:cNvPr id="248" name="Google Shape;248;g1c7c6976272_0_71"/>
            <p:cNvSpPr/>
            <p:nvPr/>
          </p:nvSpPr>
          <p:spPr>
            <a:xfrm>
              <a:off x="1286131" y="0"/>
              <a:ext cx="3977100" cy="559200"/>
            </a:xfrm>
            <a:prstGeom prst="rect">
              <a:avLst/>
            </a:prstGeom>
            <a:solidFill>
              <a:srgbClr val="0067CD"/>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g1c7c6976272_0_71"/>
            <p:cNvSpPr txBox="1"/>
            <p:nvPr/>
          </p:nvSpPr>
          <p:spPr>
            <a:xfrm>
              <a:off x="1286131" y="0"/>
              <a:ext cx="3977100" cy="5592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lt1"/>
                  </a:solidFill>
                  <a:latin typeface="Century Gothic"/>
                  <a:ea typeface="Century Gothic"/>
                  <a:cs typeface="Century Gothic"/>
                  <a:sym typeface="Century Gothic"/>
                </a:rPr>
                <a:t>#2 Critical Hindsight</a:t>
              </a:r>
              <a:endParaRPr>
                <a:latin typeface="Century Gothic"/>
                <a:ea typeface="Century Gothic"/>
                <a:cs typeface="Century Gothic"/>
                <a:sym typeface="Century Gothic"/>
              </a:endParaRPr>
            </a:p>
          </p:txBody>
        </p:sp>
        <p:sp>
          <p:nvSpPr>
            <p:cNvPr id="250" name="Google Shape;250;g1c7c6976272_0_71"/>
            <p:cNvSpPr/>
            <p:nvPr/>
          </p:nvSpPr>
          <p:spPr>
            <a:xfrm rot="5200613">
              <a:off x="3249891" y="603247"/>
              <a:ext cx="93157" cy="97966"/>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g1c7c6976272_0_71"/>
            <p:cNvSpPr/>
            <p:nvPr/>
          </p:nvSpPr>
          <p:spPr>
            <a:xfrm>
              <a:off x="1373423" y="745156"/>
              <a:ext cx="3924600" cy="11490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g1c7c6976272_0_71"/>
            <p:cNvSpPr txBox="1"/>
            <p:nvPr/>
          </p:nvSpPr>
          <p:spPr>
            <a:xfrm>
              <a:off x="1373423" y="745156"/>
              <a:ext cx="3924600" cy="11490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a:solidFill>
                    <a:schemeClr val="dk1"/>
                  </a:solidFill>
                  <a:latin typeface="Century Gothic"/>
                  <a:ea typeface="Century Gothic"/>
                  <a:cs typeface="Century Gothic"/>
                  <a:sym typeface="Century Gothic"/>
                </a:rPr>
                <a:t>U</a:t>
              </a:r>
              <a:r>
                <a:rPr lang="en" sz="2400" i="0" u="none" strike="noStrike" cap="none">
                  <a:solidFill>
                    <a:schemeClr val="dk1"/>
                  </a:solidFill>
                  <a:latin typeface="Century Gothic"/>
                  <a:ea typeface="Century Gothic"/>
                  <a:cs typeface="Century Gothic"/>
                  <a:sym typeface="Century Gothic"/>
                </a:rPr>
                <a:t>nderstanding the effects of past experiences</a:t>
              </a:r>
              <a:r>
                <a:rPr lang="en" sz="2400" b="0" i="0" u="none" strike="noStrike" cap="none">
                  <a:solidFill>
                    <a:schemeClr val="dk1"/>
                  </a:solidFill>
                  <a:latin typeface="Calibri"/>
                  <a:ea typeface="Calibri"/>
                  <a:cs typeface="Calibri"/>
                  <a:sym typeface="Calibri"/>
                </a:rPr>
                <a:t> </a:t>
              </a:r>
              <a:endParaRPr/>
            </a:p>
          </p:txBody>
        </p:sp>
        <p:sp>
          <p:nvSpPr>
            <p:cNvPr id="253" name="Google Shape;253;g1c7c6976272_0_71"/>
            <p:cNvSpPr/>
            <p:nvPr/>
          </p:nvSpPr>
          <p:spPr>
            <a:xfrm rot="5303382">
              <a:off x="3317059" y="1931324"/>
              <a:ext cx="74730" cy="97837"/>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1c7c6976272_0_71"/>
            <p:cNvSpPr/>
            <p:nvPr/>
          </p:nvSpPr>
          <p:spPr>
            <a:xfrm>
              <a:off x="1419664" y="2066609"/>
              <a:ext cx="3901500" cy="9549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g1c7c6976272_0_71"/>
            <p:cNvSpPr txBox="1"/>
            <p:nvPr/>
          </p:nvSpPr>
          <p:spPr>
            <a:xfrm>
              <a:off x="1419660" y="2240437"/>
              <a:ext cx="3901500" cy="7812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dk1"/>
                  </a:solidFill>
                  <a:latin typeface="Century Gothic"/>
                  <a:ea typeface="Century Gothic"/>
                  <a:cs typeface="Century Gothic"/>
                  <a:sym typeface="Century Gothic"/>
                </a:rPr>
                <a:t>A behavior that worked before </a:t>
              </a:r>
              <a:endParaRPr>
                <a:latin typeface="Century Gothic"/>
                <a:ea typeface="Century Gothic"/>
                <a:cs typeface="Century Gothic"/>
                <a:sym typeface="Century Gothic"/>
              </a:endParaRPr>
            </a:p>
          </p:txBody>
        </p:sp>
        <p:sp>
          <p:nvSpPr>
            <p:cNvPr id="256" name="Google Shape;256;g1c7c6976272_0_71"/>
            <p:cNvSpPr/>
            <p:nvPr/>
          </p:nvSpPr>
          <p:spPr>
            <a:xfrm rot="5400000">
              <a:off x="3321540" y="3070333"/>
              <a:ext cx="97800" cy="978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g1c7c6976272_0_71"/>
            <p:cNvSpPr/>
            <p:nvPr/>
          </p:nvSpPr>
          <p:spPr>
            <a:xfrm>
              <a:off x="1396554" y="3217143"/>
              <a:ext cx="3947700" cy="5592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g1c7c6976272_0_71"/>
            <p:cNvSpPr txBox="1"/>
            <p:nvPr/>
          </p:nvSpPr>
          <p:spPr>
            <a:xfrm>
              <a:off x="1396560" y="3042071"/>
              <a:ext cx="3947700" cy="7812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dk1"/>
                  </a:solidFill>
                  <a:latin typeface="Century Gothic"/>
                  <a:ea typeface="Century Gothic"/>
                  <a:cs typeface="Century Gothic"/>
                  <a:sym typeface="Century Gothic"/>
                </a:rPr>
                <a:t>Is it still effective?</a:t>
              </a:r>
              <a:endParaRPr>
                <a:latin typeface="Century Gothic"/>
                <a:ea typeface="Century Gothic"/>
                <a:cs typeface="Century Gothic"/>
                <a:sym typeface="Century Gothic"/>
              </a:endParaRPr>
            </a:p>
          </p:txBody>
        </p:sp>
        <p:sp>
          <p:nvSpPr>
            <p:cNvPr id="259" name="Google Shape;259;g1c7c6976272_0_71"/>
            <p:cNvSpPr/>
            <p:nvPr/>
          </p:nvSpPr>
          <p:spPr>
            <a:xfrm rot="5246631">
              <a:off x="3320548" y="3843517"/>
              <a:ext cx="134534" cy="9789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1c7c6976272_0_71"/>
            <p:cNvSpPr/>
            <p:nvPr/>
          </p:nvSpPr>
          <p:spPr>
            <a:xfrm>
              <a:off x="1408881" y="4008598"/>
              <a:ext cx="3992400" cy="5592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1c7c6976272_0_71"/>
            <p:cNvSpPr txBox="1"/>
            <p:nvPr/>
          </p:nvSpPr>
          <p:spPr>
            <a:xfrm>
              <a:off x="1408881" y="4008598"/>
              <a:ext cx="3992400" cy="5592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dk1"/>
                  </a:solidFill>
                  <a:latin typeface="Century Gothic"/>
                  <a:ea typeface="Century Gothic"/>
                  <a:cs typeface="Century Gothic"/>
                  <a:sym typeface="Century Gothic"/>
                </a:rPr>
                <a:t>Be intentionally conscious</a:t>
              </a:r>
              <a:r>
                <a:rPr lang="en" sz="2400" b="0" i="0" u="none" strike="noStrike" cap="none">
                  <a:solidFill>
                    <a:schemeClr val="dk1"/>
                  </a:solidFill>
                  <a:latin typeface="Calibri"/>
                  <a:ea typeface="Calibri"/>
                  <a:cs typeface="Calibri"/>
                  <a:sym typeface="Calibri"/>
                </a:rPr>
                <a:t> </a:t>
              </a:r>
              <a:endParaRPr/>
            </a:p>
          </p:txBody>
        </p:sp>
      </p:grpSp>
      <p:sp>
        <p:nvSpPr>
          <p:cNvPr id="262" name="Google Shape;262;g1c7c6976272_0_71"/>
          <p:cNvSpPr txBox="1"/>
          <p:nvPr/>
        </p:nvSpPr>
        <p:spPr>
          <a:xfrm>
            <a:off x="264300" y="475200"/>
            <a:ext cx="28407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The Focus Four </a:t>
            </a:r>
            <a:endParaRPr>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F</a:t>
            </a:r>
            <a:r>
              <a:rPr lang="en" sz="2000" b="1">
                <a:solidFill>
                  <a:schemeClr val="dk2"/>
                </a:solidFill>
                <a:latin typeface="Century Gothic"/>
                <a:ea typeface="Century Gothic"/>
                <a:cs typeface="Century Gothic"/>
                <a:sym typeface="Century Gothic"/>
              </a:rPr>
              <a:t>ormula</a:t>
            </a:r>
            <a:endParaRPr sz="2000" b="1" i="0" u="none" strike="noStrike" cap="none">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endParaRPr sz="1400" b="0" i="1" u="none" strike="noStrike" cap="none">
              <a:solidFill>
                <a:srgbClr val="595959"/>
              </a:solidFill>
              <a:latin typeface="Arial"/>
              <a:ea typeface="Arial"/>
              <a:cs typeface="Arial"/>
              <a:sym typeface="Arial"/>
            </a:endParaRPr>
          </a:p>
          <a:p>
            <a:pPr marL="0" marR="0" lvl="0" indent="0" algn="ctr" rtl="0">
              <a:spcBef>
                <a:spcPts val="0"/>
              </a:spcBef>
              <a:spcAft>
                <a:spcPts val="0"/>
              </a:spcAft>
              <a:buNone/>
            </a:pPr>
            <a:endParaRPr sz="1600" b="0" i="1" u="none" strike="noStrike" cap="none">
              <a:solidFill>
                <a:srgbClr val="59595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g1c7c6976272_0_237"/>
          <p:cNvPicPr preferRelativeResize="0"/>
          <p:nvPr/>
        </p:nvPicPr>
        <p:blipFill rotWithShape="1">
          <a:blip r:embed="rId3">
            <a:alphaModFix/>
          </a:blip>
          <a:srcRect/>
          <a:stretch/>
        </p:blipFill>
        <p:spPr>
          <a:xfrm>
            <a:off x="7696200" y="228600"/>
            <a:ext cx="585788" cy="585788"/>
          </a:xfrm>
          <a:prstGeom prst="rect">
            <a:avLst/>
          </a:prstGeom>
          <a:noFill/>
          <a:ln>
            <a:noFill/>
          </a:ln>
        </p:spPr>
      </p:pic>
      <p:sp>
        <p:nvSpPr>
          <p:cNvPr id="269" name="Google Shape;269;g1c7c6976272_0_237"/>
          <p:cNvSpPr txBox="1"/>
          <p:nvPr/>
        </p:nvSpPr>
        <p:spPr>
          <a:xfrm>
            <a:off x="281825" y="559600"/>
            <a:ext cx="29592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The Focus Four </a:t>
            </a:r>
            <a:endParaRPr>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F</a:t>
            </a:r>
            <a:r>
              <a:rPr lang="en" sz="2000" b="1">
                <a:solidFill>
                  <a:schemeClr val="dk2"/>
                </a:solidFill>
                <a:latin typeface="Century Gothic"/>
                <a:ea typeface="Century Gothic"/>
                <a:cs typeface="Century Gothic"/>
                <a:sym typeface="Century Gothic"/>
              </a:rPr>
              <a:t>ormula</a:t>
            </a:r>
            <a:endParaRPr sz="2000" b="1" i="0" u="none" strike="noStrike" cap="none">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endParaRPr sz="1400" b="0" i="1" u="none" strike="noStrike" cap="none">
              <a:solidFill>
                <a:srgbClr val="595959"/>
              </a:solidFill>
              <a:latin typeface="Arial"/>
              <a:ea typeface="Arial"/>
              <a:cs typeface="Arial"/>
              <a:sym typeface="Arial"/>
            </a:endParaRPr>
          </a:p>
          <a:p>
            <a:pPr marL="0" marR="0" lvl="0" indent="0" algn="ctr" rtl="0">
              <a:spcBef>
                <a:spcPts val="0"/>
              </a:spcBef>
              <a:spcAft>
                <a:spcPts val="0"/>
              </a:spcAft>
              <a:buNone/>
            </a:pPr>
            <a:endParaRPr sz="1600" b="0" i="1" u="none" strike="noStrike" cap="none">
              <a:solidFill>
                <a:srgbClr val="595959"/>
              </a:solidFill>
              <a:latin typeface="Arial"/>
              <a:ea typeface="Arial"/>
              <a:cs typeface="Arial"/>
              <a:sym typeface="Arial"/>
            </a:endParaRPr>
          </a:p>
        </p:txBody>
      </p:sp>
      <p:pic>
        <p:nvPicPr>
          <p:cNvPr id="270" name="Google Shape;270;g1c7c6976272_0_237"/>
          <p:cNvPicPr preferRelativeResize="0"/>
          <p:nvPr/>
        </p:nvPicPr>
        <p:blipFill>
          <a:blip r:embed="rId4">
            <a:alphaModFix/>
          </a:blip>
          <a:stretch>
            <a:fillRect/>
          </a:stretch>
        </p:blipFill>
        <p:spPr>
          <a:xfrm>
            <a:off x="3373025" y="559588"/>
            <a:ext cx="4024311" cy="40243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Font typeface="Century Gothic"/>
              <a:buNone/>
            </a:pPr>
            <a:r>
              <a:rPr lang="en" sz="4000" b="1" i="0" u="none">
                <a:solidFill>
                  <a:srgbClr val="666666"/>
                </a:solidFill>
                <a:latin typeface="Century Gothic"/>
                <a:ea typeface="Century Gothic"/>
                <a:cs typeface="Century Gothic"/>
                <a:sym typeface="Century Gothic"/>
              </a:rPr>
              <a:t>Today’s Outcomes</a:t>
            </a:r>
            <a:endParaRPr>
              <a:solidFill>
                <a:srgbClr val="666666"/>
              </a:solidFill>
            </a:endParaRPr>
          </a:p>
        </p:txBody>
      </p:sp>
      <p:sp>
        <p:nvSpPr>
          <p:cNvPr id="81" name="Google Shape;81;p2"/>
          <p:cNvSpPr txBox="1"/>
          <p:nvPr/>
        </p:nvSpPr>
        <p:spPr>
          <a:xfrm>
            <a:off x="397950" y="1376975"/>
            <a:ext cx="8348100" cy="341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1" u="none" strike="noStrike" cap="none">
                <a:solidFill>
                  <a:srgbClr val="666666"/>
                </a:solidFill>
                <a:latin typeface="Century Gothic"/>
                <a:ea typeface="Century Gothic"/>
                <a:cs typeface="Century Gothic"/>
                <a:sym typeface="Century Gothic"/>
              </a:rPr>
              <a:t>Learn</a:t>
            </a:r>
            <a:r>
              <a:rPr lang="en" sz="2700" b="0" i="0" u="none" strike="noStrike" cap="none">
                <a:solidFill>
                  <a:srgbClr val="666666"/>
                </a:solidFill>
                <a:latin typeface="Century Gothic"/>
                <a:ea typeface="Century Gothic"/>
                <a:cs typeface="Century Gothic"/>
                <a:sym typeface="Century Gothic"/>
              </a:rPr>
              <a:t> the five ways people get stuck &amp; how to break out of the cyclical pattern</a:t>
            </a:r>
            <a:endParaRPr sz="2700" b="0" i="0" u="none" strike="noStrike" cap="none">
              <a:solidFill>
                <a:srgbClr val="666666"/>
              </a:solidFill>
              <a:latin typeface="Century Gothic"/>
              <a:ea typeface="Century Gothic"/>
              <a:cs typeface="Century Gothic"/>
              <a:sym typeface="Century Gothic"/>
            </a:endParaRPr>
          </a:p>
          <a:p>
            <a:pPr marL="9144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en" sz="2700" b="1" i="1" u="none" strike="noStrike" cap="none">
                <a:solidFill>
                  <a:srgbClr val="666666"/>
                </a:solidFill>
                <a:latin typeface="Century Gothic"/>
                <a:ea typeface="Century Gothic"/>
                <a:cs typeface="Century Gothic"/>
                <a:sym typeface="Century Gothic"/>
              </a:rPr>
              <a:t>Apply</a:t>
            </a:r>
            <a:r>
              <a:rPr lang="en" sz="2700" b="0" i="0" u="none" strike="noStrike" cap="none">
                <a:solidFill>
                  <a:srgbClr val="666666"/>
                </a:solidFill>
                <a:latin typeface="Century Gothic"/>
                <a:ea typeface="Century Gothic"/>
                <a:cs typeface="Century Gothic"/>
                <a:sym typeface="Century Gothic"/>
              </a:rPr>
              <a:t> these five </a:t>
            </a:r>
            <a:r>
              <a:rPr lang="en" sz="2700" b="0" i="0" u="none" strike="noStrike" cap="none">
                <a:solidFill>
                  <a:schemeClr val="dk2"/>
                </a:solidFill>
                <a:latin typeface="Century Gothic"/>
                <a:ea typeface="Century Gothic"/>
                <a:cs typeface="Century Gothic"/>
                <a:sym typeface="Century Gothic"/>
              </a:rPr>
              <a:t>ways</a:t>
            </a:r>
            <a:r>
              <a:rPr lang="en" sz="2700" b="0" i="0" u="none" strike="noStrike" cap="none">
                <a:solidFill>
                  <a:srgbClr val="666666"/>
                </a:solidFill>
                <a:latin typeface="Century Gothic"/>
                <a:ea typeface="Century Gothic"/>
                <a:cs typeface="Century Gothic"/>
                <a:sym typeface="Century Gothic"/>
              </a:rPr>
              <a:t> to both your personal &amp; business life breaking free of the ‘glass box’</a:t>
            </a:r>
            <a:endParaRPr sz="2700" b="0" i="0" u="none" strike="noStrike" cap="none">
              <a:solidFill>
                <a:srgbClr val="666666"/>
              </a:solidFill>
              <a:latin typeface="Century Gothic"/>
              <a:ea typeface="Century Gothic"/>
              <a:cs typeface="Century Gothic"/>
              <a:sym typeface="Century Gothic"/>
            </a:endParaRPr>
          </a:p>
          <a:p>
            <a:pPr marL="91440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en" sz="2700" b="1" i="1" u="none" strike="noStrike" cap="none">
                <a:solidFill>
                  <a:srgbClr val="666666"/>
                </a:solidFill>
                <a:latin typeface="Century Gothic"/>
                <a:ea typeface="Century Gothic"/>
                <a:cs typeface="Century Gothic"/>
                <a:sym typeface="Century Gothic"/>
              </a:rPr>
              <a:t>Identify</a:t>
            </a:r>
            <a:r>
              <a:rPr lang="en" sz="2700" b="0" i="0" u="none" strike="noStrike" cap="none">
                <a:solidFill>
                  <a:srgbClr val="666666"/>
                </a:solidFill>
                <a:latin typeface="Century Gothic"/>
                <a:ea typeface="Century Gothic"/>
                <a:cs typeface="Century Gothic"/>
                <a:sym typeface="Century Gothic"/>
              </a:rPr>
              <a:t> when you or others are stuck and apply a 4-step formula to help them be more productive</a:t>
            </a:r>
            <a:endParaRPr sz="2700" b="0"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666666"/>
              </a:solidFill>
              <a:latin typeface="Century Gothic"/>
              <a:ea typeface="Century Gothic"/>
              <a:cs typeface="Century Gothic"/>
              <a:sym typeface="Century Gothic"/>
            </a:endParaRPr>
          </a:p>
        </p:txBody>
      </p:sp>
      <p:pic>
        <p:nvPicPr>
          <p:cNvPr id="82" name="Google Shape;82;p2"/>
          <p:cNvPicPr preferRelativeResize="0"/>
          <p:nvPr/>
        </p:nvPicPr>
        <p:blipFill rotWithShape="1">
          <a:blip r:embed="rId3">
            <a:alphaModFix/>
          </a:blip>
          <a:srcRect/>
          <a:stretch/>
        </p:blipFill>
        <p:spPr>
          <a:xfrm>
            <a:off x="7696200" y="228600"/>
            <a:ext cx="585788" cy="5857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276" name="Google Shape;276;g1c7c6976272_0_93"/>
          <p:cNvGrpSpPr/>
          <p:nvPr/>
        </p:nvGrpSpPr>
        <p:grpSpPr>
          <a:xfrm>
            <a:off x="3084901" y="1160900"/>
            <a:ext cx="4507024" cy="3383775"/>
            <a:chOff x="494954" y="198"/>
            <a:chExt cx="4507024" cy="4511700"/>
          </a:xfrm>
        </p:grpSpPr>
        <p:sp>
          <p:nvSpPr>
            <p:cNvPr id="277" name="Google Shape;277;g1c7c6976272_0_93"/>
            <p:cNvSpPr/>
            <p:nvPr/>
          </p:nvSpPr>
          <p:spPr>
            <a:xfrm>
              <a:off x="519040" y="198"/>
              <a:ext cx="4453500" cy="498600"/>
            </a:xfrm>
            <a:prstGeom prst="rect">
              <a:avLst/>
            </a:prstGeom>
            <a:solidFill>
              <a:srgbClr val="0067CD"/>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1c7c6976272_0_93"/>
            <p:cNvSpPr txBox="1"/>
            <p:nvPr/>
          </p:nvSpPr>
          <p:spPr>
            <a:xfrm>
              <a:off x="519040" y="198"/>
              <a:ext cx="4453500" cy="4986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lt1"/>
                  </a:solidFill>
                  <a:latin typeface="Century Gothic"/>
                  <a:ea typeface="Century Gothic"/>
                  <a:cs typeface="Century Gothic"/>
                  <a:sym typeface="Century Gothic"/>
                </a:rPr>
                <a:t>#3 Compelling Foresight</a:t>
              </a:r>
              <a:endParaRPr>
                <a:latin typeface="Century Gothic"/>
                <a:ea typeface="Century Gothic"/>
                <a:cs typeface="Century Gothic"/>
                <a:sym typeface="Century Gothic"/>
              </a:endParaRPr>
            </a:p>
          </p:txBody>
        </p:sp>
        <p:sp>
          <p:nvSpPr>
            <p:cNvPr id="279" name="Google Shape;279;g1c7c6976272_0_93"/>
            <p:cNvSpPr/>
            <p:nvPr/>
          </p:nvSpPr>
          <p:spPr>
            <a:xfrm rot="5400000">
              <a:off x="2702195" y="542504"/>
              <a:ext cx="87300" cy="873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1c7c6976272_0_93"/>
            <p:cNvSpPr/>
            <p:nvPr/>
          </p:nvSpPr>
          <p:spPr>
            <a:xfrm>
              <a:off x="527568" y="673406"/>
              <a:ext cx="4436700" cy="7932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g1c7c6976272_0_93"/>
            <p:cNvSpPr txBox="1"/>
            <p:nvPr/>
          </p:nvSpPr>
          <p:spPr>
            <a:xfrm>
              <a:off x="527568" y="673406"/>
              <a:ext cx="4436700" cy="7932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dk1"/>
                  </a:solidFill>
                  <a:latin typeface="Century Gothic"/>
                  <a:ea typeface="Century Gothic"/>
                  <a:cs typeface="Century Gothic"/>
                  <a:sym typeface="Century Gothic"/>
                </a:rPr>
                <a:t>Path that generates engagement</a:t>
              </a:r>
              <a:endParaRPr>
                <a:latin typeface="Century Gothic"/>
                <a:ea typeface="Century Gothic"/>
                <a:cs typeface="Century Gothic"/>
                <a:sym typeface="Century Gothic"/>
              </a:endParaRPr>
            </a:p>
          </p:txBody>
        </p:sp>
        <p:sp>
          <p:nvSpPr>
            <p:cNvPr id="282" name="Google Shape;282;g1c7c6976272_0_93"/>
            <p:cNvSpPr/>
            <p:nvPr/>
          </p:nvSpPr>
          <p:spPr>
            <a:xfrm rot="5400000">
              <a:off x="2702195" y="1510098"/>
              <a:ext cx="87300" cy="873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1c7c6976272_0_93"/>
            <p:cNvSpPr/>
            <p:nvPr/>
          </p:nvSpPr>
          <p:spPr>
            <a:xfrm>
              <a:off x="505072" y="1641000"/>
              <a:ext cx="4481400" cy="11058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g1c7c6976272_0_93"/>
            <p:cNvSpPr txBox="1"/>
            <p:nvPr/>
          </p:nvSpPr>
          <p:spPr>
            <a:xfrm>
              <a:off x="505216" y="1862696"/>
              <a:ext cx="4481400" cy="7932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a:solidFill>
                    <a:schemeClr val="dk1"/>
                  </a:solidFill>
                  <a:latin typeface="Century Gothic"/>
                  <a:ea typeface="Century Gothic"/>
                  <a:cs typeface="Century Gothic"/>
                  <a:sym typeface="Century Gothic"/>
                </a:rPr>
                <a:t>D</a:t>
              </a:r>
              <a:r>
                <a:rPr lang="en" sz="2400" i="0" u="none" strike="noStrike" cap="none">
                  <a:solidFill>
                    <a:schemeClr val="dk1"/>
                  </a:solidFill>
                  <a:latin typeface="Century Gothic"/>
                  <a:ea typeface="Century Gothic"/>
                  <a:cs typeface="Century Gothic"/>
                  <a:sym typeface="Century Gothic"/>
                </a:rPr>
                <a:t>evelop</a:t>
              </a:r>
              <a:r>
                <a:rPr lang="en" sz="2400">
                  <a:solidFill>
                    <a:schemeClr val="dk1"/>
                  </a:solidFill>
                  <a:latin typeface="Century Gothic"/>
                  <a:ea typeface="Century Gothic"/>
                  <a:cs typeface="Century Gothic"/>
                  <a:sym typeface="Century Gothic"/>
                </a:rPr>
                <a:t> </a:t>
              </a:r>
              <a:r>
                <a:rPr lang="en" sz="2400" i="0" u="none" strike="noStrike" cap="none">
                  <a:solidFill>
                    <a:schemeClr val="dk1"/>
                  </a:solidFill>
                  <a:latin typeface="Century Gothic"/>
                  <a:ea typeface="Century Gothic"/>
                  <a:cs typeface="Century Gothic"/>
                  <a:sym typeface="Century Gothic"/>
                </a:rPr>
                <a:t>an end game </a:t>
              </a:r>
              <a:endParaRPr>
                <a:latin typeface="Century Gothic"/>
                <a:ea typeface="Century Gothic"/>
                <a:cs typeface="Century Gothic"/>
                <a:sym typeface="Century Gothic"/>
              </a:endParaRPr>
            </a:p>
          </p:txBody>
        </p:sp>
        <p:sp>
          <p:nvSpPr>
            <p:cNvPr id="285" name="Google Shape;285;g1c7c6976272_0_93"/>
            <p:cNvSpPr/>
            <p:nvPr/>
          </p:nvSpPr>
          <p:spPr>
            <a:xfrm rot="5400000">
              <a:off x="2702195" y="2790330"/>
              <a:ext cx="87300" cy="873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g1c7c6976272_0_93"/>
            <p:cNvSpPr/>
            <p:nvPr/>
          </p:nvSpPr>
          <p:spPr>
            <a:xfrm>
              <a:off x="494954" y="2921232"/>
              <a:ext cx="4501800" cy="4986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g1c7c6976272_0_93"/>
            <p:cNvSpPr txBox="1"/>
            <p:nvPr/>
          </p:nvSpPr>
          <p:spPr>
            <a:xfrm>
              <a:off x="494966" y="2921213"/>
              <a:ext cx="4501800" cy="6297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dk1"/>
                  </a:solidFill>
                  <a:latin typeface="Century Gothic"/>
                  <a:ea typeface="Century Gothic"/>
                  <a:cs typeface="Century Gothic"/>
                  <a:sym typeface="Century Gothic"/>
                </a:rPr>
                <a:t>Define what you want</a:t>
              </a:r>
              <a:endParaRPr>
                <a:latin typeface="Century Gothic"/>
                <a:ea typeface="Century Gothic"/>
                <a:cs typeface="Century Gothic"/>
                <a:sym typeface="Century Gothic"/>
              </a:endParaRPr>
            </a:p>
          </p:txBody>
        </p:sp>
        <p:sp>
          <p:nvSpPr>
            <p:cNvPr id="288" name="Google Shape;288;g1c7c6976272_0_93"/>
            <p:cNvSpPr/>
            <p:nvPr/>
          </p:nvSpPr>
          <p:spPr>
            <a:xfrm rot="5400000">
              <a:off x="2702195" y="3463538"/>
              <a:ext cx="87300" cy="873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g1c7c6976272_0_93"/>
            <p:cNvSpPr/>
            <p:nvPr/>
          </p:nvSpPr>
          <p:spPr>
            <a:xfrm>
              <a:off x="520566" y="3594439"/>
              <a:ext cx="4450500" cy="4986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g1c7c6976272_0_93"/>
            <p:cNvSpPr txBox="1"/>
            <p:nvPr/>
          </p:nvSpPr>
          <p:spPr>
            <a:xfrm>
              <a:off x="520578" y="3594498"/>
              <a:ext cx="4481400" cy="917400"/>
            </a:xfrm>
            <a:prstGeom prst="rect">
              <a:avLst/>
            </a:prstGeom>
            <a:solidFill>
              <a:srgbClr val="CFD7E7">
                <a:alpha val="89800"/>
              </a:srgbClr>
            </a:solid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dk1"/>
                  </a:solidFill>
                  <a:latin typeface="Century Gothic"/>
                  <a:ea typeface="Century Gothic"/>
                  <a:cs typeface="Century Gothic"/>
                  <a:sym typeface="Century Gothic"/>
                </a:rPr>
                <a:t>Does this inspire you </a:t>
              </a:r>
              <a:r>
                <a:rPr lang="en" sz="2400">
                  <a:solidFill>
                    <a:schemeClr val="dk1"/>
                  </a:solidFill>
                  <a:latin typeface="Century Gothic"/>
                  <a:ea typeface="Century Gothic"/>
                  <a:cs typeface="Century Gothic"/>
                  <a:sym typeface="Century Gothic"/>
                </a:rPr>
                <a:t>&amp;</a:t>
              </a:r>
              <a:r>
                <a:rPr lang="en" sz="2400" i="0" u="none" strike="noStrike" cap="none">
                  <a:solidFill>
                    <a:schemeClr val="dk1"/>
                  </a:solidFill>
                  <a:latin typeface="Century Gothic"/>
                  <a:ea typeface="Century Gothic"/>
                  <a:cs typeface="Century Gothic"/>
                  <a:sym typeface="Century Gothic"/>
                </a:rPr>
                <a:t> others?</a:t>
              </a:r>
              <a:endParaRPr>
                <a:latin typeface="Century Gothic"/>
                <a:ea typeface="Century Gothic"/>
                <a:cs typeface="Century Gothic"/>
                <a:sym typeface="Century Gothic"/>
              </a:endParaRPr>
            </a:p>
          </p:txBody>
        </p:sp>
      </p:grpSp>
      <p:pic>
        <p:nvPicPr>
          <p:cNvPr id="291" name="Google Shape;291;g1c7c6976272_0_93"/>
          <p:cNvPicPr preferRelativeResize="0"/>
          <p:nvPr/>
        </p:nvPicPr>
        <p:blipFill rotWithShape="1">
          <a:blip r:embed="rId3">
            <a:alphaModFix/>
          </a:blip>
          <a:srcRect/>
          <a:stretch/>
        </p:blipFill>
        <p:spPr>
          <a:xfrm>
            <a:off x="7696200" y="228600"/>
            <a:ext cx="585788" cy="585788"/>
          </a:xfrm>
          <a:prstGeom prst="rect">
            <a:avLst/>
          </a:prstGeom>
          <a:noFill/>
          <a:ln>
            <a:noFill/>
          </a:ln>
        </p:spPr>
      </p:pic>
      <p:sp>
        <p:nvSpPr>
          <p:cNvPr id="292" name="Google Shape;292;g1c7c6976272_0_93"/>
          <p:cNvSpPr txBox="1"/>
          <p:nvPr/>
        </p:nvSpPr>
        <p:spPr>
          <a:xfrm>
            <a:off x="460425" y="546050"/>
            <a:ext cx="27126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The Focus Four </a:t>
            </a:r>
            <a:endParaRPr>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F</a:t>
            </a:r>
            <a:r>
              <a:rPr lang="en" sz="2000" b="1">
                <a:solidFill>
                  <a:schemeClr val="dk2"/>
                </a:solidFill>
                <a:latin typeface="Century Gothic"/>
                <a:ea typeface="Century Gothic"/>
                <a:cs typeface="Century Gothic"/>
                <a:sym typeface="Century Gothic"/>
              </a:rPr>
              <a:t>ormula</a:t>
            </a:r>
            <a:endParaRPr sz="2000" b="1" i="0" u="none" strike="noStrike" cap="none">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endParaRPr sz="1400" b="0" i="1" u="none" strike="noStrike" cap="none">
              <a:solidFill>
                <a:srgbClr val="595959"/>
              </a:solidFill>
              <a:latin typeface="Arial"/>
              <a:ea typeface="Arial"/>
              <a:cs typeface="Arial"/>
              <a:sym typeface="Arial"/>
            </a:endParaRPr>
          </a:p>
          <a:p>
            <a:pPr marL="0" marR="0" lvl="0" indent="0" algn="ctr" rtl="0">
              <a:spcBef>
                <a:spcPts val="0"/>
              </a:spcBef>
              <a:spcAft>
                <a:spcPts val="0"/>
              </a:spcAft>
              <a:buNone/>
            </a:pPr>
            <a:endParaRPr sz="1600" b="0" i="1" u="none" strike="noStrike" cap="none">
              <a:solidFill>
                <a:srgbClr val="59595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g1c7c6976272_0_260"/>
          <p:cNvPicPr preferRelativeResize="0"/>
          <p:nvPr/>
        </p:nvPicPr>
        <p:blipFill rotWithShape="1">
          <a:blip r:embed="rId3">
            <a:alphaModFix/>
          </a:blip>
          <a:srcRect/>
          <a:stretch/>
        </p:blipFill>
        <p:spPr>
          <a:xfrm>
            <a:off x="7696200" y="228600"/>
            <a:ext cx="585788" cy="585788"/>
          </a:xfrm>
          <a:prstGeom prst="rect">
            <a:avLst/>
          </a:prstGeom>
          <a:noFill/>
          <a:ln>
            <a:noFill/>
          </a:ln>
        </p:spPr>
      </p:pic>
      <p:sp>
        <p:nvSpPr>
          <p:cNvPr id="299" name="Google Shape;299;g1c7c6976272_0_260"/>
          <p:cNvSpPr txBox="1"/>
          <p:nvPr/>
        </p:nvSpPr>
        <p:spPr>
          <a:xfrm>
            <a:off x="299450" y="457975"/>
            <a:ext cx="26955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The Focus Four </a:t>
            </a:r>
            <a:endParaRPr>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F</a:t>
            </a:r>
            <a:r>
              <a:rPr lang="en" sz="2000" b="1">
                <a:solidFill>
                  <a:schemeClr val="dk2"/>
                </a:solidFill>
                <a:latin typeface="Century Gothic"/>
                <a:ea typeface="Century Gothic"/>
                <a:cs typeface="Century Gothic"/>
                <a:sym typeface="Century Gothic"/>
              </a:rPr>
              <a:t>ormula</a:t>
            </a:r>
            <a:endParaRPr sz="2000" b="1" i="0" u="none" strike="noStrike" cap="none">
              <a:solidFill>
                <a:schemeClr val="dk2"/>
              </a:solidFill>
              <a:latin typeface="Century Gothic"/>
              <a:ea typeface="Century Gothic"/>
              <a:cs typeface="Century Gothic"/>
              <a:sym typeface="Century Gothic"/>
            </a:endParaRPr>
          </a:p>
          <a:p>
            <a:pPr marL="0" lvl="0" indent="0" algn="ctr" rtl="0">
              <a:spcBef>
                <a:spcPts val="0"/>
              </a:spcBef>
              <a:spcAft>
                <a:spcPts val="0"/>
              </a:spcAft>
              <a:buNone/>
            </a:pPr>
            <a:endParaRPr i="1">
              <a:solidFill>
                <a:srgbClr val="595959"/>
              </a:solidFill>
            </a:endParaRPr>
          </a:p>
          <a:p>
            <a:pPr marL="0" marR="0" lvl="0" indent="0" algn="l" rtl="0">
              <a:spcBef>
                <a:spcPts val="0"/>
              </a:spcBef>
              <a:spcAft>
                <a:spcPts val="0"/>
              </a:spcAft>
              <a:buNone/>
            </a:pPr>
            <a:endParaRPr sz="1600" b="0" i="1" u="none" strike="noStrike" cap="none">
              <a:solidFill>
                <a:srgbClr val="595959"/>
              </a:solidFill>
              <a:latin typeface="Arial"/>
              <a:ea typeface="Arial"/>
              <a:cs typeface="Arial"/>
              <a:sym typeface="Arial"/>
            </a:endParaRPr>
          </a:p>
        </p:txBody>
      </p:sp>
      <p:pic>
        <p:nvPicPr>
          <p:cNvPr id="300" name="Google Shape;300;g1c7c6976272_0_260"/>
          <p:cNvPicPr preferRelativeResize="0"/>
          <p:nvPr/>
        </p:nvPicPr>
        <p:blipFill>
          <a:blip r:embed="rId4">
            <a:alphaModFix/>
          </a:blip>
          <a:stretch>
            <a:fillRect/>
          </a:stretch>
        </p:blipFill>
        <p:spPr>
          <a:xfrm>
            <a:off x="3333350" y="610688"/>
            <a:ext cx="4024313" cy="40243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pSp>
        <p:nvGrpSpPr>
          <p:cNvPr id="306" name="Google Shape;306;g1c7c6976272_0_115"/>
          <p:cNvGrpSpPr/>
          <p:nvPr/>
        </p:nvGrpSpPr>
        <p:grpSpPr>
          <a:xfrm>
            <a:off x="3080475" y="590009"/>
            <a:ext cx="4857597" cy="4176016"/>
            <a:chOff x="992126" y="946"/>
            <a:chExt cx="4857597" cy="5568021"/>
          </a:xfrm>
        </p:grpSpPr>
        <p:sp>
          <p:nvSpPr>
            <p:cNvPr id="307" name="Google Shape;307;g1c7c6976272_0_115"/>
            <p:cNvSpPr/>
            <p:nvPr/>
          </p:nvSpPr>
          <p:spPr>
            <a:xfrm>
              <a:off x="995423" y="946"/>
              <a:ext cx="4854300" cy="439800"/>
            </a:xfrm>
            <a:prstGeom prst="rect">
              <a:avLst/>
            </a:prstGeom>
            <a:solidFill>
              <a:srgbClr val="0067CD"/>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g1c7c6976272_0_115"/>
            <p:cNvSpPr txBox="1"/>
            <p:nvPr/>
          </p:nvSpPr>
          <p:spPr>
            <a:xfrm>
              <a:off x="995423" y="946"/>
              <a:ext cx="4854300" cy="4398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lt1"/>
                  </a:solidFill>
                  <a:latin typeface="Century Gothic"/>
                  <a:ea typeface="Century Gothic"/>
                  <a:cs typeface="Century Gothic"/>
                  <a:sym typeface="Century Gothic"/>
                </a:rPr>
                <a:t>#4 Collaborative Vision</a:t>
              </a:r>
              <a:endParaRPr>
                <a:latin typeface="Century Gothic"/>
                <a:ea typeface="Century Gothic"/>
                <a:cs typeface="Century Gothic"/>
                <a:sym typeface="Century Gothic"/>
              </a:endParaRPr>
            </a:p>
          </p:txBody>
        </p:sp>
        <p:sp>
          <p:nvSpPr>
            <p:cNvPr id="309" name="Google Shape;309;g1c7c6976272_0_115"/>
            <p:cNvSpPr/>
            <p:nvPr/>
          </p:nvSpPr>
          <p:spPr>
            <a:xfrm rot="5400000">
              <a:off x="3383888" y="479320"/>
              <a:ext cx="77100" cy="771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g1c7c6976272_0_115"/>
            <p:cNvSpPr/>
            <p:nvPr/>
          </p:nvSpPr>
          <p:spPr>
            <a:xfrm>
              <a:off x="1006235" y="594789"/>
              <a:ext cx="4832400" cy="14964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g1c7c6976272_0_115"/>
            <p:cNvSpPr txBox="1"/>
            <p:nvPr/>
          </p:nvSpPr>
          <p:spPr>
            <a:xfrm>
              <a:off x="1006235" y="594789"/>
              <a:ext cx="4832400" cy="14964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a:solidFill>
                    <a:schemeClr val="dk1"/>
                  </a:solidFill>
                  <a:latin typeface="Century Gothic"/>
                  <a:ea typeface="Century Gothic"/>
                  <a:cs typeface="Century Gothic"/>
                  <a:sym typeface="Century Gothic"/>
                </a:rPr>
                <a:t>D</a:t>
              </a:r>
              <a:r>
                <a:rPr lang="en" sz="2400" i="0" u="none" strike="noStrike" cap="none">
                  <a:solidFill>
                    <a:schemeClr val="dk1"/>
                  </a:solidFill>
                  <a:latin typeface="Century Gothic"/>
                  <a:ea typeface="Century Gothic"/>
                  <a:cs typeface="Century Gothic"/>
                  <a:sym typeface="Century Gothic"/>
                </a:rPr>
                <a:t>evelop</a:t>
              </a:r>
              <a:r>
                <a:rPr lang="en" sz="2400">
                  <a:solidFill>
                    <a:schemeClr val="dk1"/>
                  </a:solidFill>
                  <a:latin typeface="Century Gothic"/>
                  <a:ea typeface="Century Gothic"/>
                  <a:cs typeface="Century Gothic"/>
                  <a:sym typeface="Century Gothic"/>
                </a:rPr>
                <a:t> </a:t>
              </a:r>
              <a:r>
                <a:rPr lang="en" sz="2400" i="0" u="none" strike="noStrike" cap="none">
                  <a:solidFill>
                    <a:schemeClr val="dk1"/>
                  </a:solidFill>
                  <a:latin typeface="Century Gothic"/>
                  <a:ea typeface="Century Gothic"/>
                  <a:cs typeface="Century Gothic"/>
                  <a:sym typeface="Century Gothic"/>
                </a:rPr>
                <a:t>a community that supports and challenges you</a:t>
              </a:r>
              <a:endParaRPr>
                <a:latin typeface="Century Gothic"/>
                <a:ea typeface="Century Gothic"/>
                <a:cs typeface="Century Gothic"/>
                <a:sym typeface="Century Gothic"/>
              </a:endParaRPr>
            </a:p>
          </p:txBody>
        </p:sp>
        <p:sp>
          <p:nvSpPr>
            <p:cNvPr id="312" name="Google Shape;312;g1c7c6976272_0_115"/>
            <p:cNvSpPr/>
            <p:nvPr/>
          </p:nvSpPr>
          <p:spPr>
            <a:xfrm rot="5400000">
              <a:off x="3383888" y="2129763"/>
              <a:ext cx="77100" cy="77100"/>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g1c7c6976272_0_115"/>
            <p:cNvSpPr/>
            <p:nvPr/>
          </p:nvSpPr>
          <p:spPr>
            <a:xfrm>
              <a:off x="1011092" y="2245233"/>
              <a:ext cx="4822800" cy="11307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g1c7c6976272_0_115"/>
            <p:cNvSpPr txBox="1"/>
            <p:nvPr/>
          </p:nvSpPr>
          <p:spPr>
            <a:xfrm>
              <a:off x="1011092" y="2245233"/>
              <a:ext cx="4822800" cy="11307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a:solidFill>
                    <a:schemeClr val="dk1"/>
                  </a:solidFill>
                  <a:latin typeface="Century Gothic"/>
                  <a:ea typeface="Century Gothic"/>
                  <a:cs typeface="Century Gothic"/>
                  <a:sym typeface="Century Gothic"/>
                </a:rPr>
                <a:t>A</a:t>
              </a:r>
              <a:r>
                <a:rPr lang="en" sz="2400" i="0" u="none" strike="noStrike" cap="none">
                  <a:solidFill>
                    <a:schemeClr val="dk1"/>
                  </a:solidFill>
                  <a:latin typeface="Century Gothic"/>
                  <a:ea typeface="Century Gothic"/>
                  <a:cs typeface="Century Gothic"/>
                  <a:sym typeface="Century Gothic"/>
                </a:rPr>
                <a:t>ctions in alignment with your</a:t>
              </a:r>
              <a:endParaRPr>
                <a:latin typeface="Century Gothic"/>
                <a:ea typeface="Century Gothic"/>
                <a:cs typeface="Century Gothic"/>
                <a:sym typeface="Century Gothic"/>
              </a:endParaRPr>
            </a:p>
            <a:p>
              <a:pPr marL="0" marR="0" lvl="0" indent="0" algn="ctr" rtl="0">
                <a:lnSpc>
                  <a:spcPct val="90000"/>
                </a:lnSpc>
                <a:spcBef>
                  <a:spcPts val="0"/>
                </a:spcBef>
                <a:spcAft>
                  <a:spcPts val="0"/>
                </a:spcAft>
                <a:buNone/>
              </a:pPr>
              <a:r>
                <a:rPr lang="en" sz="2400" i="0" u="none" strike="noStrike" cap="none">
                  <a:solidFill>
                    <a:schemeClr val="dk1"/>
                  </a:solidFill>
                  <a:latin typeface="Century Gothic"/>
                  <a:ea typeface="Century Gothic"/>
                  <a:cs typeface="Century Gothic"/>
                  <a:sym typeface="Century Gothic"/>
                </a:rPr>
                <a:t> Compelling Foresight</a:t>
              </a:r>
              <a:endParaRPr>
                <a:latin typeface="Century Gothic"/>
                <a:ea typeface="Century Gothic"/>
                <a:cs typeface="Century Gothic"/>
                <a:sym typeface="Century Gothic"/>
              </a:endParaRPr>
            </a:p>
          </p:txBody>
        </p:sp>
        <p:sp>
          <p:nvSpPr>
            <p:cNvPr id="315" name="Google Shape;315;g1c7c6976272_0_115"/>
            <p:cNvSpPr/>
            <p:nvPr/>
          </p:nvSpPr>
          <p:spPr>
            <a:xfrm rot="5369578">
              <a:off x="3393687" y="3409720"/>
              <a:ext cx="67803" cy="77102"/>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g1c7c6976272_0_115"/>
            <p:cNvSpPr/>
            <p:nvPr/>
          </p:nvSpPr>
          <p:spPr>
            <a:xfrm>
              <a:off x="1023963" y="3520677"/>
              <a:ext cx="4815300" cy="8613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g1c7c6976272_0_115"/>
            <p:cNvSpPr txBox="1"/>
            <p:nvPr/>
          </p:nvSpPr>
          <p:spPr>
            <a:xfrm>
              <a:off x="1023963" y="3520677"/>
              <a:ext cx="4815300" cy="8613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i="0" u="none" strike="noStrike" cap="none">
                  <a:solidFill>
                    <a:schemeClr val="dk1"/>
                  </a:solidFill>
                  <a:latin typeface="Century Gothic"/>
                  <a:ea typeface="Century Gothic"/>
                  <a:cs typeface="Century Gothic"/>
                  <a:sym typeface="Century Gothic"/>
                </a:rPr>
                <a:t>Make a commitment </a:t>
              </a:r>
              <a:endParaRPr>
                <a:latin typeface="Century Gothic"/>
                <a:ea typeface="Century Gothic"/>
                <a:cs typeface="Century Gothic"/>
                <a:sym typeface="Century Gothic"/>
              </a:endParaRPr>
            </a:p>
          </p:txBody>
        </p:sp>
        <p:sp>
          <p:nvSpPr>
            <p:cNvPr id="318" name="Google Shape;318;g1c7c6976272_0_115"/>
            <p:cNvSpPr/>
            <p:nvPr/>
          </p:nvSpPr>
          <p:spPr>
            <a:xfrm rot="5150637">
              <a:off x="3425607" y="4425357"/>
              <a:ext cx="86929" cy="77011"/>
            </a:xfrm>
            <a:prstGeom prst="rightArrow">
              <a:avLst>
                <a:gd name="adj1" fmla="val 66700"/>
                <a:gd name="adj2" fmla="val 50000"/>
              </a:avLst>
            </a:prstGeom>
            <a:gradFill>
              <a:gsLst>
                <a:gs pos="0">
                  <a:srgbClr val="ABBEDC"/>
                </a:gs>
                <a:gs pos="100000">
                  <a:srgbClr val="C7DD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g1c7c6976272_0_115"/>
            <p:cNvSpPr/>
            <p:nvPr/>
          </p:nvSpPr>
          <p:spPr>
            <a:xfrm>
              <a:off x="992126" y="4545667"/>
              <a:ext cx="4854300" cy="1023300"/>
            </a:xfrm>
            <a:prstGeom prst="rect">
              <a:avLst/>
            </a:prstGeom>
            <a:solidFill>
              <a:srgbClr val="CFD7E7">
                <a:alpha val="89800"/>
              </a:srgbClr>
            </a:solidFill>
            <a:ln w="9525" cap="flat" cmpd="sng">
              <a:solidFill>
                <a:srgbClr val="CFD7E7">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g1c7c6976272_0_115"/>
            <p:cNvSpPr txBox="1"/>
            <p:nvPr/>
          </p:nvSpPr>
          <p:spPr>
            <a:xfrm>
              <a:off x="992126" y="4545667"/>
              <a:ext cx="4854300" cy="10233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 sz="2400">
                  <a:solidFill>
                    <a:schemeClr val="dk1"/>
                  </a:solidFill>
                  <a:latin typeface="Century Gothic"/>
                  <a:ea typeface="Century Gothic"/>
                  <a:cs typeface="Century Gothic"/>
                  <a:sym typeface="Century Gothic"/>
                </a:rPr>
                <a:t>C</a:t>
              </a:r>
              <a:r>
                <a:rPr lang="en" sz="2400" i="0" u="none" strike="noStrike" cap="none">
                  <a:solidFill>
                    <a:schemeClr val="dk1"/>
                  </a:solidFill>
                  <a:latin typeface="Century Gothic"/>
                  <a:ea typeface="Century Gothic"/>
                  <a:cs typeface="Century Gothic"/>
                  <a:sym typeface="Century Gothic"/>
                </a:rPr>
                <a:t>halleng</a:t>
              </a:r>
              <a:r>
                <a:rPr lang="en" sz="2400">
                  <a:solidFill>
                    <a:schemeClr val="dk1"/>
                  </a:solidFill>
                  <a:latin typeface="Century Gothic"/>
                  <a:ea typeface="Century Gothic"/>
                  <a:cs typeface="Century Gothic"/>
                  <a:sym typeface="Century Gothic"/>
                </a:rPr>
                <a:t>e </a:t>
              </a:r>
              <a:r>
                <a:rPr lang="en" sz="2400" i="0" u="none" strike="noStrike" cap="none">
                  <a:solidFill>
                    <a:schemeClr val="dk1"/>
                  </a:solidFill>
                  <a:latin typeface="Century Gothic"/>
                  <a:ea typeface="Century Gothic"/>
                  <a:cs typeface="Century Gothic"/>
                  <a:sym typeface="Century Gothic"/>
                </a:rPr>
                <a:t> one another</a:t>
              </a:r>
              <a:endParaRPr>
                <a:latin typeface="Century Gothic"/>
                <a:ea typeface="Century Gothic"/>
                <a:cs typeface="Century Gothic"/>
                <a:sym typeface="Century Gothic"/>
              </a:endParaRPr>
            </a:p>
            <a:p>
              <a:pPr marL="0" marR="0" lvl="0" indent="0" algn="ctr" rtl="0">
                <a:lnSpc>
                  <a:spcPct val="90000"/>
                </a:lnSpc>
                <a:spcBef>
                  <a:spcPts val="0"/>
                </a:spcBef>
                <a:spcAft>
                  <a:spcPts val="0"/>
                </a:spcAft>
                <a:buNone/>
              </a:pPr>
              <a:r>
                <a:rPr lang="en" sz="2400" b="0" i="0" u="none" strike="noStrike" cap="none">
                  <a:solidFill>
                    <a:schemeClr val="dk1"/>
                  </a:solidFill>
                  <a:latin typeface="Calibri"/>
                  <a:ea typeface="Calibri"/>
                  <a:cs typeface="Calibri"/>
                  <a:sym typeface="Calibri"/>
                </a:rPr>
                <a:t>.</a:t>
              </a:r>
              <a:endParaRPr/>
            </a:p>
          </p:txBody>
        </p:sp>
      </p:grpSp>
      <p:pic>
        <p:nvPicPr>
          <p:cNvPr id="321" name="Google Shape;321;g1c7c6976272_0_115"/>
          <p:cNvPicPr preferRelativeResize="0"/>
          <p:nvPr/>
        </p:nvPicPr>
        <p:blipFill rotWithShape="1">
          <a:blip r:embed="rId3">
            <a:alphaModFix/>
          </a:blip>
          <a:srcRect/>
          <a:stretch/>
        </p:blipFill>
        <p:spPr>
          <a:xfrm>
            <a:off x="7696200" y="228600"/>
            <a:ext cx="585788" cy="585788"/>
          </a:xfrm>
          <a:prstGeom prst="rect">
            <a:avLst/>
          </a:prstGeom>
          <a:noFill/>
          <a:ln>
            <a:noFill/>
          </a:ln>
        </p:spPr>
      </p:pic>
      <p:sp>
        <p:nvSpPr>
          <p:cNvPr id="322" name="Google Shape;322;g1c7c6976272_0_115"/>
          <p:cNvSpPr txBox="1"/>
          <p:nvPr/>
        </p:nvSpPr>
        <p:spPr>
          <a:xfrm>
            <a:off x="229000" y="457975"/>
            <a:ext cx="27654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The Focus Four </a:t>
            </a:r>
            <a:endParaRPr>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r>
              <a:rPr lang="en" sz="2000" b="1" i="0" u="none" strike="noStrike" cap="none">
                <a:solidFill>
                  <a:schemeClr val="dk2"/>
                </a:solidFill>
                <a:latin typeface="Century Gothic"/>
                <a:ea typeface="Century Gothic"/>
                <a:cs typeface="Century Gothic"/>
                <a:sym typeface="Century Gothic"/>
              </a:rPr>
              <a:t>F</a:t>
            </a:r>
            <a:r>
              <a:rPr lang="en" sz="2000" b="1">
                <a:solidFill>
                  <a:schemeClr val="dk2"/>
                </a:solidFill>
                <a:latin typeface="Century Gothic"/>
                <a:ea typeface="Century Gothic"/>
                <a:cs typeface="Century Gothic"/>
                <a:sym typeface="Century Gothic"/>
              </a:rPr>
              <a:t>ormula</a:t>
            </a:r>
            <a:endParaRPr sz="2000" b="1" i="0" u="none" strike="noStrike" cap="none">
              <a:solidFill>
                <a:schemeClr val="dk2"/>
              </a:solidFill>
              <a:latin typeface="Century Gothic"/>
              <a:ea typeface="Century Gothic"/>
              <a:cs typeface="Century Gothic"/>
              <a:sym typeface="Century Gothic"/>
            </a:endParaRPr>
          </a:p>
          <a:p>
            <a:pPr marL="0" marR="0" lvl="0" indent="0" algn="ctr" rtl="0">
              <a:spcBef>
                <a:spcPts val="0"/>
              </a:spcBef>
              <a:spcAft>
                <a:spcPts val="0"/>
              </a:spcAft>
              <a:buNone/>
            </a:pPr>
            <a:endParaRPr sz="1400" b="0" i="1" u="none" strike="noStrike" cap="none">
              <a:solidFill>
                <a:srgbClr val="595959"/>
              </a:solidFill>
              <a:latin typeface="Arial"/>
              <a:ea typeface="Arial"/>
              <a:cs typeface="Arial"/>
              <a:sym typeface="Arial"/>
            </a:endParaRPr>
          </a:p>
          <a:p>
            <a:pPr marL="0" marR="0" lvl="0" indent="0" algn="ctr" rtl="0">
              <a:spcBef>
                <a:spcPts val="0"/>
              </a:spcBef>
              <a:spcAft>
                <a:spcPts val="0"/>
              </a:spcAft>
              <a:buNone/>
            </a:pPr>
            <a:endParaRPr sz="1600" b="0" i="1" u="none" strike="noStrike" cap="none">
              <a:solidFill>
                <a:srgbClr val="5959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Font typeface="Century Gothic"/>
              <a:buNone/>
            </a:pPr>
            <a:r>
              <a:rPr lang="en" sz="4000" b="1" i="0" u="none">
                <a:solidFill>
                  <a:srgbClr val="666666"/>
                </a:solidFill>
                <a:latin typeface="Century Gothic"/>
                <a:ea typeface="Century Gothic"/>
                <a:cs typeface="Century Gothic"/>
                <a:sym typeface="Century Gothic"/>
              </a:rPr>
              <a:t>Today’s Outcomes</a:t>
            </a:r>
            <a:endParaRPr>
              <a:solidFill>
                <a:srgbClr val="666666"/>
              </a:solidFill>
            </a:endParaRPr>
          </a:p>
        </p:txBody>
      </p:sp>
      <p:sp>
        <p:nvSpPr>
          <p:cNvPr id="329" name="Google Shape;329;p16"/>
          <p:cNvSpPr txBox="1"/>
          <p:nvPr/>
        </p:nvSpPr>
        <p:spPr>
          <a:xfrm>
            <a:off x="397950" y="1376975"/>
            <a:ext cx="8348100" cy="341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1" u="none" strike="noStrike" cap="none">
                <a:solidFill>
                  <a:srgbClr val="666666"/>
                </a:solidFill>
                <a:latin typeface="Century Gothic"/>
                <a:ea typeface="Century Gothic"/>
                <a:cs typeface="Century Gothic"/>
                <a:sym typeface="Century Gothic"/>
              </a:rPr>
              <a:t>Learn</a:t>
            </a:r>
            <a:r>
              <a:rPr lang="en" sz="2700" b="0" i="0" u="none" strike="noStrike" cap="none">
                <a:solidFill>
                  <a:srgbClr val="666666"/>
                </a:solidFill>
                <a:latin typeface="Century Gothic"/>
                <a:ea typeface="Century Gothic"/>
                <a:cs typeface="Century Gothic"/>
                <a:sym typeface="Century Gothic"/>
              </a:rPr>
              <a:t> the five ways people get stuck &amp; how to break out of the cyclical pattern</a:t>
            </a:r>
            <a:endParaRPr sz="2700" b="0" i="0" u="none" strike="noStrike" cap="none">
              <a:solidFill>
                <a:srgbClr val="666666"/>
              </a:solidFill>
              <a:latin typeface="Century Gothic"/>
              <a:ea typeface="Century Gothic"/>
              <a:cs typeface="Century Gothic"/>
              <a:sym typeface="Century Gothic"/>
            </a:endParaRPr>
          </a:p>
          <a:p>
            <a:pPr marL="9144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en" sz="2700" b="1" i="1" u="none" strike="noStrike" cap="none">
                <a:solidFill>
                  <a:srgbClr val="666666"/>
                </a:solidFill>
                <a:latin typeface="Century Gothic"/>
                <a:ea typeface="Century Gothic"/>
                <a:cs typeface="Century Gothic"/>
                <a:sym typeface="Century Gothic"/>
              </a:rPr>
              <a:t>Apply</a:t>
            </a:r>
            <a:r>
              <a:rPr lang="en" sz="2700" b="0" i="0" u="none" strike="noStrike" cap="none">
                <a:solidFill>
                  <a:srgbClr val="666666"/>
                </a:solidFill>
                <a:latin typeface="Century Gothic"/>
                <a:ea typeface="Century Gothic"/>
                <a:cs typeface="Century Gothic"/>
                <a:sym typeface="Century Gothic"/>
              </a:rPr>
              <a:t> these five </a:t>
            </a:r>
            <a:r>
              <a:rPr lang="en" sz="2700" b="0" i="0" u="none" strike="noStrike" cap="none">
                <a:solidFill>
                  <a:schemeClr val="dk2"/>
                </a:solidFill>
                <a:latin typeface="Century Gothic"/>
                <a:ea typeface="Century Gothic"/>
                <a:cs typeface="Century Gothic"/>
                <a:sym typeface="Century Gothic"/>
              </a:rPr>
              <a:t>ways</a:t>
            </a:r>
            <a:r>
              <a:rPr lang="en" sz="2700" b="0" i="0" u="none" strike="noStrike" cap="none">
                <a:solidFill>
                  <a:srgbClr val="666666"/>
                </a:solidFill>
                <a:latin typeface="Century Gothic"/>
                <a:ea typeface="Century Gothic"/>
                <a:cs typeface="Century Gothic"/>
                <a:sym typeface="Century Gothic"/>
              </a:rPr>
              <a:t> to both your personal &amp; business life breaking free of the ‘glass box’</a:t>
            </a:r>
            <a:endParaRPr sz="2700" b="0" i="0" u="none" strike="noStrike" cap="none">
              <a:solidFill>
                <a:srgbClr val="666666"/>
              </a:solidFill>
              <a:latin typeface="Century Gothic"/>
              <a:ea typeface="Century Gothic"/>
              <a:cs typeface="Century Gothic"/>
              <a:sym typeface="Century Gothic"/>
            </a:endParaRPr>
          </a:p>
          <a:p>
            <a:pPr marL="91440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en" sz="2700" b="1" i="1" u="none" strike="noStrike" cap="none">
                <a:solidFill>
                  <a:srgbClr val="666666"/>
                </a:solidFill>
                <a:latin typeface="Century Gothic"/>
                <a:ea typeface="Century Gothic"/>
                <a:cs typeface="Century Gothic"/>
                <a:sym typeface="Century Gothic"/>
              </a:rPr>
              <a:t>Identify</a:t>
            </a:r>
            <a:r>
              <a:rPr lang="en" sz="2700" b="0" i="0" u="none" strike="noStrike" cap="none">
                <a:solidFill>
                  <a:srgbClr val="666666"/>
                </a:solidFill>
                <a:latin typeface="Century Gothic"/>
                <a:ea typeface="Century Gothic"/>
                <a:cs typeface="Century Gothic"/>
                <a:sym typeface="Century Gothic"/>
              </a:rPr>
              <a:t> when you or others are stuck and apply a 4-step formula to help them be more productive</a:t>
            </a:r>
            <a:endParaRPr sz="2700" b="0"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666666"/>
              </a:solidFill>
              <a:latin typeface="Century Gothic"/>
              <a:ea typeface="Century Gothic"/>
              <a:cs typeface="Century Gothic"/>
              <a:sym typeface="Century Gothic"/>
            </a:endParaRPr>
          </a:p>
        </p:txBody>
      </p:sp>
      <p:pic>
        <p:nvPicPr>
          <p:cNvPr id="330" name="Google Shape;330;p16"/>
          <p:cNvPicPr preferRelativeResize="0"/>
          <p:nvPr/>
        </p:nvPicPr>
        <p:blipFill rotWithShape="1">
          <a:blip r:embed="rId3">
            <a:alphaModFix/>
          </a:blip>
          <a:srcRect/>
          <a:stretch/>
        </p:blipFill>
        <p:spPr>
          <a:xfrm>
            <a:off x="7696200" y="228600"/>
            <a:ext cx="585788" cy="5857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7"/>
          <p:cNvSpPr txBox="1">
            <a:spLocks noGrp="1"/>
          </p:cNvSpPr>
          <p:nvPr>
            <p:ph type="sldNum" idx="12"/>
          </p:nvPr>
        </p:nvSpPr>
        <p:spPr>
          <a:xfrm>
            <a:off x="8595283" y="4462192"/>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
              <a:t>24</a:t>
            </a:fld>
            <a:endParaRPr/>
          </a:p>
        </p:txBody>
      </p:sp>
      <p:sp>
        <p:nvSpPr>
          <p:cNvPr id="337" name="Google Shape;337;p17"/>
          <p:cNvSpPr txBox="1"/>
          <p:nvPr/>
        </p:nvSpPr>
        <p:spPr>
          <a:xfrm>
            <a:off x="533400" y="1485900"/>
            <a:ext cx="8016900" cy="219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900" b="1" i="0" u="sng" strike="noStrike" cap="none">
                <a:solidFill>
                  <a:schemeClr val="dk1"/>
                </a:solidFill>
                <a:latin typeface="Century Gothic"/>
                <a:ea typeface="Century Gothic"/>
                <a:cs typeface="Century Gothic"/>
                <a:sym typeface="Century Gothic"/>
              </a:rPr>
              <a:t>ON BEING COMMITTED</a:t>
            </a:r>
            <a:r>
              <a:rPr lang="en" sz="1900" b="1" i="0" u="none" strike="noStrike" cap="none">
                <a:solidFill>
                  <a:schemeClr val="dk1"/>
                </a:solidFill>
                <a:latin typeface="Century Gothic"/>
                <a:ea typeface="Century Gothic"/>
                <a:cs typeface="Century Gothic"/>
                <a:sym typeface="Century Gothic"/>
              </a:rPr>
              <a:t> </a:t>
            </a:r>
            <a:endParaRPr sz="15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450"/>
              <a:buFont typeface="Arial"/>
              <a:buNone/>
            </a:pPr>
            <a:r>
              <a:rPr lang="en" sz="1900" b="0" i="0" u="none" strike="noStrike" cap="none">
                <a:solidFill>
                  <a:schemeClr val="dk1"/>
                </a:solidFill>
                <a:latin typeface="Century Gothic"/>
                <a:ea typeface="Century Gothic"/>
                <a:cs typeface="Century Gothic"/>
                <a:sym typeface="Century Gothic"/>
              </a:rPr>
              <a:t>  </a:t>
            </a:r>
            <a:endParaRPr sz="15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700"/>
              <a:buFont typeface="Arial"/>
              <a:buNone/>
            </a:pPr>
            <a:r>
              <a:rPr lang="en" sz="3200" b="1" i="0" u="none" strike="noStrike" cap="none">
                <a:solidFill>
                  <a:schemeClr val="dk1"/>
                </a:solidFill>
                <a:latin typeface="Century Gothic"/>
                <a:ea typeface="Century Gothic"/>
                <a:cs typeface="Century Gothic"/>
                <a:sym typeface="Century Gothic"/>
              </a:rPr>
              <a:t>“Whatever you can do, or dream you can, begin it.  Boldness has genius, power and magic in it.”</a:t>
            </a: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450"/>
              <a:buFont typeface="Arial"/>
              <a:buNone/>
            </a:pPr>
            <a:r>
              <a:rPr lang="en" sz="18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450"/>
              <a:buFont typeface="Times New Roman"/>
              <a:buNone/>
            </a:pPr>
            <a:r>
              <a:rPr lang="en" sz="1800" b="1" i="0" u="none" strike="noStrike" cap="none">
                <a:solidFill>
                  <a:schemeClr val="dk1"/>
                </a:solidFill>
                <a:latin typeface="Times New Roman"/>
                <a:ea typeface="Times New Roman"/>
                <a:cs typeface="Times New Roman"/>
                <a:sym typeface="Times New Roman"/>
              </a:rPr>
              <a:t>	</a:t>
            </a:r>
            <a:r>
              <a:rPr lang="en" sz="1800" b="1" i="0" u="none" strike="noStrike" cap="none">
                <a:solidFill>
                  <a:schemeClr val="dk1"/>
                </a:solidFill>
                <a:latin typeface="Century Gothic"/>
                <a:ea typeface="Century Gothic"/>
                <a:cs typeface="Century Gothic"/>
                <a:sym typeface="Century Gothic"/>
              </a:rPr>
              <a:t>	</a:t>
            </a:r>
            <a:r>
              <a:rPr lang="en" sz="1800" b="1" i="1" u="none" strike="noStrike" cap="none">
                <a:solidFill>
                  <a:schemeClr val="dk1"/>
                </a:solidFill>
                <a:latin typeface="Century Gothic"/>
                <a:ea typeface="Century Gothic"/>
                <a:cs typeface="Century Gothic"/>
                <a:sym typeface="Century Gothic"/>
              </a:rPr>
              <a:t>- Johann Wolfgang von Goethe</a:t>
            </a: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41"/>
        <p:cNvGrpSpPr/>
        <p:nvPr/>
      </p:nvGrpSpPr>
      <p:grpSpPr>
        <a:xfrm>
          <a:off x="0" y="0"/>
          <a:ext cx="0" cy="0"/>
          <a:chOff x="0" y="0"/>
          <a:chExt cx="0" cy="0"/>
        </a:xfrm>
      </p:grpSpPr>
      <p:pic>
        <p:nvPicPr>
          <p:cNvPr id="342" name="Google Shape;342;p18"/>
          <p:cNvPicPr preferRelativeResize="0"/>
          <p:nvPr/>
        </p:nvPicPr>
        <p:blipFill rotWithShape="1">
          <a:blip r:embed="rId3">
            <a:alphaModFix/>
          </a:blip>
          <a:srcRect/>
          <a:stretch/>
        </p:blipFill>
        <p:spPr>
          <a:xfrm>
            <a:off x="267926" y="837375"/>
            <a:ext cx="8608150" cy="37758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46"/>
        <p:cNvGrpSpPr/>
        <p:nvPr/>
      </p:nvGrpSpPr>
      <p:grpSpPr>
        <a:xfrm>
          <a:off x="0" y="0"/>
          <a:ext cx="0" cy="0"/>
          <a:chOff x="0" y="0"/>
          <a:chExt cx="0" cy="0"/>
        </a:xfrm>
      </p:grpSpPr>
      <p:sp>
        <p:nvSpPr>
          <p:cNvPr id="347" name="Google Shape;347;p19"/>
          <p:cNvSpPr txBox="1">
            <a:spLocks noGrp="1"/>
          </p:cNvSpPr>
          <p:nvPr>
            <p:ph type="title"/>
          </p:nvPr>
        </p:nvSpPr>
        <p:spPr>
          <a:xfrm>
            <a:off x="403825" y="1443250"/>
            <a:ext cx="8520600" cy="32550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80000"/>
              </a:lnSpc>
              <a:spcBef>
                <a:spcPts val="1000"/>
              </a:spcBef>
              <a:spcAft>
                <a:spcPts val="0"/>
              </a:spcAft>
              <a:buClr>
                <a:srgbClr val="8AD0D6"/>
              </a:buClr>
              <a:buSzPct val="80000"/>
              <a:buFont typeface="Noto Sans"/>
              <a:buNone/>
            </a:pPr>
            <a:r>
              <a:rPr lang="en" sz="3200" b="1">
                <a:solidFill>
                  <a:schemeClr val="dk2"/>
                </a:solidFill>
              </a:rPr>
              <a:t>Evie Caprel  </a:t>
            </a:r>
            <a:endParaRPr sz="1800">
              <a:solidFill>
                <a:schemeClr val="dk2"/>
              </a:solidFill>
            </a:endParaRPr>
          </a:p>
          <a:p>
            <a:pPr marL="0" lvl="0" indent="0" algn="ctr" rtl="0">
              <a:lnSpc>
                <a:spcPct val="80000"/>
              </a:lnSpc>
              <a:spcBef>
                <a:spcPts val="1000"/>
              </a:spcBef>
              <a:spcAft>
                <a:spcPts val="0"/>
              </a:spcAft>
              <a:buClr>
                <a:srgbClr val="8AD0D6"/>
              </a:buClr>
              <a:buSzPct val="80000"/>
              <a:buFont typeface="Noto Sans"/>
              <a:buNone/>
            </a:pPr>
            <a:r>
              <a:rPr lang="en" sz="1900">
                <a:solidFill>
                  <a:schemeClr val="dk2"/>
                </a:solidFill>
              </a:rPr>
              <a:t>630.918.0760</a:t>
            </a:r>
            <a:endParaRPr sz="1800">
              <a:solidFill>
                <a:schemeClr val="dk2"/>
              </a:solidFill>
            </a:endParaRPr>
          </a:p>
          <a:p>
            <a:pPr marL="0" lvl="0" indent="0" algn="ctr" rtl="0">
              <a:lnSpc>
                <a:spcPct val="80000"/>
              </a:lnSpc>
              <a:spcBef>
                <a:spcPts val="1000"/>
              </a:spcBef>
              <a:spcAft>
                <a:spcPts val="0"/>
              </a:spcAft>
              <a:buClr>
                <a:srgbClr val="8AD0D6"/>
              </a:buClr>
              <a:buSzPct val="80000"/>
              <a:buFont typeface="Noto Sans"/>
              <a:buNone/>
            </a:pPr>
            <a:r>
              <a:rPr lang="en" sz="1900" u="sng">
                <a:solidFill>
                  <a:schemeClr val="dk2"/>
                </a:solidFill>
                <a:hlinkClick r:id="rId3">
                  <a:extLst>
                    <a:ext uri="{A12FA001-AC4F-418D-AE19-62706E023703}">
                      <ahyp:hlinkClr xmlns:ahyp="http://schemas.microsoft.com/office/drawing/2018/hyperlinkcolor" val="tx"/>
                    </a:ext>
                  </a:extLst>
                </a:hlinkClick>
              </a:rPr>
              <a:t>evie@Break-Through.us</a:t>
            </a:r>
            <a:endParaRPr>
              <a:solidFill>
                <a:schemeClr val="dk2"/>
              </a:solidFill>
            </a:endParaRPr>
          </a:p>
          <a:p>
            <a:pPr marL="0" lvl="0" indent="0" algn="ctr" rtl="0">
              <a:lnSpc>
                <a:spcPct val="80000"/>
              </a:lnSpc>
              <a:spcBef>
                <a:spcPts val="1000"/>
              </a:spcBef>
              <a:spcAft>
                <a:spcPts val="0"/>
              </a:spcAft>
              <a:buClr>
                <a:srgbClr val="8AD0D6"/>
              </a:buClr>
              <a:buSzPct val="166829"/>
              <a:buFont typeface="Noto Sans"/>
              <a:buNone/>
            </a:pPr>
            <a:endParaRPr sz="910">
              <a:solidFill>
                <a:schemeClr val="dk2"/>
              </a:solidFill>
            </a:endParaRPr>
          </a:p>
          <a:p>
            <a:pPr marL="0" lvl="0" indent="0" algn="ctr" rtl="0">
              <a:lnSpc>
                <a:spcPct val="80000"/>
              </a:lnSpc>
              <a:spcBef>
                <a:spcPts val="1000"/>
              </a:spcBef>
              <a:spcAft>
                <a:spcPts val="0"/>
              </a:spcAft>
              <a:buClr>
                <a:srgbClr val="8AD0D6"/>
              </a:buClr>
              <a:buSzPct val="74666"/>
              <a:buFont typeface="Noto Sans"/>
              <a:buNone/>
            </a:pPr>
            <a:r>
              <a:rPr lang="en" sz="3000" b="1">
                <a:solidFill>
                  <a:srgbClr val="5E5E5E"/>
                </a:solidFill>
              </a:rPr>
              <a:t>Tom Caprel </a:t>
            </a:r>
            <a:endParaRPr sz="2000">
              <a:solidFill>
                <a:srgbClr val="5E5E5E"/>
              </a:solidFill>
            </a:endParaRPr>
          </a:p>
          <a:p>
            <a:pPr marL="0" lvl="0" indent="0" algn="ctr" rtl="0">
              <a:lnSpc>
                <a:spcPct val="80000"/>
              </a:lnSpc>
              <a:spcBef>
                <a:spcPts val="1000"/>
              </a:spcBef>
              <a:spcAft>
                <a:spcPts val="0"/>
              </a:spcAft>
              <a:buClr>
                <a:srgbClr val="8AD0D6"/>
              </a:buClr>
              <a:buSzPct val="80000"/>
              <a:buFont typeface="Noto Sans"/>
              <a:buNone/>
            </a:pPr>
            <a:r>
              <a:rPr lang="en" sz="1900">
                <a:solidFill>
                  <a:srgbClr val="5E5E5E"/>
                </a:solidFill>
              </a:rPr>
              <a:t>630.918.0757</a:t>
            </a:r>
            <a:endParaRPr sz="1800">
              <a:solidFill>
                <a:srgbClr val="5E5E5E"/>
              </a:solidFill>
            </a:endParaRPr>
          </a:p>
          <a:p>
            <a:pPr marL="0" lvl="0" indent="0" algn="ctr" rtl="0">
              <a:lnSpc>
                <a:spcPct val="80000"/>
              </a:lnSpc>
              <a:spcBef>
                <a:spcPts val="1000"/>
              </a:spcBef>
              <a:spcAft>
                <a:spcPts val="0"/>
              </a:spcAft>
              <a:buClr>
                <a:srgbClr val="8AD0D6"/>
              </a:buClr>
              <a:buSzPct val="80000"/>
              <a:buFont typeface="Noto Sans"/>
              <a:buNone/>
            </a:pPr>
            <a:r>
              <a:rPr lang="en" sz="1900" u="sng">
                <a:solidFill>
                  <a:srgbClr val="5E5E5E"/>
                </a:solidFill>
                <a:hlinkClick r:id="rId4">
                  <a:extLst>
                    <a:ext uri="{A12FA001-AC4F-418D-AE19-62706E023703}">
                      <ahyp:hlinkClr xmlns:ahyp="http://schemas.microsoft.com/office/drawing/2018/hyperlinkcolor" val="tx"/>
                    </a:ext>
                  </a:extLst>
                </a:hlinkClick>
              </a:rPr>
              <a:t>tom@Break-Through.us</a:t>
            </a:r>
            <a:r>
              <a:rPr lang="en" sz="1900">
                <a:solidFill>
                  <a:srgbClr val="5E5E5E"/>
                </a:solidFill>
              </a:rPr>
              <a:t> </a:t>
            </a:r>
            <a:endParaRPr sz="1900">
              <a:solidFill>
                <a:srgbClr val="5E5E5E"/>
              </a:solidFill>
            </a:endParaRPr>
          </a:p>
          <a:p>
            <a:pPr marL="0" lvl="0" indent="0" algn="ctr" rtl="0">
              <a:lnSpc>
                <a:spcPct val="80000"/>
              </a:lnSpc>
              <a:spcBef>
                <a:spcPts val="1000"/>
              </a:spcBef>
              <a:spcAft>
                <a:spcPts val="0"/>
              </a:spcAft>
              <a:buClr>
                <a:srgbClr val="8AD0D6"/>
              </a:buClr>
              <a:buSzPct val="80000"/>
              <a:buFont typeface="Noto Sans"/>
              <a:buNone/>
            </a:pPr>
            <a:endParaRPr sz="1900">
              <a:solidFill>
                <a:srgbClr val="5E5E5E"/>
              </a:solidFill>
            </a:endParaRPr>
          </a:p>
          <a:p>
            <a:pPr marL="0" lvl="0" indent="0" algn="ctr" rtl="0">
              <a:lnSpc>
                <a:spcPct val="80000"/>
              </a:lnSpc>
              <a:spcBef>
                <a:spcPts val="1000"/>
              </a:spcBef>
              <a:spcAft>
                <a:spcPts val="0"/>
              </a:spcAft>
              <a:buClr>
                <a:srgbClr val="8AD0D6"/>
              </a:buClr>
              <a:buSzPct val="54284"/>
              <a:buFont typeface="Noto Sans"/>
              <a:buNone/>
            </a:pPr>
            <a:r>
              <a:rPr lang="en" b="1">
                <a:solidFill>
                  <a:schemeClr val="dk2"/>
                </a:solidFill>
              </a:rPr>
              <a:t>www.Break-Through.us</a:t>
            </a:r>
            <a:endParaRPr b="1">
              <a:solidFill>
                <a:schemeClr val="dk2"/>
              </a:solidFill>
            </a:endParaRPr>
          </a:p>
        </p:txBody>
      </p:sp>
      <p:sp>
        <p:nvSpPr>
          <p:cNvPr id="348" name="Google Shape;348;p19"/>
          <p:cNvSpPr txBox="1"/>
          <p:nvPr/>
        </p:nvSpPr>
        <p:spPr>
          <a:xfrm>
            <a:off x="460600" y="690925"/>
            <a:ext cx="29940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rgbClr val="5E5E5E"/>
                </a:solidFill>
                <a:latin typeface="Arial"/>
                <a:ea typeface="Arial"/>
                <a:cs typeface="Arial"/>
                <a:sym typeface="Arial"/>
              </a:rPr>
              <a:t>Questions?</a:t>
            </a:r>
            <a:endParaRPr sz="3200" b="1" i="0" u="none" strike="noStrike" cap="none">
              <a:solidFill>
                <a:srgbClr val="5E5E5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p:nvPr/>
        </p:nvSpPr>
        <p:spPr>
          <a:xfrm>
            <a:off x="1065212" y="1714500"/>
            <a:ext cx="7412100" cy="281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Century Gothic"/>
              <a:buNone/>
            </a:pPr>
            <a:r>
              <a:rPr lang="en" sz="2800" b="0" i="0" u="none" strike="noStrike" cap="none">
                <a:solidFill>
                  <a:srgbClr val="666666"/>
                </a:solidFill>
                <a:latin typeface="Century Gothic"/>
                <a:ea typeface="Century Gothic"/>
                <a:cs typeface="Century Gothic"/>
                <a:sym typeface="Century Gothic"/>
              </a:rPr>
              <a:t>Challenge you to become aware of how you,“really” speak and listen and how you can take advantage of these “rules” to create breakthroughs in your life, </a:t>
            </a:r>
            <a:endParaRPr sz="14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800"/>
              <a:buFont typeface="Century Gothic"/>
              <a:buNone/>
            </a:pPr>
            <a:r>
              <a:rPr lang="en" sz="2800" b="0" i="0" u="none" strike="noStrike" cap="none">
                <a:solidFill>
                  <a:srgbClr val="666666"/>
                </a:solidFill>
                <a:latin typeface="Century Gothic"/>
                <a:ea typeface="Century Gothic"/>
                <a:cs typeface="Century Gothic"/>
                <a:sym typeface="Century Gothic"/>
              </a:rPr>
              <a:t>personally and professionally.</a:t>
            </a:r>
            <a:endParaRPr sz="14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800"/>
              <a:buFont typeface="Arial"/>
              <a:buNone/>
            </a:pPr>
            <a:endParaRPr sz="2800" b="0"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1"/>
              </a:buClr>
              <a:buSzPts val="2800"/>
              <a:buFont typeface="Century Gothic"/>
              <a:buNone/>
            </a:pPr>
            <a:endParaRPr sz="1400" b="0" i="0" u="none" strike="noStrike" cap="none">
              <a:solidFill>
                <a:srgbClr val="000000"/>
              </a:solidFill>
              <a:latin typeface="Arial"/>
              <a:ea typeface="Arial"/>
              <a:cs typeface="Arial"/>
              <a:sym typeface="Arial"/>
            </a:endParaRPr>
          </a:p>
        </p:txBody>
      </p:sp>
      <p:pic>
        <p:nvPicPr>
          <p:cNvPr id="89" name="Google Shape;89;p3"/>
          <p:cNvPicPr preferRelativeResize="0"/>
          <p:nvPr/>
        </p:nvPicPr>
        <p:blipFill rotWithShape="1">
          <a:blip r:embed="rId3">
            <a:alphaModFix/>
          </a:blip>
          <a:srcRect/>
          <a:stretch/>
        </p:blipFill>
        <p:spPr>
          <a:xfrm>
            <a:off x="7696200" y="228600"/>
            <a:ext cx="585788" cy="585788"/>
          </a:xfrm>
          <a:prstGeom prst="rect">
            <a:avLst/>
          </a:prstGeom>
          <a:noFill/>
          <a:ln>
            <a:noFill/>
          </a:ln>
        </p:spPr>
      </p:pic>
      <p:sp>
        <p:nvSpPr>
          <p:cNvPr id="90" name="Google Shape;90;p3"/>
          <p:cNvSpPr txBox="1">
            <a:spLocks noGrp="1"/>
          </p:cNvSpPr>
          <p:nvPr>
            <p:ph type="title"/>
          </p:nvPr>
        </p:nvSpPr>
        <p:spPr>
          <a:xfrm>
            <a:off x="352700" y="446500"/>
            <a:ext cx="8124600" cy="5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Font typeface="Century Gothic"/>
              <a:buNone/>
            </a:pPr>
            <a:r>
              <a:rPr lang="en" sz="4000" b="1" i="0" u="none">
                <a:solidFill>
                  <a:srgbClr val="666666"/>
                </a:solidFill>
                <a:latin typeface="Century Gothic"/>
                <a:ea typeface="Century Gothic"/>
                <a:cs typeface="Century Gothic"/>
                <a:sym typeface="Century Gothic"/>
              </a:rPr>
              <a:t>Intention for today</a:t>
            </a:r>
            <a:endParaRPr>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311700" y="445025"/>
            <a:ext cx="7840500" cy="67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Font typeface="Century Gothic"/>
              <a:buNone/>
            </a:pPr>
            <a:r>
              <a:rPr lang="en" sz="4000" b="1" i="0" u="none">
                <a:solidFill>
                  <a:srgbClr val="666666"/>
                </a:solidFill>
                <a:latin typeface="Century Gothic"/>
                <a:ea typeface="Century Gothic"/>
                <a:cs typeface="Century Gothic"/>
                <a:sym typeface="Century Gothic"/>
              </a:rPr>
              <a:t>How you can“listen” today</a:t>
            </a:r>
            <a:endParaRPr>
              <a:solidFill>
                <a:srgbClr val="666666"/>
              </a:solidFill>
            </a:endParaRPr>
          </a:p>
        </p:txBody>
      </p:sp>
      <p:sp>
        <p:nvSpPr>
          <p:cNvPr id="97" name="Google Shape;97;p4"/>
          <p:cNvSpPr txBox="1"/>
          <p:nvPr/>
        </p:nvSpPr>
        <p:spPr>
          <a:xfrm>
            <a:off x="990600" y="1657350"/>
            <a:ext cx="4017900" cy="281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entury Gothic"/>
              <a:buNone/>
            </a:pPr>
            <a:r>
              <a:rPr lang="en" sz="2400" b="1" i="1" u="none" strike="noStrike" cap="none">
                <a:solidFill>
                  <a:srgbClr val="666666"/>
                </a:solidFill>
                <a:latin typeface="Century Gothic"/>
                <a:ea typeface="Century Gothic"/>
                <a:cs typeface="Century Gothic"/>
                <a:sym typeface="Century Gothic"/>
              </a:rPr>
              <a:t>“In the beginner’s mind, there are many </a:t>
            </a:r>
            <a:endParaRPr sz="1400"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1"/>
              </a:buClr>
              <a:buSzPts val="2400"/>
              <a:buFont typeface="Century Gothic"/>
              <a:buNone/>
            </a:pPr>
            <a:r>
              <a:rPr lang="en" sz="2400" b="1" i="1" u="none" strike="noStrike" cap="none">
                <a:solidFill>
                  <a:srgbClr val="666666"/>
                </a:solidFill>
                <a:latin typeface="Century Gothic"/>
                <a:ea typeface="Century Gothic"/>
                <a:cs typeface="Century Gothic"/>
                <a:sym typeface="Century Gothic"/>
              </a:rPr>
              <a:t>possibilities, but in the expert’s there are few.”</a:t>
            </a:r>
            <a:endParaRPr sz="1400"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1"/>
              </a:buClr>
              <a:buSzPts val="2400"/>
              <a:buFont typeface="Arial"/>
              <a:buNone/>
            </a:pPr>
            <a:endParaRPr sz="2400" b="1"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1"/>
              </a:buClr>
              <a:buSzPts val="2000"/>
              <a:buFont typeface="Century Gothic"/>
              <a:buNone/>
            </a:pPr>
            <a:r>
              <a:rPr lang="en" sz="2000" b="0" i="0" u="none" strike="noStrike" cap="none">
                <a:solidFill>
                  <a:srgbClr val="666666"/>
                </a:solidFill>
                <a:latin typeface="Century Gothic"/>
                <a:ea typeface="Century Gothic"/>
                <a:cs typeface="Century Gothic"/>
                <a:sym typeface="Century Gothic"/>
              </a:rPr>
              <a:t>-Shunryu Suzuki, “Zen Mind, Beginner’s Mind”</a:t>
            </a:r>
            <a:endParaRPr sz="14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Arial"/>
              <a:buNone/>
            </a:pPr>
            <a:endParaRPr sz="2400" b="0" i="0" u="none" strike="noStrike" cap="none">
              <a:solidFill>
                <a:srgbClr val="666666"/>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entury Gothic"/>
              <a:ea typeface="Century Gothic"/>
              <a:cs typeface="Century Gothic"/>
              <a:sym typeface="Century Gothic"/>
            </a:endParaRPr>
          </a:p>
        </p:txBody>
      </p:sp>
      <p:pic>
        <p:nvPicPr>
          <p:cNvPr id="98" name="Google Shape;98;p4"/>
          <p:cNvPicPr preferRelativeResize="0"/>
          <p:nvPr/>
        </p:nvPicPr>
        <p:blipFill rotWithShape="1">
          <a:blip r:embed="rId3">
            <a:alphaModFix/>
          </a:blip>
          <a:srcRect/>
          <a:stretch/>
        </p:blipFill>
        <p:spPr>
          <a:xfrm>
            <a:off x="5862637" y="1365646"/>
            <a:ext cx="1960959" cy="2902744"/>
          </a:xfrm>
          <a:prstGeom prst="rect">
            <a:avLst/>
          </a:prstGeom>
          <a:noFill/>
          <a:ln>
            <a:noFill/>
          </a:ln>
        </p:spPr>
      </p:pic>
      <p:pic>
        <p:nvPicPr>
          <p:cNvPr id="99" name="Google Shape;99;p4"/>
          <p:cNvPicPr preferRelativeResize="0"/>
          <p:nvPr/>
        </p:nvPicPr>
        <p:blipFill rotWithShape="1">
          <a:blip r:embed="rId4">
            <a:alphaModFix/>
          </a:blip>
          <a:srcRect/>
          <a:stretch/>
        </p:blipFill>
        <p:spPr>
          <a:xfrm>
            <a:off x="7696200" y="228600"/>
            <a:ext cx="585788" cy="5857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5"/>
          <p:cNvPicPr preferRelativeResize="0"/>
          <p:nvPr/>
        </p:nvPicPr>
        <p:blipFill rotWithShape="1">
          <a:blip r:embed="rId3">
            <a:alphaModFix/>
          </a:blip>
          <a:srcRect/>
          <a:stretch/>
        </p:blipFill>
        <p:spPr>
          <a:xfrm>
            <a:off x="7696200" y="228600"/>
            <a:ext cx="585788" cy="585788"/>
          </a:xfrm>
          <a:prstGeom prst="rect">
            <a:avLst/>
          </a:prstGeom>
          <a:noFill/>
          <a:ln>
            <a:noFill/>
          </a:ln>
        </p:spPr>
      </p:pic>
      <p:sp>
        <p:nvSpPr>
          <p:cNvPr id="106" name="Google Shape;106;p5"/>
          <p:cNvSpPr txBox="1"/>
          <p:nvPr/>
        </p:nvSpPr>
        <p:spPr>
          <a:xfrm>
            <a:off x="1017575" y="2679125"/>
            <a:ext cx="72687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Century Gothic"/>
              <a:buNone/>
            </a:pPr>
            <a:r>
              <a:rPr lang="en" sz="3200" b="0" i="0" u="none" strike="noStrike" cap="none">
                <a:solidFill>
                  <a:srgbClr val="666666"/>
                </a:solidFill>
                <a:latin typeface="Century Gothic"/>
                <a:ea typeface="Century Gothic"/>
                <a:cs typeface="Century Gothic"/>
                <a:sym typeface="Century Gothic"/>
              </a:rPr>
              <a:t>They are the </a:t>
            </a:r>
            <a:r>
              <a:rPr lang="en" sz="3200" b="1" i="0" u="none" strike="noStrike" cap="none">
                <a:solidFill>
                  <a:srgbClr val="666666"/>
                </a:solidFill>
                <a:latin typeface="Century Gothic"/>
                <a:ea typeface="Century Gothic"/>
                <a:cs typeface="Century Gothic"/>
                <a:sym typeface="Century Gothic"/>
              </a:rPr>
              <a:t>real key</a:t>
            </a:r>
            <a:r>
              <a:rPr lang="en" sz="3200" b="0" i="0" u="none" strike="noStrike" cap="none">
                <a:solidFill>
                  <a:srgbClr val="666666"/>
                </a:solidFill>
                <a:latin typeface="Century Gothic"/>
                <a:ea typeface="Century Gothic"/>
                <a:cs typeface="Century Gothic"/>
                <a:sym typeface="Century Gothic"/>
              </a:rPr>
              <a:t> to ongoing successful performance.</a:t>
            </a:r>
            <a:endParaRPr sz="1400" b="0" i="0" u="none" strike="noStrike" cap="none">
              <a:solidFill>
                <a:srgbClr val="666666"/>
              </a:solidFill>
              <a:latin typeface="Arial"/>
              <a:ea typeface="Arial"/>
              <a:cs typeface="Arial"/>
              <a:sym typeface="Arial"/>
            </a:endParaRPr>
          </a:p>
        </p:txBody>
      </p:sp>
      <p:sp>
        <p:nvSpPr>
          <p:cNvPr id="107" name="Google Shape;107;p5"/>
          <p:cNvSpPr txBox="1">
            <a:spLocks noGrp="1"/>
          </p:cNvSpPr>
          <p:nvPr>
            <p:ph type="title"/>
          </p:nvPr>
        </p:nvSpPr>
        <p:spPr>
          <a:xfrm>
            <a:off x="1151525" y="717950"/>
            <a:ext cx="7000800" cy="138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lt1"/>
              </a:buClr>
              <a:buSzPts val="4320"/>
              <a:buFont typeface="Century Gothic"/>
              <a:buNone/>
            </a:pPr>
            <a:r>
              <a:rPr lang="en" sz="4020" b="1">
                <a:solidFill>
                  <a:srgbClr val="666666"/>
                </a:solidFill>
              </a:rPr>
              <a:t>Be aware of </a:t>
            </a:r>
            <a:br>
              <a:rPr lang="en" sz="4020" b="1">
                <a:solidFill>
                  <a:srgbClr val="666666"/>
                </a:solidFill>
              </a:rPr>
            </a:br>
            <a:r>
              <a:rPr lang="en" sz="4020" b="1">
                <a:solidFill>
                  <a:srgbClr val="666666"/>
                </a:solidFill>
              </a:rPr>
              <a:t>listening “filters” </a:t>
            </a:r>
            <a:endParaRPr sz="222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13" name="Google Shape;113;p6"/>
          <p:cNvCxnSpPr/>
          <p:nvPr/>
        </p:nvCxnSpPr>
        <p:spPr>
          <a:xfrm>
            <a:off x="3355975" y="3248221"/>
            <a:ext cx="2444700" cy="0"/>
          </a:xfrm>
          <a:prstGeom prst="straightConnector1">
            <a:avLst/>
          </a:prstGeom>
          <a:noFill/>
          <a:ln w="9525" cap="flat" cmpd="sng">
            <a:solidFill>
              <a:schemeClr val="lt1"/>
            </a:solidFill>
            <a:prstDash val="solid"/>
            <a:miter lim="800000"/>
            <a:headEnd type="none" w="sm" len="sm"/>
            <a:tailEnd type="triangle" w="lg" len="lg"/>
          </a:ln>
          <a:effectLst>
            <a:outerShdw blurRad="57150" dist="19050" dir="5400000" algn="bl" rotWithShape="0">
              <a:srgbClr val="666666">
                <a:alpha val="49803"/>
              </a:srgbClr>
            </a:outerShdw>
          </a:effectLst>
        </p:spPr>
      </p:cxnSp>
      <p:sp>
        <p:nvSpPr>
          <p:cNvPr id="114" name="Google Shape;114;p6"/>
          <p:cNvSpPr txBox="1"/>
          <p:nvPr/>
        </p:nvSpPr>
        <p:spPr>
          <a:xfrm>
            <a:off x="6148388" y="3058047"/>
            <a:ext cx="2286000" cy="554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8AD0D6"/>
              </a:buClr>
              <a:buSzPts val="3000"/>
              <a:buFont typeface="Arial"/>
              <a:buNone/>
            </a:pPr>
            <a:r>
              <a:rPr lang="en" sz="3000" b="1" i="0" u="none" strike="noStrike" cap="none">
                <a:solidFill>
                  <a:srgbClr val="C59EC3"/>
                </a:solidFill>
                <a:latin typeface="Arial"/>
                <a:ea typeface="Arial"/>
                <a:cs typeface="Arial"/>
                <a:sym typeface="Arial"/>
              </a:rPr>
              <a:t>Results</a:t>
            </a:r>
            <a:endParaRPr sz="1400" b="1" i="0" u="none" strike="noStrike" cap="none">
              <a:solidFill>
                <a:srgbClr val="C59EC3"/>
              </a:solidFill>
              <a:latin typeface="Arial"/>
              <a:ea typeface="Arial"/>
              <a:cs typeface="Arial"/>
              <a:sym typeface="Arial"/>
            </a:endParaRPr>
          </a:p>
        </p:txBody>
      </p:sp>
      <p:cxnSp>
        <p:nvCxnSpPr>
          <p:cNvPr id="115" name="Google Shape;115;p6"/>
          <p:cNvCxnSpPr/>
          <p:nvPr/>
        </p:nvCxnSpPr>
        <p:spPr>
          <a:xfrm>
            <a:off x="3355975" y="2736759"/>
            <a:ext cx="2444700" cy="0"/>
          </a:xfrm>
          <a:prstGeom prst="straightConnector1">
            <a:avLst/>
          </a:prstGeom>
          <a:noFill/>
          <a:ln w="9525" cap="flat" cmpd="sng">
            <a:solidFill>
              <a:schemeClr val="lt1"/>
            </a:solidFill>
            <a:prstDash val="solid"/>
            <a:miter lim="800000"/>
            <a:headEnd type="none" w="sm" len="sm"/>
            <a:tailEnd type="triangle" w="lg" len="lg"/>
          </a:ln>
          <a:effectLst>
            <a:outerShdw blurRad="57150" dist="19050" dir="5400000" algn="bl" rotWithShape="0">
              <a:srgbClr val="666666">
                <a:alpha val="49803"/>
              </a:srgbClr>
            </a:outerShdw>
          </a:effectLst>
        </p:spPr>
      </p:cxnSp>
      <p:cxnSp>
        <p:nvCxnSpPr>
          <p:cNvPr id="116" name="Google Shape;116;p6"/>
          <p:cNvCxnSpPr/>
          <p:nvPr/>
        </p:nvCxnSpPr>
        <p:spPr>
          <a:xfrm>
            <a:off x="3355975" y="2257189"/>
            <a:ext cx="2444700" cy="0"/>
          </a:xfrm>
          <a:prstGeom prst="straightConnector1">
            <a:avLst/>
          </a:prstGeom>
          <a:noFill/>
          <a:ln w="9525" cap="flat" cmpd="sng">
            <a:solidFill>
              <a:schemeClr val="lt1"/>
            </a:solidFill>
            <a:prstDash val="solid"/>
            <a:miter lim="800000"/>
            <a:headEnd type="none" w="sm" len="sm"/>
            <a:tailEnd type="triangle" w="lg" len="lg"/>
          </a:ln>
          <a:effectLst>
            <a:outerShdw blurRad="57150" dist="19050" dir="5400000" algn="bl" rotWithShape="0">
              <a:srgbClr val="666666">
                <a:alpha val="49803"/>
              </a:srgbClr>
            </a:outerShdw>
          </a:effectLst>
        </p:spPr>
      </p:cxnSp>
      <p:sp>
        <p:nvSpPr>
          <p:cNvPr id="117" name="Google Shape;117;p6"/>
          <p:cNvSpPr txBox="1"/>
          <p:nvPr/>
        </p:nvSpPr>
        <p:spPr>
          <a:xfrm>
            <a:off x="6081713" y="2540678"/>
            <a:ext cx="2705100" cy="554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4A16F"/>
              </a:buClr>
              <a:buSzPts val="3000"/>
              <a:buFont typeface="Arial"/>
              <a:buNone/>
            </a:pPr>
            <a:r>
              <a:rPr lang="en" sz="3000" b="0" i="0" u="none" strike="noStrike" cap="none">
                <a:solidFill>
                  <a:srgbClr val="F4A16F"/>
                </a:solidFill>
                <a:latin typeface="Arial"/>
                <a:ea typeface="Arial"/>
                <a:cs typeface="Arial"/>
                <a:sym typeface="Arial"/>
              </a:rPr>
              <a:t>Conversations</a:t>
            </a:r>
            <a:endParaRPr sz="1400" b="0" i="0" u="none" strike="noStrike" cap="none">
              <a:solidFill>
                <a:srgbClr val="000000"/>
              </a:solidFill>
              <a:latin typeface="Arial"/>
              <a:ea typeface="Arial"/>
              <a:cs typeface="Arial"/>
              <a:sym typeface="Arial"/>
            </a:endParaRPr>
          </a:p>
        </p:txBody>
      </p:sp>
      <p:sp>
        <p:nvSpPr>
          <p:cNvPr id="118" name="Google Shape;118;p6"/>
          <p:cNvSpPr txBox="1"/>
          <p:nvPr/>
        </p:nvSpPr>
        <p:spPr>
          <a:xfrm>
            <a:off x="6148388" y="2003230"/>
            <a:ext cx="2286000" cy="554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C3DED3"/>
              </a:buClr>
              <a:buSzPts val="3000"/>
              <a:buFont typeface="Arial"/>
              <a:buNone/>
            </a:pPr>
            <a:r>
              <a:rPr lang="en" sz="3000" b="0" i="0" u="none" strike="noStrike" cap="none">
                <a:solidFill>
                  <a:srgbClr val="4CB9C3"/>
                </a:solidFill>
                <a:latin typeface="Arial"/>
                <a:ea typeface="Arial"/>
                <a:cs typeface="Arial"/>
                <a:sym typeface="Arial"/>
              </a:rPr>
              <a:t>Thoughts</a:t>
            </a:r>
            <a:endParaRPr sz="1400" b="0" i="0" u="none" strike="noStrike" cap="none">
              <a:solidFill>
                <a:srgbClr val="4CB9C3"/>
              </a:solidFill>
              <a:latin typeface="Arial"/>
              <a:ea typeface="Arial"/>
              <a:cs typeface="Arial"/>
              <a:sym typeface="Arial"/>
            </a:endParaRPr>
          </a:p>
        </p:txBody>
      </p:sp>
      <p:sp>
        <p:nvSpPr>
          <p:cNvPr id="119" name="Google Shape;119;p6"/>
          <p:cNvSpPr txBox="1"/>
          <p:nvPr/>
        </p:nvSpPr>
        <p:spPr>
          <a:xfrm>
            <a:off x="623888" y="1960706"/>
            <a:ext cx="2286000" cy="554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C59EC3"/>
              </a:buClr>
              <a:buSzPts val="3000"/>
              <a:buFont typeface="Arial"/>
              <a:buNone/>
            </a:pPr>
            <a:r>
              <a:rPr lang="en" sz="3000" b="1" i="0" u="none" strike="noStrike" cap="none">
                <a:solidFill>
                  <a:srgbClr val="C59EC3"/>
                </a:solidFill>
                <a:latin typeface="Arial"/>
                <a:ea typeface="Arial"/>
                <a:cs typeface="Arial"/>
                <a:sym typeface="Arial"/>
              </a:rPr>
              <a:t>Filters</a:t>
            </a:r>
            <a:endParaRPr sz="1400" b="1" i="0" u="none" strike="noStrike" cap="none">
              <a:solidFill>
                <a:srgbClr val="000000"/>
              </a:solidFill>
              <a:latin typeface="Arial"/>
              <a:ea typeface="Arial"/>
              <a:cs typeface="Arial"/>
              <a:sym typeface="Arial"/>
            </a:endParaRPr>
          </a:p>
        </p:txBody>
      </p:sp>
      <p:sp>
        <p:nvSpPr>
          <p:cNvPr id="120" name="Google Shape;120;p6"/>
          <p:cNvSpPr txBox="1"/>
          <p:nvPr/>
        </p:nvSpPr>
        <p:spPr>
          <a:xfrm>
            <a:off x="623888" y="2476893"/>
            <a:ext cx="2286000" cy="554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C3DED3"/>
              </a:buClr>
              <a:buSzPts val="3000"/>
              <a:buFont typeface="Arial"/>
              <a:buNone/>
            </a:pPr>
            <a:r>
              <a:rPr lang="en" sz="3000" b="0" i="0" u="none" strike="noStrike" cap="none">
                <a:solidFill>
                  <a:srgbClr val="4CB9C3"/>
                </a:solidFill>
                <a:latin typeface="Arial"/>
                <a:ea typeface="Arial"/>
                <a:cs typeface="Arial"/>
                <a:sym typeface="Arial"/>
              </a:rPr>
              <a:t>Thoughts</a:t>
            </a:r>
            <a:endParaRPr sz="1400" b="0" i="0" u="none" strike="noStrike" cap="none">
              <a:solidFill>
                <a:srgbClr val="4CB9C3"/>
              </a:solidFill>
              <a:latin typeface="Arial"/>
              <a:ea typeface="Arial"/>
              <a:cs typeface="Arial"/>
              <a:sym typeface="Arial"/>
            </a:endParaRPr>
          </a:p>
        </p:txBody>
      </p:sp>
      <p:sp>
        <p:nvSpPr>
          <p:cNvPr id="121" name="Google Shape;121;p6"/>
          <p:cNvSpPr txBox="1"/>
          <p:nvPr/>
        </p:nvSpPr>
        <p:spPr>
          <a:xfrm>
            <a:off x="623888" y="3002530"/>
            <a:ext cx="2732100" cy="554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F4A16F"/>
              </a:buClr>
              <a:buSzPts val="3000"/>
              <a:buFont typeface="Arial"/>
              <a:buNone/>
            </a:pPr>
            <a:r>
              <a:rPr lang="en" sz="3000" b="0" i="0" u="none" strike="noStrike" cap="none">
                <a:solidFill>
                  <a:srgbClr val="F4A16F"/>
                </a:solidFill>
                <a:latin typeface="Arial"/>
                <a:ea typeface="Arial"/>
                <a:cs typeface="Arial"/>
                <a:sym typeface="Arial"/>
              </a:rPr>
              <a:t>Conversations</a:t>
            </a:r>
            <a:endParaRPr sz="1400" b="0" i="0" u="none" strike="noStrike" cap="none">
              <a:solidFill>
                <a:srgbClr val="000000"/>
              </a:solidFill>
              <a:latin typeface="Arial"/>
              <a:ea typeface="Arial"/>
              <a:cs typeface="Arial"/>
              <a:sym typeface="Arial"/>
            </a:endParaRPr>
          </a:p>
        </p:txBody>
      </p:sp>
      <p:pic>
        <p:nvPicPr>
          <p:cNvPr id="122" name="Google Shape;122;p6"/>
          <p:cNvPicPr preferRelativeResize="0"/>
          <p:nvPr/>
        </p:nvPicPr>
        <p:blipFill rotWithShape="1">
          <a:blip r:embed="rId3">
            <a:alphaModFix/>
          </a:blip>
          <a:srcRect/>
          <a:stretch/>
        </p:blipFill>
        <p:spPr>
          <a:xfrm>
            <a:off x="7696200" y="228600"/>
            <a:ext cx="585788" cy="585788"/>
          </a:xfrm>
          <a:prstGeom prst="rect">
            <a:avLst/>
          </a:prstGeom>
          <a:noFill/>
          <a:ln>
            <a:noFill/>
          </a:ln>
        </p:spPr>
      </p:pic>
      <p:sp>
        <p:nvSpPr>
          <p:cNvPr id="123" name="Google Shape;123;p6"/>
          <p:cNvSpPr txBox="1">
            <a:spLocks noGrp="1"/>
          </p:cNvSpPr>
          <p:nvPr>
            <p:ph type="title"/>
          </p:nvPr>
        </p:nvSpPr>
        <p:spPr>
          <a:xfrm>
            <a:off x="311700" y="693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lt1"/>
              </a:buClr>
              <a:buSzPct val="80197"/>
              <a:buFont typeface="Century Gothic"/>
              <a:buNone/>
            </a:pPr>
            <a:r>
              <a:rPr lang="en" sz="4488" b="1">
                <a:solidFill>
                  <a:srgbClr val="666666"/>
                </a:solidFill>
              </a:rPr>
              <a:t>Your </a:t>
            </a:r>
            <a:r>
              <a:rPr lang="en" sz="4488" b="1" i="1">
                <a:solidFill>
                  <a:srgbClr val="C59EC3"/>
                </a:solidFill>
              </a:rPr>
              <a:t>results</a:t>
            </a:r>
            <a:r>
              <a:rPr lang="en" sz="4488" b="1">
                <a:solidFill>
                  <a:srgbClr val="666666"/>
                </a:solidFill>
              </a:rPr>
              <a:t> stem from your</a:t>
            </a:r>
            <a:r>
              <a:rPr lang="en" sz="4488" b="1">
                <a:solidFill>
                  <a:schemeClr val="lt1"/>
                </a:solidFill>
              </a:rPr>
              <a:t> </a:t>
            </a:r>
            <a:r>
              <a:rPr lang="en" sz="4488" b="1" i="1">
                <a:solidFill>
                  <a:srgbClr val="C59EC3"/>
                </a:solidFill>
              </a:rPr>
              <a:t>filters</a:t>
            </a:r>
            <a:r>
              <a:rPr lang="en" sz="4488" b="1">
                <a:solidFill>
                  <a:schemeClr val="lt1"/>
                </a:solidFill>
              </a:rPr>
              <a:t>.</a:t>
            </a:r>
            <a:endParaRPr sz="2288" b="1">
              <a:latin typeface="Arial"/>
              <a:ea typeface="Arial"/>
              <a:cs typeface="Arial"/>
              <a:sym typeface="Arial"/>
            </a:endParaRPr>
          </a:p>
          <a:p>
            <a:pPr marL="0" lvl="0" indent="0" algn="l" rtl="0">
              <a:lnSpc>
                <a:spcPct val="100000"/>
              </a:lnSpc>
              <a:spcBef>
                <a:spcPts val="0"/>
              </a:spcBef>
              <a:spcAft>
                <a:spcPts val="0"/>
              </a:spcAft>
              <a:buSzPct val="111111"/>
              <a:buNone/>
            </a:pPr>
            <a:endParaRPr/>
          </a:p>
        </p:txBody>
      </p:sp>
      <p:cxnSp>
        <p:nvCxnSpPr>
          <p:cNvPr id="124" name="Google Shape;124;p6"/>
          <p:cNvCxnSpPr/>
          <p:nvPr/>
        </p:nvCxnSpPr>
        <p:spPr>
          <a:xfrm>
            <a:off x="2153975" y="2271075"/>
            <a:ext cx="3892500" cy="1125900"/>
          </a:xfrm>
          <a:prstGeom prst="curvedConnector3">
            <a:avLst>
              <a:gd name="adj1" fmla="val 50000"/>
            </a:avLst>
          </a:prstGeom>
          <a:noFill/>
          <a:ln w="9525" cap="flat" cmpd="sng">
            <a:solidFill>
              <a:schemeClr val="dk2"/>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fade">
                                      <p:cBhvr>
                                        <p:cTn id="32" dur="500"/>
                                        <p:tgtEl>
                                          <p:spTgt spid="1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500"/>
                                        <p:tgtEl>
                                          <p:spTgt spid="1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fade">
                                      <p:cBhvr>
                                        <p:cTn id="47" dur="500"/>
                                        <p:tgtEl>
                                          <p:spTgt spid="1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4"/>
                                        </p:tgtEl>
                                        <p:attrNameLst>
                                          <p:attrName>style.visibility</p:attrName>
                                        </p:attrNameLst>
                                      </p:cBhvr>
                                      <p:to>
                                        <p:strVal val="visible"/>
                                      </p:to>
                                    </p:set>
                                    <p:animEffect transition="in" filter="fade">
                                      <p:cBhvr>
                                        <p:cTn id="52"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p:nvPr/>
        </p:nvSpPr>
        <p:spPr>
          <a:xfrm>
            <a:off x="1490663" y="2363391"/>
            <a:ext cx="184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7"/>
          <p:cNvSpPr txBox="1"/>
          <p:nvPr/>
        </p:nvSpPr>
        <p:spPr>
          <a:xfrm>
            <a:off x="381000" y="1584825"/>
            <a:ext cx="8382000" cy="28629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3200"/>
              <a:buFont typeface="Century Gothic"/>
              <a:buAutoNum type="arabicPeriod"/>
            </a:pPr>
            <a:r>
              <a:rPr lang="en" sz="3200" b="0" i="0" u="none" strike="noStrike" cap="none">
                <a:solidFill>
                  <a:schemeClr val="dk1"/>
                </a:solidFill>
                <a:latin typeface="Century Gothic"/>
                <a:ea typeface="Century Gothic"/>
                <a:cs typeface="Century Gothic"/>
                <a:sym typeface="Century Gothic"/>
              </a:rPr>
              <a:t>Seeing only one path forward….</a:t>
            </a:r>
            <a:r>
              <a:rPr lang="en" sz="3200" b="0" i="1" u="none" strike="noStrike" cap="none">
                <a:solidFill>
                  <a:schemeClr val="dk1"/>
                </a:solidFill>
                <a:latin typeface="Century Gothic"/>
                <a:ea typeface="Century Gothic"/>
                <a:cs typeface="Century Gothic"/>
                <a:sym typeface="Century Gothic"/>
              </a:rPr>
              <a:t>and it’s not the route you want to take</a:t>
            </a:r>
            <a:endParaRPr sz="3200" b="0" i="1"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entury Gothic"/>
              <a:ea typeface="Century Gothic"/>
              <a:cs typeface="Century Gothic"/>
              <a:sym typeface="Century Gothic"/>
            </a:endParaRPr>
          </a:p>
          <a:p>
            <a:pPr marL="457200" marR="0" lvl="0" indent="-431800" algn="l" rtl="0">
              <a:lnSpc>
                <a:spcPct val="100000"/>
              </a:lnSpc>
              <a:spcBef>
                <a:spcPts val="0"/>
              </a:spcBef>
              <a:spcAft>
                <a:spcPts val="0"/>
              </a:spcAft>
              <a:buClr>
                <a:schemeClr val="dk1"/>
              </a:buClr>
              <a:buSzPts val="3200"/>
              <a:buFont typeface="Century Gothic"/>
              <a:buAutoNum type="arabicPeriod"/>
            </a:pPr>
            <a:r>
              <a:rPr lang="en" sz="3200" b="0" i="0" u="none" strike="noStrike" cap="none">
                <a:solidFill>
                  <a:schemeClr val="dk1"/>
                </a:solidFill>
                <a:latin typeface="Century Gothic"/>
                <a:ea typeface="Century Gothic"/>
                <a:cs typeface="Century Gothic"/>
                <a:sym typeface="Century Gothic"/>
              </a:rPr>
              <a:t>When you have many options…</a:t>
            </a:r>
            <a:r>
              <a:rPr lang="en" sz="3200" b="0" i="1" u="none" strike="noStrike" cap="none">
                <a:solidFill>
                  <a:schemeClr val="dk1"/>
                </a:solidFill>
                <a:latin typeface="Century Gothic"/>
                <a:ea typeface="Century Gothic"/>
                <a:cs typeface="Century Gothic"/>
                <a:sym typeface="Century Gothic"/>
              </a:rPr>
              <a:t>and the thought of choosing paralyzes you</a:t>
            </a:r>
            <a:endParaRPr sz="3200" b="0" i="1" u="none" strike="noStrike" cap="none">
              <a:solidFill>
                <a:srgbClr val="000000"/>
              </a:solidFill>
              <a:latin typeface="Century Gothic"/>
              <a:ea typeface="Century Gothic"/>
              <a:cs typeface="Century Gothic"/>
              <a:sym typeface="Century Gothic"/>
            </a:endParaRPr>
          </a:p>
          <a:p>
            <a:pPr marL="0" marR="0" lvl="0" indent="0" algn="l" rtl="0">
              <a:lnSpc>
                <a:spcPct val="200000"/>
              </a:lnSpc>
              <a:spcBef>
                <a:spcPts val="0"/>
              </a:spcBef>
              <a:spcAft>
                <a:spcPts val="0"/>
              </a:spcAft>
              <a:buClr>
                <a:srgbClr val="000000"/>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p:txBody>
      </p:sp>
      <p:sp>
        <p:nvSpPr>
          <p:cNvPr id="132" name="Google Shape;132;p7"/>
          <p:cNvSpPr/>
          <p:nvPr/>
        </p:nvSpPr>
        <p:spPr>
          <a:xfrm>
            <a:off x="168900" y="314050"/>
            <a:ext cx="8060700" cy="51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100"/>
              <a:buFont typeface="Arial"/>
              <a:buNone/>
            </a:pPr>
            <a:r>
              <a:rPr lang="en" sz="4000" b="1" i="0" u="none" strike="noStrike" cap="none">
                <a:solidFill>
                  <a:schemeClr val="dk2"/>
                </a:solidFill>
                <a:latin typeface="Century Gothic"/>
                <a:ea typeface="Century Gothic"/>
                <a:cs typeface="Century Gothic"/>
                <a:sym typeface="Century Gothic"/>
              </a:rPr>
              <a:t>Five Ways People Get ‘Stuck’</a:t>
            </a:r>
            <a:endParaRPr sz="4000" b="1" i="0" u="none" strike="noStrike" cap="none">
              <a:solidFill>
                <a:schemeClr val="dk2"/>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500"/>
                                        <p:tgtEl>
                                          <p:spTgt spid="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xEl>
                                              <p:pRg st="1" end="1"/>
                                            </p:txEl>
                                          </p:spTgt>
                                        </p:tgtEl>
                                        <p:attrNameLst>
                                          <p:attrName>style.visibility</p:attrName>
                                        </p:attrNameLst>
                                      </p:cBhvr>
                                      <p:to>
                                        <p:strVal val="visible"/>
                                      </p:to>
                                    </p:set>
                                    <p:animEffect transition="in" filter="fade">
                                      <p:cBhvr>
                                        <p:cTn id="12" dur="500"/>
                                        <p:tgtEl>
                                          <p:spTgt spid="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xEl>
                                              <p:pRg st="2" end="2"/>
                                            </p:txEl>
                                          </p:spTgt>
                                        </p:tgtEl>
                                        <p:attrNameLst>
                                          <p:attrName>style.visibility</p:attrName>
                                        </p:attrNameLst>
                                      </p:cBhvr>
                                      <p:to>
                                        <p:strVal val="visible"/>
                                      </p:to>
                                    </p:set>
                                    <p:animEffect transition="in" filter="fade">
                                      <p:cBhvr>
                                        <p:cTn id="17" dur="500"/>
                                        <p:tgtEl>
                                          <p:spTgt spid="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
                                            <p:txEl>
                                              <p:pRg st="3" end="3"/>
                                            </p:txEl>
                                          </p:spTgt>
                                        </p:tgtEl>
                                        <p:attrNameLst>
                                          <p:attrName>style.visibility</p:attrName>
                                        </p:attrNameLst>
                                      </p:cBhvr>
                                      <p:to>
                                        <p:strVal val="visible"/>
                                      </p:to>
                                    </p:set>
                                    <p:animEffect transition="in" filter="fade">
                                      <p:cBhvr>
                                        <p:cTn id="22" dur="500"/>
                                        <p:tgtEl>
                                          <p:spTgt spid="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p:nvPr/>
        </p:nvSpPr>
        <p:spPr>
          <a:xfrm>
            <a:off x="1490663" y="2363391"/>
            <a:ext cx="184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8"/>
          <p:cNvSpPr txBox="1"/>
          <p:nvPr/>
        </p:nvSpPr>
        <p:spPr>
          <a:xfrm>
            <a:off x="381000" y="939950"/>
            <a:ext cx="8382000" cy="42174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00"/>
              </a:buClr>
              <a:buSzPts val="3200"/>
              <a:buFont typeface="Arial"/>
              <a:buNone/>
            </a:pPr>
            <a:r>
              <a:rPr lang="en" sz="3200" b="1" i="0" u="none" strike="noStrike" cap="none">
                <a:solidFill>
                  <a:schemeClr val="dk1"/>
                </a:solidFill>
                <a:latin typeface="Century Gothic"/>
                <a:ea typeface="Century Gothic"/>
                <a:cs typeface="Century Gothic"/>
                <a:sym typeface="Century Gothic"/>
              </a:rPr>
              <a:t>3.</a:t>
            </a:r>
            <a:r>
              <a:rPr lang="en" sz="3200" b="0" i="0" u="none" strike="noStrike" cap="none">
                <a:solidFill>
                  <a:schemeClr val="dk1"/>
                </a:solidFill>
                <a:latin typeface="Century Gothic"/>
                <a:ea typeface="Century Gothic"/>
                <a:cs typeface="Century Gothic"/>
                <a:sym typeface="Century Gothic"/>
              </a:rPr>
              <a:t> You know what to do…</a:t>
            </a:r>
            <a:r>
              <a:rPr lang="en" sz="3200" b="0" i="1" u="none" strike="noStrike" cap="none">
                <a:solidFill>
                  <a:schemeClr val="dk1"/>
                </a:solidFill>
                <a:latin typeface="Century Gothic"/>
                <a:ea typeface="Century Gothic"/>
                <a:cs typeface="Century Gothic"/>
                <a:sym typeface="Century Gothic"/>
              </a:rPr>
              <a:t>but don’t know   how to begin</a:t>
            </a:r>
            <a:endParaRPr sz="3200" b="0" i="1" u="none" strike="noStrike" cap="none">
              <a:solidFill>
                <a:schemeClr val="dk1"/>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ts val="2000"/>
              <a:buFont typeface="Times New Roman"/>
              <a:buNone/>
            </a:pPr>
            <a:endParaRPr sz="2800" b="0" i="0" u="none" strike="noStrike" cap="none">
              <a:solidFill>
                <a:schemeClr val="dk1"/>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ts val="2000"/>
              <a:buFont typeface="Times New Roman"/>
              <a:buNone/>
            </a:pPr>
            <a:r>
              <a:rPr lang="en" sz="3200" b="1" i="0" u="none" strike="noStrike" cap="none">
                <a:solidFill>
                  <a:schemeClr val="dk1"/>
                </a:solidFill>
                <a:latin typeface="Century Gothic"/>
                <a:ea typeface="Century Gothic"/>
                <a:cs typeface="Century Gothic"/>
                <a:sym typeface="Century Gothic"/>
              </a:rPr>
              <a:t>4. </a:t>
            </a:r>
            <a:r>
              <a:rPr lang="en" sz="3200" b="0" i="0" u="none" strike="noStrike" cap="none">
                <a:solidFill>
                  <a:schemeClr val="dk1"/>
                </a:solidFill>
                <a:latin typeface="Century Gothic"/>
                <a:ea typeface="Century Gothic"/>
                <a:cs typeface="Century Gothic"/>
                <a:sym typeface="Century Gothic"/>
              </a:rPr>
              <a:t>You don’t know what to do…</a:t>
            </a:r>
            <a:r>
              <a:rPr lang="en" sz="3200" b="0" i="1" u="none" strike="noStrike" cap="none">
                <a:solidFill>
                  <a:schemeClr val="dk1"/>
                </a:solidFill>
                <a:latin typeface="Century Gothic"/>
                <a:ea typeface="Century Gothic"/>
                <a:cs typeface="Century Gothic"/>
                <a:sym typeface="Century Gothic"/>
              </a:rPr>
              <a:t>and you can’t quite define the challenge</a:t>
            </a:r>
            <a:endParaRPr sz="3200" b="0" i="1" u="none" strike="noStrike" cap="none">
              <a:solidFill>
                <a:schemeClr val="dk1"/>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ts val="2000"/>
              <a:buFont typeface="Times New Roman"/>
              <a:buNone/>
            </a:pPr>
            <a:endParaRPr sz="2800" b="0" i="0" u="none" strike="noStrike" cap="none">
              <a:solidFill>
                <a:schemeClr val="dk1"/>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ts val="2000"/>
              <a:buFont typeface="Times New Roman"/>
              <a:buNone/>
            </a:pPr>
            <a:r>
              <a:rPr lang="en" sz="3200" b="1" i="0" u="none" strike="noStrike" cap="none">
                <a:solidFill>
                  <a:schemeClr val="dk1"/>
                </a:solidFill>
                <a:latin typeface="Century Gothic"/>
                <a:ea typeface="Century Gothic"/>
                <a:cs typeface="Century Gothic"/>
                <a:sym typeface="Century Gothic"/>
              </a:rPr>
              <a:t>5. </a:t>
            </a:r>
            <a:r>
              <a:rPr lang="en" sz="3200" b="0" i="0" u="none" strike="noStrike" cap="none">
                <a:solidFill>
                  <a:schemeClr val="dk1"/>
                </a:solidFill>
                <a:latin typeface="Century Gothic"/>
                <a:ea typeface="Century Gothic"/>
                <a:cs typeface="Century Gothic"/>
                <a:sym typeface="Century Gothic"/>
              </a:rPr>
              <a:t>When you’re doing it all on your own…</a:t>
            </a:r>
            <a:r>
              <a:rPr lang="en" sz="3200" b="0" i="1" u="none" strike="noStrike" cap="none">
                <a:solidFill>
                  <a:schemeClr val="dk1"/>
                </a:solidFill>
                <a:latin typeface="Century Gothic"/>
                <a:ea typeface="Century Gothic"/>
                <a:cs typeface="Century Gothic"/>
                <a:sym typeface="Century Gothic"/>
              </a:rPr>
              <a:t>and it’s wearing you out!</a:t>
            </a:r>
            <a:endParaRPr sz="2600" b="0" i="1" u="none" strike="noStrike" cap="none">
              <a:solidFill>
                <a:srgbClr val="000000"/>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Times New Roman"/>
              <a:ea typeface="Times New Roman"/>
              <a:cs typeface="Times New Roman"/>
              <a:sym typeface="Times New Roman"/>
            </a:endParaRPr>
          </a:p>
        </p:txBody>
      </p:sp>
      <p:sp>
        <p:nvSpPr>
          <p:cNvPr id="140" name="Google Shape;140;p8"/>
          <p:cNvSpPr/>
          <p:nvPr/>
        </p:nvSpPr>
        <p:spPr>
          <a:xfrm>
            <a:off x="171450" y="314075"/>
            <a:ext cx="8073600" cy="51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100"/>
              <a:buFont typeface="Arial"/>
              <a:buNone/>
            </a:pPr>
            <a:r>
              <a:rPr lang="en" sz="4000" b="1" i="0" u="none" strike="noStrike" cap="none">
                <a:solidFill>
                  <a:schemeClr val="dk2"/>
                </a:solidFill>
                <a:latin typeface="Century Gothic"/>
                <a:ea typeface="Century Gothic"/>
                <a:cs typeface="Century Gothic"/>
                <a:sym typeface="Century Gothic"/>
              </a:rPr>
              <a:t>Five Ways People Get ‘Stuck’</a:t>
            </a:r>
            <a:endParaRPr sz="4000" b="1" i="0" u="none" strike="noStrike" cap="none">
              <a:solidFill>
                <a:schemeClr val="dk2"/>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5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5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5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5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500"/>
                                        <p:tgtEl>
                                          <p:spTgt spid="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
                                            <p:txEl>
                                              <p:pRg st="5" end="5"/>
                                            </p:txEl>
                                          </p:spTgt>
                                        </p:tgtEl>
                                        <p:attrNameLst>
                                          <p:attrName>style.visibility</p:attrName>
                                        </p:attrNameLst>
                                      </p:cBhvr>
                                      <p:to>
                                        <p:strVal val="visible"/>
                                      </p:to>
                                    </p:set>
                                    <p:animEffect transition="in" filter="fade">
                                      <p:cBhvr>
                                        <p:cTn id="32" dur="500"/>
                                        <p:tgtEl>
                                          <p:spTgt spid="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sldNum" idx="12"/>
          </p:nvPr>
        </p:nvSpPr>
        <p:spPr>
          <a:xfrm>
            <a:off x="8595283" y="4462192"/>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sp>
        <p:nvSpPr>
          <p:cNvPr id="147" name="Google Shape;147;p9"/>
          <p:cNvSpPr txBox="1"/>
          <p:nvPr/>
        </p:nvSpPr>
        <p:spPr>
          <a:xfrm>
            <a:off x="1490662" y="2363391"/>
            <a:ext cx="1842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9"/>
          <p:cNvSpPr/>
          <p:nvPr/>
        </p:nvSpPr>
        <p:spPr>
          <a:xfrm>
            <a:off x="446850" y="261000"/>
            <a:ext cx="7569300" cy="74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100"/>
              <a:buFont typeface="Arial"/>
              <a:buNone/>
            </a:pPr>
            <a:r>
              <a:rPr lang="en" sz="4000" b="1" i="0" u="none" strike="noStrike" cap="none">
                <a:solidFill>
                  <a:schemeClr val="dk2"/>
                </a:solidFill>
                <a:latin typeface="Century Gothic"/>
                <a:ea typeface="Century Gothic"/>
                <a:cs typeface="Century Gothic"/>
                <a:sym typeface="Century Gothic"/>
              </a:rPr>
              <a:t>Five Ways People Get ‘Stuck’</a:t>
            </a:r>
            <a:endParaRPr sz="4000" b="1" i="0" u="none" strike="noStrike" cap="none">
              <a:solidFill>
                <a:schemeClr val="dk2"/>
              </a:solidFill>
              <a:latin typeface="Century Gothic"/>
              <a:ea typeface="Century Gothic"/>
              <a:cs typeface="Century Gothic"/>
              <a:sym typeface="Century Gothic"/>
            </a:endParaRPr>
          </a:p>
        </p:txBody>
      </p:sp>
      <p:sp>
        <p:nvSpPr>
          <p:cNvPr id="149" name="Google Shape;149;p9"/>
          <p:cNvSpPr txBox="1"/>
          <p:nvPr/>
        </p:nvSpPr>
        <p:spPr>
          <a:xfrm>
            <a:off x="623925" y="1379900"/>
            <a:ext cx="7866600" cy="11919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0"/>
              </a:spcBef>
              <a:spcAft>
                <a:spcPts val="0"/>
              </a:spcAft>
              <a:buClr>
                <a:srgbClr val="000000"/>
              </a:buClr>
              <a:buSzPts val="3200"/>
              <a:buFont typeface="Century Gothic"/>
              <a:buAutoNum type="arabicPeriod"/>
            </a:pPr>
            <a:r>
              <a:rPr lang="en" sz="3200" b="0" i="0" u="none" strike="noStrike" cap="none">
                <a:solidFill>
                  <a:srgbClr val="000000"/>
                </a:solidFill>
                <a:latin typeface="Century Gothic"/>
                <a:ea typeface="Century Gothic"/>
                <a:cs typeface="Century Gothic"/>
                <a:sym typeface="Century Gothic"/>
              </a:rPr>
              <a:t>You see only one path </a:t>
            </a:r>
            <a:r>
              <a:rPr lang="en" sz="3200" b="0" i="1" u="none" strike="noStrike" cap="none">
                <a:solidFill>
                  <a:srgbClr val="000000"/>
                </a:solidFill>
                <a:latin typeface="Century Gothic"/>
                <a:ea typeface="Century Gothic"/>
                <a:cs typeface="Century Gothic"/>
                <a:sym typeface="Century Gothic"/>
              </a:rPr>
              <a:t>and it’s not </a:t>
            </a:r>
            <a:endParaRPr sz="3200" b="0" i="1" u="none" strike="noStrike" cap="none">
              <a:solidFill>
                <a:srgbClr val="000000"/>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Clr>
                <a:srgbClr val="000000"/>
              </a:buClr>
              <a:buSzPts val="3200"/>
              <a:buFont typeface="Arial"/>
              <a:buNone/>
            </a:pPr>
            <a:r>
              <a:rPr lang="en" sz="3200" b="0" i="1" u="none" strike="noStrike" cap="none">
                <a:solidFill>
                  <a:srgbClr val="000000"/>
                </a:solidFill>
                <a:latin typeface="Century Gothic"/>
                <a:ea typeface="Century Gothic"/>
                <a:cs typeface="Century Gothic"/>
                <a:sym typeface="Century Gothic"/>
              </a:rPr>
              <a:t>the way you want to take.</a:t>
            </a:r>
            <a:r>
              <a:rPr lang="en" sz="3200" b="1" i="0" u="none" strike="noStrike" cap="none">
                <a:solidFill>
                  <a:srgbClr val="000000"/>
                </a:solidFill>
                <a:latin typeface="Arial"/>
                <a:ea typeface="Arial"/>
                <a:cs typeface="Arial"/>
                <a:sym typeface="Arial"/>
              </a:rPr>
              <a:t> </a:t>
            </a:r>
            <a:endParaRPr sz="3200" b="1" i="0" u="none" strike="noStrike" cap="none">
              <a:solidFill>
                <a:srgbClr val="000000"/>
              </a:solidFill>
              <a:latin typeface="Arial"/>
              <a:ea typeface="Arial"/>
              <a:cs typeface="Arial"/>
              <a:sym typeface="Arial"/>
            </a:endParaRPr>
          </a:p>
        </p:txBody>
      </p:sp>
      <p:pic>
        <p:nvPicPr>
          <p:cNvPr id="150" name="Google Shape;150;p9"/>
          <p:cNvPicPr preferRelativeResize="0"/>
          <p:nvPr/>
        </p:nvPicPr>
        <p:blipFill rotWithShape="1">
          <a:blip r:embed="rId3">
            <a:alphaModFix/>
          </a:blip>
          <a:srcRect/>
          <a:stretch/>
        </p:blipFill>
        <p:spPr>
          <a:xfrm>
            <a:off x="3600449" y="2571741"/>
            <a:ext cx="1943100" cy="194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3359</Words>
  <Application>Microsoft Office PowerPoint</Application>
  <PresentationFormat>On-screen Show (16:9)</PresentationFormat>
  <Paragraphs>299</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Noto Sans</vt:lpstr>
      <vt:lpstr>Century Gothic</vt:lpstr>
      <vt:lpstr>Open Sans</vt:lpstr>
      <vt:lpstr>Times New Roman</vt:lpstr>
      <vt:lpstr>Arial</vt:lpstr>
      <vt:lpstr>Simple Light</vt:lpstr>
      <vt:lpstr>REMOVE THE ROADBLOCKS   How to get 'Unstuck'  Personally and Professionally</vt:lpstr>
      <vt:lpstr>Today’s Outcomes</vt:lpstr>
      <vt:lpstr>Intention for today</vt:lpstr>
      <vt:lpstr>How you can“listen” today</vt:lpstr>
      <vt:lpstr>Be aware of  listening “filters” </vt:lpstr>
      <vt:lpstr>Your results stem from your filters.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Today’s Outcomes</vt:lpstr>
      <vt:lpstr>PowerPoint Presentation</vt:lpstr>
      <vt:lpstr>PowerPoint Presentation</vt:lpstr>
      <vt:lpstr>Evie Caprel   630.918.0760 evie@Break-Through.us  Tom Caprel  630.918.0757 tom@Break-Through.us   www.Break-Through.us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REMOVE THE ROADBLOCKS   How to get 'Unstuck'  Personally and Professionally</dc:title>
  <dc:creator>Tom Caprel</dc:creator>
  <cp:lastModifiedBy>Camryn Tunney</cp:lastModifiedBy>
  <cp:revision>1</cp:revision>
  <dcterms:modified xsi:type="dcterms:W3CDTF">2023-01-12T19:25:11Z</dcterms:modified>
</cp:coreProperties>
</file>