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Slab"/>
      <p:regular r:id="rId23"/>
      <p:bold r:id="rId24"/>
    </p:embeddedFont>
    <p:embeddedFont>
      <p:font typeface="Roboto Black"/>
      <p:bold r:id="rId25"/>
      <p:boldItalic r:id="rId26"/>
    </p:embeddedFont>
    <p:embeddedFont>
      <p:font typeface="Roboto"/>
      <p:regular r:id="rId27"/>
      <p:bold r:id="rId28"/>
      <p:italic r:id="rId29"/>
      <p:boldItalic r:id="rId30"/>
    </p:embeddedFont>
    <p:embeddedFont>
      <p:font typeface="Teko"/>
      <p:regular r:id="rId31"/>
      <p:bold r:id="rId32"/>
    </p:embeddedFont>
    <p:embeddedFont>
      <p:font typeface="Roboto Medium"/>
      <p:regular r:id="rId33"/>
      <p:bold r:id="rId34"/>
      <p:italic r:id="rId35"/>
      <p:boldItalic r:id="rId36"/>
    </p:embeddedFont>
    <p:embeddedFont>
      <p:font typeface="Montserrat"/>
      <p:regular r:id="rId37"/>
      <p:bold r:id="rId38"/>
      <p:italic r:id="rId39"/>
      <p:boldItalic r:id="rId40"/>
    </p:embeddedFont>
    <p:embeddedFont>
      <p:font typeface="Alfa Slab One"/>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5.xml"/><Relationship Id="rId41" Type="http://schemas.openxmlformats.org/officeDocument/2006/relationships/font" Target="fonts/AlfaSlabOne-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Slab-bold.fntdata"/><Relationship Id="rId23" Type="http://schemas.openxmlformats.org/officeDocument/2006/relationships/font" Target="fonts/RobotoSlab-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lack-boldItalic.fntdata"/><Relationship Id="rId25" Type="http://schemas.openxmlformats.org/officeDocument/2006/relationships/font" Target="fonts/RobotoBlack-bold.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Teko-regular.fntdata"/><Relationship Id="rId30" Type="http://schemas.openxmlformats.org/officeDocument/2006/relationships/font" Target="fonts/Roboto-boldItalic.fntdata"/><Relationship Id="rId11" Type="http://schemas.openxmlformats.org/officeDocument/2006/relationships/slide" Target="slides/slide6.xml"/><Relationship Id="rId33" Type="http://schemas.openxmlformats.org/officeDocument/2006/relationships/font" Target="fonts/RobotoMedium-regular.fntdata"/><Relationship Id="rId10" Type="http://schemas.openxmlformats.org/officeDocument/2006/relationships/slide" Target="slides/slide5.xml"/><Relationship Id="rId32" Type="http://schemas.openxmlformats.org/officeDocument/2006/relationships/font" Target="fonts/Teko-bold.fntdata"/><Relationship Id="rId13" Type="http://schemas.openxmlformats.org/officeDocument/2006/relationships/slide" Target="slides/slide8.xml"/><Relationship Id="rId35" Type="http://schemas.openxmlformats.org/officeDocument/2006/relationships/font" Target="fonts/RobotoMedium-italic.fntdata"/><Relationship Id="rId12" Type="http://schemas.openxmlformats.org/officeDocument/2006/relationships/slide" Target="slides/slide7.xml"/><Relationship Id="rId34" Type="http://schemas.openxmlformats.org/officeDocument/2006/relationships/font" Target="fonts/RobotoMedium-bold.fntdata"/><Relationship Id="rId15" Type="http://schemas.openxmlformats.org/officeDocument/2006/relationships/slide" Target="slides/slide10.xml"/><Relationship Id="rId37" Type="http://schemas.openxmlformats.org/officeDocument/2006/relationships/font" Target="fonts/Montserrat-regular.fntdata"/><Relationship Id="rId14" Type="http://schemas.openxmlformats.org/officeDocument/2006/relationships/slide" Target="slides/slide9.xml"/><Relationship Id="rId36" Type="http://schemas.openxmlformats.org/officeDocument/2006/relationships/font" Target="fonts/RobotoMedium-boldItalic.fntdata"/><Relationship Id="rId17" Type="http://schemas.openxmlformats.org/officeDocument/2006/relationships/slide" Target="slides/slide12.xml"/><Relationship Id="rId39" Type="http://schemas.openxmlformats.org/officeDocument/2006/relationships/font" Target="fonts/Montserrat-italic.fntdata"/><Relationship Id="rId16" Type="http://schemas.openxmlformats.org/officeDocument/2006/relationships/slide" Target="slides/slide11.xml"/><Relationship Id="rId38" Type="http://schemas.openxmlformats.org/officeDocument/2006/relationships/font" Target="fonts/Montserra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tmus.com/blog/infographic-the-roi-of-email-marketi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f5dc17c390_2_2: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 name="Google Shape;62;g2f5dc17c390_2_2: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r>
              <a:t/>
            </a:r>
            <a:endParaRPr sz="500">
              <a:solidFill>
                <a:schemeClr val="dk1"/>
              </a:solidFill>
              <a:latin typeface="Arial"/>
              <a:ea typeface="Arial"/>
              <a:cs typeface="Arial"/>
              <a:sym typeface="Arial"/>
            </a:endParaRPr>
          </a:p>
        </p:txBody>
      </p:sp>
      <p:sp>
        <p:nvSpPr>
          <p:cNvPr id="63" name="Google Shape;63;g2f5dc17c390_2_2: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b="0" i="0" lang="en" sz="800" u="none" cap="none" strike="noStrike">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f5dc17c390_2_289: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9" name="Google Shape;289;g2f5dc17c390_2_289: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But the secret weapon of email marketing champions? Testing.</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wouldn't launch a new product without testing it first. And you shouldn't send emails without testing them either.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A/B testing allows you to compare different subject lines, email copy, and calls-to-action (CTAs) to see what resonates best with your audience.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And let me tell you: If you think you </a:t>
            </a:r>
            <a:r>
              <a:rPr i="1" lang="en" sz="900">
                <a:solidFill>
                  <a:schemeClr val="dk1"/>
                </a:solidFill>
              </a:rPr>
              <a:t>know</a:t>
            </a:r>
            <a:r>
              <a:rPr lang="en" sz="900">
                <a:solidFill>
                  <a:schemeClr val="dk1"/>
                </a:solidFill>
              </a:rPr>
              <a:t> which subject line would resonate best with your audience – and you bypass testing – those conversions are going to </a:t>
            </a:r>
            <a:r>
              <a:rPr i="1" lang="en" sz="900">
                <a:solidFill>
                  <a:schemeClr val="dk1"/>
                </a:solidFill>
              </a:rPr>
              <a:t>hurt</a:t>
            </a:r>
            <a:r>
              <a:rPr lang="en" sz="900">
                <a:solidFill>
                  <a:schemeClr val="dk1"/>
                </a:solidFill>
              </a:rPr>
              <a:t>!</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By testing and refining your email copy, you can ensure your emails are landing in inboxes </a:t>
            </a:r>
            <a:r>
              <a:rPr i="1" lang="en" sz="900">
                <a:solidFill>
                  <a:schemeClr val="dk1"/>
                </a:solidFill>
              </a:rPr>
              <a:t>and</a:t>
            </a:r>
            <a:r>
              <a:rPr lang="en" sz="900">
                <a:solidFill>
                  <a:schemeClr val="dk1"/>
                </a:solidFill>
              </a:rPr>
              <a:t> driving results for your business.</a:t>
            </a:r>
            <a:endParaRPr sz="900">
              <a:solidFill>
                <a:schemeClr val="dk1"/>
              </a:solidFill>
            </a:endParaRPr>
          </a:p>
          <a:p>
            <a:pPr indent="0" lvl="0" marL="0" marR="0" rtl="0" algn="l">
              <a:spcBef>
                <a:spcPts val="0"/>
              </a:spcBef>
              <a:spcAft>
                <a:spcPts val="0"/>
              </a:spcAft>
              <a:buNone/>
            </a:pPr>
            <a:r>
              <a:t/>
            </a:r>
            <a:endParaRPr sz="500">
              <a:solidFill>
                <a:schemeClr val="dk1"/>
              </a:solidFill>
            </a:endParaRPr>
          </a:p>
        </p:txBody>
      </p:sp>
      <p:sp>
        <p:nvSpPr>
          <p:cNvPr id="290" name="Google Shape;290;g2f5dc17c390_2_289: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f5dc17c390_2_305: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6" name="Google Shape;306;g2f5dc17c390_2_305: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So, we've talked about crafting winning email content, but getting those emails </a:t>
            </a:r>
            <a:r>
              <a:rPr i="1" lang="en" sz="900">
                <a:solidFill>
                  <a:schemeClr val="dk1"/>
                </a:solidFill>
              </a:rPr>
              <a:t>delivered </a:t>
            </a:r>
            <a:r>
              <a:rPr lang="en" sz="900">
                <a:solidFill>
                  <a:schemeClr val="dk1"/>
                </a:solidFill>
              </a:rPr>
              <a:t>is just as important. That's where something called “sender reputation” comes in.</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It’s essentially your online reputation for sending emails. A good sender reputation ensures your emails land in inboxes (and not spam folders).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There are two things that affect your sender reputation:</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b="1" lang="en" sz="900">
                <a:solidFill>
                  <a:schemeClr val="dk1"/>
                </a:solidFill>
              </a:rPr>
              <a:t>Permission-Based Marketing:</a:t>
            </a:r>
            <a:r>
              <a:rPr lang="en" sz="900">
                <a:solidFill>
                  <a:schemeClr val="dk1"/>
                </a:solidFill>
              </a:rPr>
              <a:t> It’s best to allow your customers to voluntarily opt-in to your emails (via lead forms, website signups and valuable content downloads). You still </a:t>
            </a:r>
            <a:r>
              <a:rPr i="1" lang="en" sz="900">
                <a:solidFill>
                  <a:schemeClr val="dk1"/>
                </a:solidFill>
              </a:rPr>
              <a:t>can</a:t>
            </a:r>
            <a:r>
              <a:rPr lang="en" sz="900">
                <a:solidFill>
                  <a:schemeClr val="dk1"/>
                </a:solidFill>
              </a:rPr>
              <a:t> use cold emailing – which again, such prospects have no previous contact with your business – but some of the </a:t>
            </a:r>
            <a:r>
              <a:rPr i="1" lang="en" sz="900">
                <a:solidFill>
                  <a:schemeClr val="dk1"/>
                </a:solidFill>
              </a:rPr>
              <a:t>best</a:t>
            </a:r>
            <a:r>
              <a:rPr lang="en" sz="900">
                <a:solidFill>
                  <a:schemeClr val="dk1"/>
                </a:solidFill>
              </a:rPr>
              <a:t> conversions come from an audience who opts in.</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b="1" lang="en" sz="900">
                <a:solidFill>
                  <a:schemeClr val="dk1"/>
                </a:solidFill>
              </a:rPr>
              <a:t>High Engagement Rates: </a:t>
            </a:r>
            <a:r>
              <a:rPr lang="en" sz="900">
                <a:solidFill>
                  <a:schemeClr val="dk1"/>
                </a:solidFill>
              </a:rPr>
              <a:t>People who open and click on your emails tell email providers you're a good sender. High engagement rates boost your sender score, making sure your emails get delivered.</a:t>
            </a:r>
            <a:endParaRPr sz="500">
              <a:solidFill>
                <a:schemeClr val="dk1"/>
              </a:solidFill>
            </a:endParaRPr>
          </a:p>
        </p:txBody>
      </p:sp>
      <p:sp>
        <p:nvSpPr>
          <p:cNvPr id="307" name="Google Shape;307;g2f5dc17c390_2_305: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f5dc17c390_2_332: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2" name="Google Shape;332;g2f5dc17c390_2_332: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Now, some email marketing automation platforms – especially </a:t>
            </a:r>
            <a:r>
              <a:rPr i="1" lang="en" sz="900">
                <a:solidFill>
                  <a:schemeClr val="dk1"/>
                </a:solidFill>
              </a:rPr>
              <a:t>cold</a:t>
            </a:r>
            <a:r>
              <a:rPr lang="en" sz="900">
                <a:solidFill>
                  <a:schemeClr val="dk1"/>
                </a:solidFill>
              </a:rPr>
              <a:t> email platforms (we use a platform called Instantly) – can actually help you maintain a good sender reputation. They:</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“Warm Up” Your Email Address:</a:t>
            </a:r>
            <a:r>
              <a:rPr lang="en" sz="900">
                <a:solidFill>
                  <a:schemeClr val="dk1"/>
                </a:solidFill>
              </a:rPr>
              <a:t> They gradually increase the number of emails you send to avoid triggering spam filters.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They</a:t>
            </a:r>
            <a:r>
              <a:rPr b="1" lang="en" sz="900">
                <a:solidFill>
                  <a:schemeClr val="dk1"/>
                </a:solidFill>
              </a:rPr>
              <a:t> Monitor Your Sender Score </a:t>
            </a:r>
            <a:r>
              <a:rPr lang="en" sz="900">
                <a:solidFill>
                  <a:schemeClr val="dk1"/>
                </a:solidFill>
              </a:rPr>
              <a:t>and alert you to any potential issues.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They </a:t>
            </a:r>
            <a:r>
              <a:rPr b="1" lang="en" sz="900">
                <a:solidFill>
                  <a:schemeClr val="dk1"/>
                </a:solidFill>
              </a:rPr>
              <a:t>Automatically Remove Inactive Subscribers</a:t>
            </a:r>
            <a:r>
              <a:rPr lang="en" sz="900">
                <a:solidFill>
                  <a:schemeClr val="dk1"/>
                </a:solidFill>
              </a:rPr>
              <a:t> from your list – keeping your list clean and improving engagement.</a:t>
            </a:r>
            <a:endParaRPr sz="900">
              <a:solidFill>
                <a:schemeClr val="dk1"/>
              </a:solidFill>
            </a:endParaRPr>
          </a:p>
          <a:p>
            <a:pPr indent="0" lvl="0" marL="0" marR="0" rtl="0" algn="l">
              <a:spcBef>
                <a:spcPts val="0"/>
              </a:spcBef>
              <a:spcAft>
                <a:spcPts val="0"/>
              </a:spcAft>
              <a:buNone/>
            </a:pPr>
            <a:r>
              <a:t/>
            </a:r>
            <a:endParaRPr sz="500">
              <a:solidFill>
                <a:schemeClr val="dk1"/>
              </a:solidFill>
            </a:endParaRPr>
          </a:p>
        </p:txBody>
      </p:sp>
      <p:sp>
        <p:nvSpPr>
          <p:cNvPr id="333" name="Google Shape;333;g2f5dc17c390_2_332: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f5dc17c390_2_357: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8" name="Google Shape;348;g2f5dc17c390_2_357: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But there's more </a:t>
            </a:r>
            <a:r>
              <a:rPr i="1" lang="en" sz="900">
                <a:solidFill>
                  <a:schemeClr val="dk1"/>
                </a:solidFill>
              </a:rPr>
              <a:t>you</a:t>
            </a:r>
            <a:r>
              <a:rPr lang="en" sz="900">
                <a:solidFill>
                  <a:schemeClr val="dk1"/>
                </a:solidFill>
              </a:rPr>
              <a:t> can do too, such as: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Use Branded Domain Emails:</a:t>
            </a:r>
            <a:r>
              <a:rPr lang="en" sz="900">
                <a:solidFill>
                  <a:schemeClr val="dk1"/>
                </a:solidFill>
              </a:rPr>
              <a:t> Use your company's domain name in your email address. For example: Main Event Digital’s emails read “help@maineventdigital.com” or something similar. This also builds trust and helps you avoid looking spammy.</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Provide Unsubscribe Options:</a:t>
            </a:r>
            <a:r>
              <a:rPr lang="en" sz="900">
                <a:solidFill>
                  <a:schemeClr val="dk1"/>
                </a:solidFill>
              </a:rPr>
              <a:t> Always include a clear and easy way for people to unsubscribe from your list. This shows you respect their inbox.</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Conduct Regular List Cleaning: </a:t>
            </a:r>
            <a:r>
              <a:rPr lang="en" sz="900">
                <a:solidFill>
                  <a:schemeClr val="dk1"/>
                </a:solidFill>
              </a:rPr>
              <a:t>Periodically remove inactive or unengaged contacts. This keeps your list healthy and improves deliverability.</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Focus on Quality (Not Quantity): </a:t>
            </a:r>
            <a:r>
              <a:rPr lang="en" sz="900">
                <a:solidFill>
                  <a:schemeClr val="dk1"/>
                </a:solidFill>
              </a:rPr>
              <a:t>Don't bombard your subscribers. Send targeted emails with valuable content on a consistent schedule. People are busy. Give them a </a:t>
            </a:r>
            <a:r>
              <a:rPr i="1" lang="en" sz="900">
                <a:solidFill>
                  <a:schemeClr val="dk1"/>
                </a:solidFill>
              </a:rPr>
              <a:t>reason</a:t>
            </a:r>
            <a:r>
              <a:rPr lang="en" sz="900">
                <a:solidFill>
                  <a:schemeClr val="dk1"/>
                </a:solidFill>
              </a:rPr>
              <a:t> to open your emails.</a:t>
            </a:r>
            <a:endParaRPr sz="900">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These things help you build and maintain a good sender reputation. And they ensure your knockout email campaigns reach the right inboxes and drive results for your business.</a:t>
            </a:r>
            <a:endParaRPr sz="500">
              <a:solidFill>
                <a:schemeClr val="dk1"/>
              </a:solidFill>
            </a:endParaRPr>
          </a:p>
        </p:txBody>
      </p:sp>
      <p:sp>
        <p:nvSpPr>
          <p:cNvPr id="349" name="Google Shape;349;g2f5dc17c390_2_357: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f5dc17c390_2_396: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8" name="Google Shape;378;g2f5dc17c390_2_396: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So… we’ve already covered a lot of ground here, but there’s one more crucial element to building a knockout email marketing program: Consistency!</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Many of our clients and potential clients tell us, "We know email marketing is important, but we just don't have the time to create consistent content."</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I get it! The key is to develop a regular email sending schedule that works for your business. It could be weekly, bi-weekly or even monthly.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 goal is to provide a </a:t>
            </a:r>
            <a:r>
              <a:rPr i="1" lang="en" sz="900">
                <a:solidFill>
                  <a:schemeClr val="dk1"/>
                </a:solidFill>
              </a:rPr>
              <a:t>mix</a:t>
            </a:r>
            <a:r>
              <a:rPr lang="en" sz="900">
                <a:solidFill>
                  <a:schemeClr val="dk1"/>
                </a:solidFill>
              </a:rPr>
              <a:t> of valuable content that caters to different interests and stages of the buyer's journey.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Some things you can consider: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Content Calendars:</a:t>
            </a:r>
            <a:r>
              <a:rPr lang="en" sz="900">
                <a:solidFill>
                  <a:schemeClr val="dk1"/>
                </a:solidFill>
              </a:rPr>
              <a:t> These allow you to plan your emails in advance. You can allocate specific topics for different stages of the buyer's journey.</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Professional Help: </a:t>
            </a:r>
            <a:r>
              <a:rPr lang="en" sz="900">
                <a:solidFill>
                  <a:schemeClr val="dk1"/>
                </a:solidFill>
              </a:rPr>
              <a:t>Consider outsourcing content creation to email marketing specialists. They can craft high-quality content that resonates with your audience.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Email marketing offers incredible ROI, some businesses even seeing an average return of $36 for every $1 spent! (</a:t>
            </a:r>
            <a:r>
              <a:rPr lang="en" sz="900" u="sng">
                <a:solidFill>
                  <a:srgbClr val="1155CC"/>
                </a:solidFill>
                <a:hlinkClick r:id="rId2">
                  <a:extLst>
                    <a:ext uri="{A12FA001-AC4F-418D-AE19-62706E023703}">
                      <ahyp:hlinkClr val="tx"/>
                    </a:ext>
                  </a:extLst>
                </a:hlinkClick>
              </a:rPr>
              <a:t>Litmus</a:t>
            </a:r>
            <a:r>
              <a:rPr lang="en" sz="900">
                <a:solidFill>
                  <a:schemeClr val="dk1"/>
                </a:solidFill>
              </a:rPr>
              <a:t>). That's a powerful return that can make investing in professional support well worth it.</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You’ll also want to track key metrics like email opens, clicks, and conversions.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Striving for industry averages is </a:t>
            </a:r>
            <a:r>
              <a:rPr i="1" lang="en" sz="900">
                <a:solidFill>
                  <a:schemeClr val="dk1"/>
                </a:solidFill>
              </a:rPr>
              <a:t>good</a:t>
            </a:r>
            <a:r>
              <a:rPr lang="en" sz="900">
                <a:solidFill>
                  <a:schemeClr val="dk1"/>
                </a:solidFill>
              </a:rPr>
              <a:t>, but your own customer data is </a:t>
            </a:r>
            <a:r>
              <a:rPr i="1" lang="en" sz="900">
                <a:solidFill>
                  <a:schemeClr val="dk1"/>
                </a:solidFill>
              </a:rPr>
              <a:t>gol</a:t>
            </a:r>
            <a:r>
              <a:rPr lang="en" sz="900">
                <a:solidFill>
                  <a:schemeClr val="dk1"/>
                </a:solidFill>
              </a:rPr>
              <a:t>d. Use those insights to optimize!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For example: Even a small tweak to your subject line can mean big results – we’re talking thousands more in sales from a small wording change!</a:t>
            </a:r>
            <a:endParaRPr sz="500">
              <a:solidFill>
                <a:schemeClr val="dk1"/>
              </a:solidFill>
            </a:endParaRPr>
          </a:p>
        </p:txBody>
      </p:sp>
      <p:sp>
        <p:nvSpPr>
          <p:cNvPr id="379" name="Google Shape;379;g2f5dc17c390_2_396: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f5dc17c390_2_420: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4" name="Google Shape;394;g2f5dc17c390_2_420: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Okay, I know this webinar packed a punch, but to truly achieve knockout results, there's more to it.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For example: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still need to understand your ideal customer inside and out to craft targeted messages. This reduces the risk of sending generic emails that get ignored.</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still need to master the art of speaking your customer’s language. Using flat, technical jargon leads to poor engagement rates.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still need to navigate constantly changing email guidelines. Staying up-to-date will help you avoid landing in spam folders and wrecking your email and brand reputation.</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still need to know how to craft eye-catching subject lines and engaging content – which varies greatly for every business. This is crucial for getting people to open and interact with your emails.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still need to determine the appropriate sending cadence so you can stay present – without becoming a nuisance.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still need to determine what will provide value to your audience – and keep them interested. People won't open emails with nothing to offer. And they won’t</a:t>
            </a:r>
            <a:r>
              <a:rPr i="1" lang="en" sz="900">
                <a:solidFill>
                  <a:schemeClr val="dk1"/>
                </a:solidFill>
              </a:rPr>
              <a:t> continue</a:t>
            </a:r>
            <a:r>
              <a:rPr lang="en" sz="900">
                <a:solidFill>
                  <a:schemeClr val="dk1"/>
                </a:solidFill>
              </a:rPr>
              <a:t> opening emails that constantly throw salesly promotions in their faces.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still need to learn how to craft compelling calls-to-action that get people to convert, whether online or in-person. Because after all, you need more than “interest.” You need sales.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still need to determine how to stand out in a crowded inbox so you grab the attention of your customers, amidst your competitors – and every other email they’re receiving…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Now I’m making email marketing seem overwhelmingly</a:t>
            </a:r>
            <a:r>
              <a:rPr i="1" lang="en" sz="900">
                <a:solidFill>
                  <a:schemeClr val="dk1"/>
                </a:solidFill>
              </a:rPr>
              <a:t> impossible</a:t>
            </a:r>
            <a:r>
              <a:rPr lang="en" sz="900">
                <a:solidFill>
                  <a:schemeClr val="dk1"/>
                </a:solidFill>
              </a:rPr>
              <a:t>, right?! It’s hard work, but not impossible. </a:t>
            </a:r>
            <a:endParaRPr sz="900">
              <a:solidFill>
                <a:schemeClr val="dk1"/>
              </a:solidFill>
            </a:endParaRPr>
          </a:p>
          <a:p>
            <a:pPr indent="0" lvl="0" marL="0" marR="0" rtl="0" algn="l">
              <a:spcBef>
                <a:spcPts val="0"/>
              </a:spcBef>
              <a:spcAft>
                <a:spcPts val="0"/>
              </a:spcAft>
              <a:buNone/>
            </a:pPr>
            <a:r>
              <a:t/>
            </a:r>
            <a:endParaRPr sz="500">
              <a:solidFill>
                <a:schemeClr val="dk1"/>
              </a:solidFill>
            </a:endParaRPr>
          </a:p>
        </p:txBody>
      </p:sp>
      <p:sp>
        <p:nvSpPr>
          <p:cNvPr id="395" name="Google Shape;395;g2f5dc17c390_2_420: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f5dc17c390_2_462: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4" name="Google Shape;424;g2f5dc17c390_2_462: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In fact, the email marketing challenges you’re facing in your business are exactly why we created – the Email Automation Haymaker.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It’s an all-in-one solution designed to incorporate everything we’ve talked about today – and more – into a successful email marketing strategy for you.</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Now – aside from the benefits of our done-for-you approach  –  you’ll have an entire team optimizing your email marketing automation – on autopilot – to get you more leads and digitize your sales. </a:t>
            </a:r>
            <a:endParaRPr sz="500">
              <a:solidFill>
                <a:schemeClr val="dk1"/>
              </a:solidFill>
            </a:endParaRPr>
          </a:p>
        </p:txBody>
      </p:sp>
      <p:sp>
        <p:nvSpPr>
          <p:cNvPr id="425" name="Google Shape;425;g2f5dc17c390_2_462: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f5dc17c390_0_423:notes"/>
          <p:cNvSpPr/>
          <p:nvPr>
            <p:ph idx="2" type="sldImg"/>
          </p:nvPr>
        </p:nvSpPr>
        <p:spPr>
          <a:xfrm>
            <a:off x="73" y="0"/>
            <a:ext cx="1124700" cy="1125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4" name="Google Shape;434;g2f5dc17c390_0_423:notes"/>
          <p:cNvSpPr txBox="1"/>
          <p:nvPr>
            <p:ph idx="1" type="body"/>
          </p:nvPr>
        </p:nvSpPr>
        <p:spPr>
          <a:xfrm>
            <a:off x="0" y="0"/>
            <a:ext cx="1500000" cy="11250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r>
              <a:t/>
            </a:r>
            <a:endParaRPr sz="500">
              <a:solidFill>
                <a:schemeClr val="dk1"/>
              </a:solidFill>
              <a:latin typeface="Arial"/>
              <a:ea typeface="Arial"/>
              <a:cs typeface="Arial"/>
              <a:sym typeface="Arial"/>
            </a:endParaRPr>
          </a:p>
        </p:txBody>
      </p:sp>
      <p:sp>
        <p:nvSpPr>
          <p:cNvPr id="435" name="Google Shape;435;g2f5dc17c390_0_423:notes"/>
          <p:cNvSpPr txBox="1"/>
          <p:nvPr>
            <p:ph idx="12" type="sldNum"/>
          </p:nvPr>
        </p:nvSpPr>
        <p:spPr>
          <a:xfrm>
            <a:off x="0" y="0"/>
            <a:ext cx="1500000" cy="11250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b="0" i="0" lang="en" sz="800" u="none" cap="none" strike="noStrike">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f5dc17c390_2_11: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 name="Google Shape;71;g2f5dc17c390_2_11: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Now – out of </a:t>
            </a:r>
            <a:r>
              <a:rPr i="1" lang="en" sz="900">
                <a:solidFill>
                  <a:schemeClr val="dk1"/>
                </a:solidFill>
              </a:rPr>
              <a:t>all</a:t>
            </a:r>
            <a:r>
              <a:rPr lang="en" sz="900">
                <a:solidFill>
                  <a:schemeClr val="dk1"/>
                </a:solidFill>
              </a:rPr>
              <a:t> the ways you can advertise your business, products and services online – email marketing is still one of the most powerful tools in your arsenal.</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And it goes far beyond just “sending emails” and hoping someone converts. At Main Event Digital, our clients leverage marketing automation, stunning designs and compelling email content. They are taking advantage of a holistic email marketing strategy to build long-term customer relationships, and ultimately, drive better conversions.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So, whether you're just starting out with email marketing – or hope to uplevel your existing strategy – this webinar is for you. We'll dive deep into the key ingredients of a knockout email marketing strategy – specifically for manufacturing businesses like yours.</a:t>
            </a:r>
            <a:endParaRPr sz="500">
              <a:solidFill>
                <a:schemeClr val="dk1"/>
              </a:solidFill>
            </a:endParaRPr>
          </a:p>
        </p:txBody>
      </p:sp>
      <p:sp>
        <p:nvSpPr>
          <p:cNvPr id="72" name="Google Shape;72;g2f5dc17c390_2_11: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f5dc17c390_2_85: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 name="Google Shape;94;g2f5dc17c390_2_85: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When it comes to email marketing, manufacturers struggle </a:t>
            </a:r>
            <a:r>
              <a:rPr i="1" lang="en" sz="900">
                <a:solidFill>
                  <a:schemeClr val="dk1"/>
                </a:solidFill>
              </a:rPr>
              <a:t>constantly</a:t>
            </a:r>
            <a:r>
              <a:rPr lang="en" sz="900">
                <a:solidFill>
                  <a:schemeClr val="dk1"/>
                </a:solidFill>
              </a:rPr>
              <a:t> with things like: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b="1" lang="en" sz="900">
                <a:solidFill>
                  <a:schemeClr val="dk1"/>
                </a:solidFill>
              </a:rPr>
              <a:t>Email Content Creation: </a:t>
            </a:r>
            <a:r>
              <a:rPr lang="en" sz="900">
                <a:solidFill>
                  <a:schemeClr val="dk1"/>
                </a:solidFill>
              </a:rPr>
              <a:t>Most people struggle to create email content that's both informative </a:t>
            </a:r>
            <a:r>
              <a:rPr i="1" lang="en" sz="900">
                <a:solidFill>
                  <a:schemeClr val="dk1"/>
                </a:solidFill>
              </a:rPr>
              <a:t>and </a:t>
            </a:r>
            <a:r>
              <a:rPr lang="en" sz="900">
                <a:solidFill>
                  <a:schemeClr val="dk1"/>
                </a:solidFill>
              </a:rPr>
              <a:t>engaging for their audience. They lack the resources to create professional visuals or translate complex product features into easy-to-understand language.</a:t>
            </a:r>
            <a:endParaRPr sz="900">
              <a:solidFill>
                <a:schemeClr val="dk1"/>
              </a:solidFill>
            </a:endParaRPr>
          </a:p>
          <a:p>
            <a:pPr indent="0" lvl="0" marL="91440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b="1" lang="en" sz="900">
                <a:solidFill>
                  <a:schemeClr val="dk1"/>
                </a:solidFill>
              </a:rPr>
              <a:t>Building an Engaged Email List:</a:t>
            </a:r>
            <a:r>
              <a:rPr lang="en" sz="900">
                <a:solidFill>
                  <a:schemeClr val="dk1"/>
                </a:solidFill>
              </a:rPr>
              <a:t> A targeted and engaged email list is crucial! But gathering qualified leads and </a:t>
            </a:r>
            <a:r>
              <a:rPr i="1" lang="en" sz="900">
                <a:solidFill>
                  <a:schemeClr val="dk1"/>
                </a:solidFill>
              </a:rPr>
              <a:t>convincing</a:t>
            </a:r>
            <a:r>
              <a:rPr lang="en" sz="900">
                <a:solidFill>
                  <a:schemeClr val="dk1"/>
                </a:solidFill>
              </a:rPr>
              <a:t> them to purchase is exceptionally difficult. Plus, if you don’t already have a strong online presence or ways to capture the right leads, progress can be painfully slow.</a:t>
            </a:r>
            <a:endParaRPr sz="900">
              <a:solidFill>
                <a:schemeClr val="dk1"/>
              </a:solidFill>
            </a:endParaRPr>
          </a:p>
          <a:p>
            <a:pPr indent="0" lvl="0" marL="91440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AutoNum type="arabicPeriod"/>
            </a:pPr>
            <a:r>
              <a:rPr b="1" lang="en" sz="900">
                <a:solidFill>
                  <a:schemeClr val="dk1"/>
                </a:solidFill>
              </a:rPr>
              <a:t>Standing Out in a Competitive Inbox:</a:t>
            </a:r>
            <a:r>
              <a:rPr lang="en" sz="900">
                <a:solidFill>
                  <a:schemeClr val="dk1"/>
                </a:solidFill>
              </a:rPr>
              <a:t> The bottom line? Inboxes are overflowing. You can spend quality time writing your emails – but if your subject lines don’t get noticed – they won’t get clicked.</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And not to mention, you’re probably dealing with everything else in your business too!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Despite all of these challenges, email marketing success is possible with the right blueprint. But before I get into that, I’d like to tell you a little story.</a:t>
            </a:r>
            <a:endParaRPr sz="500">
              <a:solidFill>
                <a:schemeClr val="dk1"/>
              </a:solidFill>
            </a:endParaRPr>
          </a:p>
        </p:txBody>
      </p:sp>
      <p:sp>
        <p:nvSpPr>
          <p:cNvPr id="95" name="Google Shape;95;g2f5dc17c390_2_85: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f5dc17c390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f5dc17c390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 sz="900">
                <a:solidFill>
                  <a:schemeClr val="dk1"/>
                </a:solidFill>
              </a:rPr>
              <a:t>The strategy was created by Reality TV Host of Bar Rescue, Jon Taffer.</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If a first-time restaurant guest has a flawless dining experience, Taffer estimated the statistical likelihood of them returning for a second visit is about 40%. </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If they had another great dining experience, the probability of a third visit bumps up to about 42%.</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If after that visit they left happy, the likelihood of a fourth visit increases to more than 70%.</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But how do you create flawless customer experiences to get them to come back again and again?</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This is where the red napkin strategy is deployed. When first-time guests come to the restaurant, they are seated at a table with red napkins, not the usual white napkins. The red napkin signals to all the restaurant staff that this is a first-time customer and for everyone to go the extra mile.</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If the staff has done everything right, and the meal was great, the probability that the customer will return for a second visit is now 40%. A smart manager, someone who understands customer lifetime value, will incentivize a second visit. Taffer suggested that the manager approach the customer as they finish the meal and ask them how it was. If the guest was happy with, let’s say, their rib dinner, the manager now says, “Well then, you have got to try my chicken.” And on the back of a business card, hand writes “$5 off chicken.” </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When the customer arrives for the second visit, the restaurant staff knows they are a second-time visitor because they have a hand-written card. After the meal, the manager will ask how the experience was, and if it was great, will say, “Man, next time you got to try my cheesecake,” and hand writes on a business card, “free slice of cheesecake.”  There’s a 42% chance the customer will return for their 3rd visit.</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After a good third experience, now there is a 70% probability of the customer visiting a fourth time for a full-priced meal. </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This is an example of how smart operators entice customers to repeat purchase and ease them into the full potential of their lifetime customer value.</a:t>
            </a:r>
            <a:endParaRPr sz="900">
              <a:solidFill>
                <a:schemeClr val="dk1"/>
              </a:solidFill>
            </a:endParaRPr>
          </a:p>
          <a:p>
            <a:pPr indent="0" lvl="0" marL="152400" rtl="0" algn="l">
              <a:lnSpc>
                <a:spcPct val="115000"/>
              </a:lnSpc>
              <a:spcBef>
                <a:spcPts val="0"/>
              </a:spcBef>
              <a:spcAft>
                <a:spcPts val="0"/>
              </a:spcAft>
              <a:buClr>
                <a:schemeClr val="dk1"/>
              </a:buClr>
              <a:buSzPts val="1100"/>
              <a:buFont typeface="Arial"/>
              <a:buNone/>
            </a:pPr>
            <a:br>
              <a:rPr lang="en" sz="900">
                <a:solidFill>
                  <a:schemeClr val="dk1"/>
                </a:solidFill>
              </a:rPr>
            </a:br>
            <a:r>
              <a:rPr lang="en" sz="900">
                <a:solidFill>
                  <a:schemeClr val="dk1"/>
                </a:solidFill>
              </a:rPr>
              <a:t> So, I loved the concept and wanted to translate this into how we treat and retain B2B customers.</a:t>
            </a:r>
            <a:endParaRPr sz="900">
              <a:solidFill>
                <a:schemeClr val="dk1"/>
              </a:solidFill>
            </a:endParaRPr>
          </a:p>
          <a:p>
            <a:pPr indent="0" lvl="0" marL="152400" rtl="0" algn="l">
              <a:lnSpc>
                <a:spcPct val="115000"/>
              </a:lnSpc>
              <a:spcBef>
                <a:spcPts val="0"/>
              </a:spcBef>
              <a:spcAft>
                <a:spcPts val="0"/>
              </a:spcAft>
              <a:buNone/>
            </a:pPr>
            <a:br>
              <a:rPr lang="en" sz="900">
                <a:solidFill>
                  <a:schemeClr val="dk1"/>
                </a:solidFill>
              </a:rPr>
            </a:br>
            <a:r>
              <a:rPr lang="en" sz="900">
                <a:solidFill>
                  <a:schemeClr val="dk1"/>
                </a:solidFill>
              </a:rPr>
              <a:t>We needed an automated way to stay in contact with our customers and bring them back for future purchases, hence our foray into Marketing Automation.</a:t>
            </a:r>
            <a:endParaRPr sz="9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f5dc17c390_2_111: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9" name="Google Shape;129;g2f5dc17c390_2_111: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So, how can email marketing really help your business? I’m a boxing fan, so I often relate digital marketing back to boxing.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The </a:t>
            </a:r>
            <a:r>
              <a:rPr b="1" lang="en" sz="900">
                <a:solidFill>
                  <a:schemeClr val="dk1"/>
                </a:solidFill>
              </a:rPr>
              <a:t>First Jab </a:t>
            </a:r>
            <a:r>
              <a:rPr lang="en" sz="900">
                <a:solidFill>
                  <a:schemeClr val="dk1"/>
                </a:solidFill>
              </a:rPr>
              <a:t>is pretty good…</a:t>
            </a:r>
            <a:r>
              <a:rPr b="1" lang="en" sz="900">
                <a:solidFill>
                  <a:schemeClr val="dk1"/>
                </a:solidFill>
              </a:rPr>
              <a:t> </a:t>
            </a:r>
            <a:r>
              <a:rPr lang="en" sz="900">
                <a:solidFill>
                  <a:schemeClr val="dk1"/>
                </a:solidFill>
              </a:rPr>
              <a:t>Email marketing gets your name into customers’ inboxes. And consistent, informative emails build brand awareness and generate fresh leads who are interested in what you offer.</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Then with a </a:t>
            </a:r>
            <a:r>
              <a:rPr b="1" lang="en" sz="900">
                <a:solidFill>
                  <a:schemeClr val="dk1"/>
                </a:solidFill>
              </a:rPr>
              <a:t>Second Cross</a:t>
            </a:r>
            <a:r>
              <a:rPr lang="en" sz="900">
                <a:solidFill>
                  <a:schemeClr val="dk1"/>
                </a:solidFill>
              </a:rPr>
              <a:t>, we’re building up to something. Email marketing turns those prospects into a loyal audience. You’re nurturing relationships, providing valuable content, and building trust. People are starting to look forward to what you’re sending them.</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And then we’ve got the </a:t>
            </a:r>
            <a:r>
              <a:rPr b="1" lang="en" sz="900">
                <a:solidFill>
                  <a:schemeClr val="dk1"/>
                </a:solidFill>
              </a:rPr>
              <a:t>Knockout Hook!</a:t>
            </a:r>
            <a:r>
              <a:rPr lang="en" sz="900">
                <a:solidFill>
                  <a:schemeClr val="dk1"/>
                </a:solidFill>
              </a:rPr>
              <a:t> This is where you drive sales. Targeted campaigns promote new products, highlight special offers, and remind customers why they need your solutions. And if these sales are 100% completed online and automated… even better!</a:t>
            </a:r>
            <a:endParaRPr sz="900">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marR="0" rtl="0" algn="l">
              <a:spcBef>
                <a:spcPts val="0"/>
              </a:spcBef>
              <a:spcAft>
                <a:spcPts val="0"/>
              </a:spcAft>
              <a:buNone/>
            </a:pPr>
            <a:r>
              <a:t/>
            </a:r>
            <a:endParaRPr sz="500">
              <a:solidFill>
                <a:schemeClr val="dk1"/>
              </a:solidFill>
            </a:endParaRPr>
          </a:p>
        </p:txBody>
      </p:sp>
      <p:sp>
        <p:nvSpPr>
          <p:cNvPr id="130" name="Google Shape;130;g2f5dc17c390_2_111: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f5dc17c390_2_142: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9" name="Google Shape;159;g2f5dc17c390_2_142: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Email marketing is how you build brand awareness, customer loyalty, and increase your sales. But it isn't a solo act. It's the glue that connects all of your marketing efforts. For example: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Website Visitors:</a:t>
            </a:r>
            <a:r>
              <a:rPr lang="en" sz="900">
                <a:solidFill>
                  <a:schemeClr val="dk1"/>
                </a:solidFill>
              </a:rPr>
              <a:t> Did someone visit your website? Instead of letting them go back into cyberspace, capture their email with a strategic opt-in form. Now, you can nurture that potential customer long after they’ve been to your site.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Social Media (including LinkedIn):</a:t>
            </a:r>
            <a:r>
              <a:rPr lang="en" sz="900">
                <a:solidFill>
                  <a:schemeClr val="dk1"/>
                </a:solidFill>
              </a:rPr>
              <a:t> Did someone engage with your post or download your whitepaper? This interaction can turn into an email lead. Social media is a great tool to drive traffic to landing pages where you can collect email addresses.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b="1" lang="en" sz="900">
                <a:solidFill>
                  <a:schemeClr val="dk1"/>
                </a:solidFill>
              </a:rPr>
              <a:t>Existing Customers:</a:t>
            </a:r>
            <a:r>
              <a:rPr lang="en" sz="900">
                <a:solidFill>
                  <a:schemeClr val="dk1"/>
                </a:solidFill>
              </a:rPr>
              <a:t> Don't forget about your loyal buyers! Email lets you reach out with special offers, personalized recommendations, and win-back campaigns for abandoned carts.</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Email marketing keeps the conversation going, no matter how someone interacts with your brand. It's the perfect tool to turn website visits, social media buzz, and past purchases into lasting customer relationships.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And now, what if you could send targeted emails automatically, without lifting a finger? That's the power of email marketing </a:t>
            </a:r>
            <a:r>
              <a:rPr i="1" lang="en" sz="900">
                <a:solidFill>
                  <a:schemeClr val="dk1"/>
                </a:solidFill>
              </a:rPr>
              <a:t>automation</a:t>
            </a:r>
            <a:r>
              <a:rPr lang="en" sz="900">
                <a:solidFill>
                  <a:schemeClr val="dk1"/>
                </a:solidFill>
              </a:rPr>
              <a:t>. </a:t>
            </a:r>
            <a:endParaRPr sz="900">
              <a:solidFill>
                <a:schemeClr val="dk1"/>
              </a:solidFill>
            </a:endParaRPr>
          </a:p>
        </p:txBody>
      </p:sp>
      <p:sp>
        <p:nvSpPr>
          <p:cNvPr id="160" name="Google Shape;160;g2f5dc17c390_2_142: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f5dc17c390_2_163: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 name="Google Shape;178;g2f5dc17c390_2_163: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spcBef>
                <a:spcPts val="0"/>
              </a:spcBef>
              <a:spcAft>
                <a:spcPts val="0"/>
              </a:spcAft>
              <a:buClr>
                <a:schemeClr val="dk1"/>
              </a:buClr>
              <a:buSzPts val="1100"/>
              <a:buFont typeface="Arial"/>
              <a:buNone/>
            </a:pPr>
            <a:r>
              <a:rPr lang="en" sz="900">
                <a:solidFill>
                  <a:schemeClr val="dk1"/>
                </a:solidFill>
              </a:rPr>
              <a:t>It’s delivering the right message, at the right time, to the right person. Just like having a tireless marketing assistant working 24/7!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Email automation lets you:</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Free Up Your Time: </a:t>
            </a:r>
            <a:r>
              <a:rPr lang="en" sz="900">
                <a:solidFill>
                  <a:schemeClr val="dk1"/>
                </a:solidFill>
              </a:rPr>
              <a:t>Stop wrestling with repetitive tasks like scheduling emails or sending out welcome messages. Automation can handle those for you, giving you back precious time.</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Trigger Emails:</a:t>
            </a:r>
            <a:r>
              <a:rPr lang="en" sz="900">
                <a:solidFill>
                  <a:schemeClr val="dk1"/>
                </a:solidFill>
              </a:rPr>
              <a:t> Set up automatic emails based on specific actions. Someone grabs a discount code? Boom, they get a set of emails with a curated list of products. A customer abandons their cart? A friendly reminder email nudges them to complete the purchase. In fact, just by sending a well-timed abandoned cart email, about 20-30% of those customers will complete the sale that they previously abandoned.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Segment Audiences:</a:t>
            </a:r>
            <a:r>
              <a:rPr lang="en" sz="900">
                <a:solidFill>
                  <a:schemeClr val="dk1"/>
                </a:solidFill>
              </a:rPr>
              <a:t> Automation lets you group your email list based on interests, purchase history, or any other data point. This way, you can send targeted messages that resonate with each segment, maximizing engagement. For instance: For existing customers, you can send targeted emails about maintenance tips for the equipment they've purchased, or exclusive offers on complementary products.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Personalize Emails (at Scale): </a:t>
            </a:r>
            <a:r>
              <a:rPr lang="en" sz="900">
                <a:solidFill>
                  <a:schemeClr val="dk1"/>
                </a:solidFill>
              </a:rPr>
              <a:t>Automation also lets you personalize content based on subscriber data. For example: What if a prospect downloads your guide to "Choosing the Right Industrial Saw?" Automation can send a follow-up email highlighting specific saws relevant to their needs.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I like to think of email marketing like a conversation, not a broadcast. Well-crafted emails and strategic automation tools can personalize that conversation, building stronger relationships with each subscriber, and ultimately driving more sales. </a:t>
            </a:r>
            <a:endParaRPr sz="500">
              <a:solidFill>
                <a:schemeClr val="dk1"/>
              </a:solidFill>
            </a:endParaRPr>
          </a:p>
        </p:txBody>
      </p:sp>
      <p:sp>
        <p:nvSpPr>
          <p:cNvPr id="179" name="Google Shape;179;g2f5dc17c390_2_163: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f5dc17c390_2_196: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g2f5dc17c390_2_196: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spcBef>
                <a:spcPts val="0"/>
              </a:spcBef>
              <a:spcAft>
                <a:spcPts val="0"/>
              </a:spcAft>
              <a:buClr>
                <a:schemeClr val="dk1"/>
              </a:buClr>
              <a:buSzPts val="1100"/>
              <a:buFont typeface="Arial"/>
              <a:buNone/>
            </a:pPr>
            <a:r>
              <a:rPr lang="en" sz="900">
                <a:solidFill>
                  <a:schemeClr val="dk1"/>
                </a:solidFill>
              </a:rPr>
              <a:t>But you can’t just blindly use these tools or blindly use AI. Sending out random email blasts won't get you anywhere. In fact, it can backfire – costing you money, losing leads, and even tarnishing your reputation.</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You have to still incorporate </a:t>
            </a:r>
            <a:r>
              <a:rPr i="1" lang="en" sz="900">
                <a:solidFill>
                  <a:schemeClr val="dk1"/>
                </a:solidFill>
              </a:rPr>
              <a:t>your business</a:t>
            </a:r>
            <a:r>
              <a:rPr lang="en" sz="900">
                <a:solidFill>
                  <a:schemeClr val="dk1"/>
                </a:solidFill>
              </a:rPr>
              <a:t> into your automations to ensure you remain relevant and memorable to your audience.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And that’s </a:t>
            </a:r>
            <a:r>
              <a:rPr i="1" lang="en" sz="900">
                <a:solidFill>
                  <a:schemeClr val="dk1"/>
                </a:solidFill>
              </a:rPr>
              <a:t>exactly</a:t>
            </a:r>
            <a:r>
              <a:rPr lang="en" sz="900">
                <a:solidFill>
                  <a:schemeClr val="dk1"/>
                </a:solidFill>
              </a:rPr>
              <a:t> what will take your email marketing from a “good old college try” to a total knockout.</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Okay, so what’s the right email strategy?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Our clients leverage different email campaigns depending on their goals. Let me define some of these campaign types so you have a better idea about what you can do with email:</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Cold Email </a:t>
            </a:r>
            <a:r>
              <a:rPr lang="en" sz="900">
                <a:solidFill>
                  <a:schemeClr val="dk1"/>
                </a:solidFill>
              </a:rPr>
              <a:t>is your initial outreach to potential customers who haven't interacted with your business before. Cold email aims to introduce your company and its offerings, sparking initial interest.</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Warm Email</a:t>
            </a:r>
            <a:r>
              <a:rPr lang="en" sz="900">
                <a:solidFill>
                  <a:schemeClr val="dk1"/>
                </a:solidFill>
              </a:rPr>
              <a:t> is communication with existing leads who have already shown some interest (maybe they downloaded a whitepaper, visited your website). Warm email focuses on nurturing relationships by providing valuable content and special offers.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Nurturing and Value Emails </a:t>
            </a:r>
            <a:r>
              <a:rPr lang="en" sz="900">
                <a:solidFill>
                  <a:schemeClr val="dk1"/>
                </a:solidFill>
              </a:rPr>
              <a:t>are a series of targeted emails designed to educate leads about your industry, showcase your expertise, and build trust. These email strategies offer valuable content (such as guides or webinars) to nurture them toward becoming customers.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Promotional Emails </a:t>
            </a:r>
            <a:r>
              <a:rPr lang="en" sz="900">
                <a:solidFill>
                  <a:schemeClr val="dk1"/>
                </a:solidFill>
              </a:rPr>
              <a:t>highlight special offers, discounts, and new product launches to drive sales and conversions. They are often time-sensitive to create a sense of urgency.</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Confirmation Emails</a:t>
            </a:r>
            <a:r>
              <a:rPr lang="en" sz="900">
                <a:solidFill>
                  <a:schemeClr val="dk1"/>
                </a:solidFill>
              </a:rPr>
              <a:t> are automated emails sent to verify actions taken by subscribers (such as account creation, registration or order confirmation). They provide essential information and next steps to improve the customer experience.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Abandoned Cart Emails </a:t>
            </a:r>
            <a:r>
              <a:rPr lang="en" sz="900">
                <a:solidFill>
                  <a:schemeClr val="dk1"/>
                </a:solidFill>
              </a:rPr>
              <a:t>– as we’ve touched on previously – are triggered emails sent to website visitors who leave items behind in their online shopping cart. Abandoned cart emails aim to remind them about their abandoned purchase and encourage completion.</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Back-in-Stock Emails </a:t>
            </a:r>
            <a:r>
              <a:rPr lang="en" sz="900">
                <a:solidFill>
                  <a:schemeClr val="dk1"/>
                </a:solidFill>
              </a:rPr>
              <a:t>alert subscribers when a previously out-of-stock product becomes available again, generating renewed interest and potential sales.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Price Drop Emails </a:t>
            </a:r>
            <a:r>
              <a:rPr lang="en" sz="900">
                <a:solidFill>
                  <a:schemeClr val="dk1"/>
                </a:solidFill>
              </a:rPr>
              <a:t>notify subscribers about price reductions on specific products or categories, triggering purchase decisions.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Order Update Emails </a:t>
            </a:r>
            <a:r>
              <a:rPr lang="en" sz="900">
                <a:solidFill>
                  <a:schemeClr val="dk1"/>
                </a:solidFill>
              </a:rPr>
              <a:t>keep customers informed about the status of their orders (such as processing, shipping or delivery). This provides transparency and builds trust.</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Discount Emails </a:t>
            </a:r>
            <a:r>
              <a:rPr lang="en" sz="900">
                <a:solidFill>
                  <a:schemeClr val="dk1"/>
                </a:solidFill>
              </a:rPr>
              <a:t>offer exclusive discounts or coupons to incentivize purchases. These emails can be targeted to specific customer segments or product categories, all driven by data.</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Future Discount Emails </a:t>
            </a:r>
            <a:r>
              <a:rPr lang="en" sz="900">
                <a:solidFill>
                  <a:schemeClr val="dk1"/>
                </a:solidFill>
              </a:rPr>
              <a:t>provide subscribers with advance notice of upcoming sales or promotions, building anticipation and encouraging early engagement.</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Best Seller Emails </a:t>
            </a:r>
            <a:r>
              <a:rPr lang="en" sz="900">
                <a:solidFill>
                  <a:schemeClr val="dk1"/>
                </a:solidFill>
              </a:rPr>
              <a:t>highlight your most popular products to existing customers, potentially sparking interest in additional purchases.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Cross-Seller Emails </a:t>
            </a:r>
            <a:r>
              <a:rPr lang="en" sz="900">
                <a:solidFill>
                  <a:schemeClr val="dk1"/>
                </a:solidFill>
              </a:rPr>
              <a:t>recommend complementary products based on a customer's past purchases or browsing behavior, increasing average order value.</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Application and How-To Emails </a:t>
            </a:r>
            <a:r>
              <a:rPr lang="en" sz="900">
                <a:solidFill>
                  <a:schemeClr val="dk1"/>
                </a:solidFill>
              </a:rPr>
              <a:t>provide tutorials on using your products or services, enhancing customer experience and reducing support inquiries.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Testimonial Emails </a:t>
            </a:r>
            <a:r>
              <a:rPr lang="en" sz="900">
                <a:solidFill>
                  <a:schemeClr val="dk1"/>
                </a:solidFill>
              </a:rPr>
              <a:t>feature positive customer reviews and testimonials to build trust and social proof, influencing buying decisions.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Referral Request Emails </a:t>
            </a:r>
            <a:r>
              <a:rPr lang="en" sz="900">
                <a:solidFill>
                  <a:schemeClr val="dk1"/>
                </a:solidFill>
              </a:rPr>
              <a:t>encourage existing customers to refer friends or colleagues. This can expand your reach through word-of-mouth marketing.</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Value Added Services or Differentiator Emails </a:t>
            </a:r>
            <a:r>
              <a:rPr lang="en" sz="900">
                <a:solidFill>
                  <a:schemeClr val="dk1"/>
                </a:solidFill>
              </a:rPr>
              <a:t>highlight unique features or services that set your company apart from competitors, positioning your brand as the preferred choice.</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Local Emails:</a:t>
            </a:r>
            <a:r>
              <a:rPr lang="en" sz="900">
                <a:solidFill>
                  <a:schemeClr val="dk1"/>
                </a:solidFill>
              </a:rPr>
              <a:t> For businesses with physical locations, these emails target customers in specific geographic areas, promoting local services or highlighting the expertise of nearby branch managers.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“Google My Business” Review Emails </a:t>
            </a:r>
            <a:r>
              <a:rPr lang="en" sz="900">
                <a:solidFill>
                  <a:schemeClr val="dk1"/>
                </a:solidFill>
              </a:rPr>
              <a:t>ask customers to leave positive reviews on your Google Business Profile, boosting local SEO and online reputation.</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Recently or Most Viewed Product Emails </a:t>
            </a:r>
            <a:r>
              <a:rPr lang="en" sz="900">
                <a:solidFill>
                  <a:schemeClr val="dk1"/>
                </a:solidFill>
              </a:rPr>
              <a:t>recommend products recently viewed by a customer or those generating high website traffic, capitalizing on existing browsing behavior.</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And these are just </a:t>
            </a:r>
            <a:r>
              <a:rPr i="1" lang="en" sz="900">
                <a:solidFill>
                  <a:schemeClr val="dk1"/>
                </a:solidFill>
              </a:rPr>
              <a:t>some</a:t>
            </a:r>
            <a:r>
              <a:rPr lang="en" sz="900">
                <a:solidFill>
                  <a:schemeClr val="dk1"/>
                </a:solidFill>
              </a:rPr>
              <a:t> example strategies.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Okay, now you might be wondering, “That’s great, Mike, but </a:t>
            </a:r>
            <a:r>
              <a:rPr i="1" lang="en" sz="900">
                <a:solidFill>
                  <a:schemeClr val="dk1"/>
                </a:solidFill>
              </a:rPr>
              <a:t>how</a:t>
            </a:r>
            <a:r>
              <a:rPr lang="en" sz="900">
                <a:solidFill>
                  <a:schemeClr val="dk1"/>
                </a:solidFill>
              </a:rPr>
              <a:t> do I make my emails effective?!” Let’s get into that now.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500">
              <a:solidFill>
                <a:schemeClr val="dk1"/>
              </a:solidFill>
            </a:endParaRPr>
          </a:p>
        </p:txBody>
      </p:sp>
      <p:sp>
        <p:nvSpPr>
          <p:cNvPr id="209" name="Google Shape;209;g2f5dc17c390_2_196: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f5dc17c390_2_253:notes"/>
          <p:cNvSpPr/>
          <p:nvPr>
            <p:ph idx="2" type="sldImg"/>
          </p:nvPr>
        </p:nvSpPr>
        <p:spPr>
          <a:xfrm>
            <a:off x="73" y="0"/>
            <a:ext cx="1124707" cy="1124854"/>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6" name="Google Shape;266;g2f5dc17c390_2_253:notes"/>
          <p:cNvSpPr txBox="1"/>
          <p:nvPr>
            <p:ph idx="1" type="body"/>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rtl="0" algn="l">
              <a:spcBef>
                <a:spcPts val="0"/>
              </a:spcBef>
              <a:spcAft>
                <a:spcPts val="0"/>
              </a:spcAft>
              <a:buSzPts val="1100"/>
              <a:buNone/>
            </a:pPr>
            <a:r>
              <a:rPr lang="en" sz="900">
                <a:solidFill>
                  <a:schemeClr val="dk1"/>
                </a:solidFill>
              </a:rPr>
              <a:t>First, I want to discuss some considerations for choosing the right email marketing platforms since these platforms are the foundation of your overall strategy. </a:t>
            </a:r>
            <a:endParaRPr sz="900">
              <a:solidFill>
                <a:schemeClr val="dk1"/>
              </a:solidFill>
            </a:endParaRPr>
          </a:p>
          <a:p>
            <a:pPr indent="0" lvl="0" marL="0" rtl="0" algn="l">
              <a:spcBef>
                <a:spcPts val="0"/>
              </a:spcBef>
              <a:spcAft>
                <a:spcPts val="0"/>
              </a:spcAft>
              <a:buSzPts val="1100"/>
              <a:buNone/>
            </a:pPr>
            <a:r>
              <a:t/>
            </a:r>
            <a:endParaRPr sz="900">
              <a:solidFill>
                <a:schemeClr val="dk1"/>
              </a:solidFill>
            </a:endParaRPr>
          </a:p>
          <a:p>
            <a:pPr indent="0" lvl="0" marL="0" rtl="0" algn="l">
              <a:spcBef>
                <a:spcPts val="0"/>
              </a:spcBef>
              <a:spcAft>
                <a:spcPts val="0"/>
              </a:spcAft>
              <a:buSzPts val="1100"/>
              <a:buNone/>
            </a:pPr>
            <a:r>
              <a:rPr lang="en" sz="900">
                <a:solidFill>
                  <a:schemeClr val="dk1"/>
                </a:solidFill>
              </a:rPr>
              <a:t>Then in a little bit here, I’ll share some practical tips to help you craft high-performing emails that pack a punch.</a:t>
            </a:r>
            <a:endParaRPr sz="900">
              <a:solidFill>
                <a:schemeClr val="dk1"/>
              </a:solidFill>
            </a:endParaRPr>
          </a:p>
          <a:p>
            <a:pPr indent="0" lvl="0" marL="0" rtl="0" algn="l">
              <a:spcBef>
                <a:spcPts val="0"/>
              </a:spcBef>
              <a:spcAft>
                <a:spcPts val="0"/>
              </a:spcAft>
              <a:buSzPts val="1100"/>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So, having the right email marketing platform is your first step to a successful email marketing strategy. There are many great options available, each with its own strengths.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However, some of the most popular are:</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HubSpot: </a:t>
            </a:r>
            <a:r>
              <a:rPr lang="en" sz="900">
                <a:solidFill>
                  <a:schemeClr val="dk1"/>
                </a:solidFill>
              </a:rPr>
              <a:t>HubSpot is</a:t>
            </a:r>
            <a:r>
              <a:rPr b="1" lang="en" sz="900">
                <a:solidFill>
                  <a:schemeClr val="dk1"/>
                </a:solidFill>
              </a:rPr>
              <a:t> </a:t>
            </a:r>
            <a:r>
              <a:rPr lang="en" sz="900">
                <a:solidFill>
                  <a:schemeClr val="dk1"/>
                </a:solidFill>
              </a:rPr>
              <a:t>an all-in-one marketing platform with robust automation features. It’s ideal for businesses with complex needs. Plus, it integrates well with other HubSpot marketing tools you might already have.</a:t>
            </a:r>
            <a:endParaRPr sz="900">
              <a:solidFill>
                <a:schemeClr val="dk1"/>
              </a:solidFill>
            </a:endParaRPr>
          </a:p>
          <a:p>
            <a:pPr indent="0" lvl="0" marL="45720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Mailchimp</a:t>
            </a:r>
            <a:r>
              <a:rPr lang="en" sz="900">
                <a:solidFill>
                  <a:schemeClr val="dk1"/>
                </a:solidFill>
              </a:rPr>
              <a:t> is a user-friendly platform known for its ease of use, which is perfect for beginners. However, it does have limited automation capabilities compared to other platforms.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ActiveCampaign </a:t>
            </a:r>
            <a:r>
              <a:rPr lang="en" sz="900">
                <a:solidFill>
                  <a:schemeClr val="dk1"/>
                </a:solidFill>
              </a:rPr>
              <a:t>is a powerful platform with advanced automation features and segmentation capabilities, and is ideal for businesses who are ready to scale their email marketing and leverage all sorts of customer segmentation insights.</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SzPts val="1100"/>
              <a:buNone/>
            </a:pPr>
            <a:r>
              <a:rPr lang="en" sz="900">
                <a:solidFill>
                  <a:schemeClr val="dk1"/>
                </a:solidFill>
              </a:rPr>
              <a:t>And again, you really have </a:t>
            </a:r>
            <a:r>
              <a:rPr i="1" lang="en" sz="900">
                <a:solidFill>
                  <a:schemeClr val="dk1"/>
                </a:solidFill>
              </a:rPr>
              <a:t>so </a:t>
            </a:r>
            <a:r>
              <a:rPr lang="en" sz="900">
                <a:solidFill>
                  <a:schemeClr val="dk1"/>
                </a:solidFill>
              </a:rPr>
              <a:t>many options… it’s almost overwhelming! </a:t>
            </a:r>
            <a:endParaRPr sz="900">
              <a:solidFill>
                <a:schemeClr val="dk1"/>
              </a:solidFill>
            </a:endParaRPr>
          </a:p>
          <a:p>
            <a:pPr indent="0" lvl="0" marL="0" rtl="0" algn="l">
              <a:spcBef>
                <a:spcPts val="0"/>
              </a:spcBef>
              <a:spcAft>
                <a:spcPts val="0"/>
              </a:spcAft>
              <a:buSzPts val="1100"/>
              <a:buNone/>
            </a:pPr>
            <a:r>
              <a:t/>
            </a:r>
            <a:endParaRPr sz="900">
              <a:solidFill>
                <a:schemeClr val="dk1"/>
              </a:solidFill>
            </a:endParaRPr>
          </a:p>
          <a:p>
            <a:pPr indent="0" lvl="0" marL="0" rtl="0" algn="l">
              <a:spcBef>
                <a:spcPts val="0"/>
              </a:spcBef>
              <a:spcAft>
                <a:spcPts val="0"/>
              </a:spcAft>
              <a:buSzPts val="1100"/>
              <a:buNone/>
            </a:pPr>
            <a:r>
              <a:rPr lang="en" sz="900">
                <a:solidFill>
                  <a:schemeClr val="dk1"/>
                </a:solidFill>
              </a:rPr>
              <a:t>Once you have your platform chosen, you can start building automated workflows. These are essentially pre-programmed sequences of emails triggered by specific actions. </a:t>
            </a:r>
            <a:endParaRPr sz="900">
              <a:solidFill>
                <a:schemeClr val="dk1"/>
              </a:solidFill>
            </a:endParaRPr>
          </a:p>
          <a:p>
            <a:pPr indent="0" lvl="0" marL="0" rtl="0" algn="l">
              <a:spcBef>
                <a:spcPts val="0"/>
              </a:spcBef>
              <a:spcAft>
                <a:spcPts val="0"/>
              </a:spcAft>
              <a:buSzPts val="1100"/>
              <a:buNone/>
            </a:pPr>
            <a:r>
              <a:t/>
            </a:r>
            <a:endParaRPr sz="900">
              <a:solidFill>
                <a:schemeClr val="dk1"/>
              </a:solidFill>
            </a:endParaRPr>
          </a:p>
          <a:p>
            <a:pPr indent="0" lvl="0" marL="0" rtl="0" algn="l">
              <a:spcBef>
                <a:spcPts val="0"/>
              </a:spcBef>
              <a:spcAft>
                <a:spcPts val="0"/>
              </a:spcAft>
              <a:buSzPts val="1100"/>
              <a:buNone/>
            </a:pPr>
            <a:r>
              <a:rPr lang="en" sz="900">
                <a:solidFill>
                  <a:schemeClr val="dk1"/>
                </a:solidFill>
              </a:rPr>
              <a:t>For example: A website visitor downloads your whitepaper – and an automated workflow instantly sends them a welcome email with more resources.</a:t>
            </a:r>
            <a:endParaRPr sz="900">
              <a:solidFill>
                <a:schemeClr val="dk1"/>
              </a:solidFill>
            </a:endParaRPr>
          </a:p>
          <a:p>
            <a:pPr indent="0" lvl="0" marL="0" rtl="0" algn="l">
              <a:lnSpc>
                <a:spcPct val="115000"/>
              </a:lnSpc>
              <a:spcBef>
                <a:spcPts val="0"/>
              </a:spcBef>
              <a:spcAft>
                <a:spcPts val="0"/>
              </a:spcAft>
              <a:buSzPts val="1100"/>
              <a:buNone/>
            </a:pPr>
            <a:r>
              <a:t/>
            </a:r>
            <a:endParaRPr sz="900">
              <a:solidFill>
                <a:schemeClr val="dk1"/>
              </a:solidFill>
            </a:endParaRPr>
          </a:p>
          <a:p>
            <a:pPr indent="0" lvl="0" marL="0" rtl="0" algn="l">
              <a:lnSpc>
                <a:spcPct val="115000"/>
              </a:lnSpc>
              <a:spcBef>
                <a:spcPts val="0"/>
              </a:spcBef>
              <a:spcAft>
                <a:spcPts val="0"/>
              </a:spcAft>
              <a:buSzPts val="1100"/>
              <a:buNone/>
            </a:pPr>
            <a:r>
              <a:rPr lang="en" sz="900">
                <a:solidFill>
                  <a:schemeClr val="dk1"/>
                </a:solidFill>
              </a:rPr>
              <a:t>Okay, so you've got your strategy in place, and your automation engine is purring… Now it's time to craft a winning email. But where do you even begin?! How do you know what to write in these emails?!</a:t>
            </a:r>
            <a:endParaRPr sz="900">
              <a:solidFill>
                <a:schemeClr val="dk1"/>
              </a:solidFill>
            </a:endParaRPr>
          </a:p>
          <a:p>
            <a:pPr indent="0" lvl="0" marL="0" rtl="0" algn="l">
              <a:lnSpc>
                <a:spcPct val="115000"/>
              </a:lnSpc>
              <a:spcBef>
                <a:spcPts val="0"/>
              </a:spcBef>
              <a:spcAft>
                <a:spcPts val="0"/>
              </a:spcAft>
              <a:buSzPts val="1100"/>
              <a:buNone/>
            </a:pPr>
            <a:r>
              <a:t/>
            </a:r>
            <a:endParaRPr sz="900">
              <a:solidFill>
                <a:schemeClr val="dk1"/>
              </a:solidFill>
            </a:endParaRPr>
          </a:p>
          <a:p>
            <a:pPr indent="0" lvl="0" marL="0" rtl="0" algn="l">
              <a:lnSpc>
                <a:spcPct val="115000"/>
              </a:lnSpc>
              <a:spcBef>
                <a:spcPts val="0"/>
              </a:spcBef>
              <a:spcAft>
                <a:spcPts val="0"/>
              </a:spcAft>
              <a:buSzPts val="1100"/>
              <a:buNone/>
            </a:pPr>
            <a:r>
              <a:rPr lang="en" sz="900">
                <a:solidFill>
                  <a:schemeClr val="dk1"/>
                </a:solidFill>
              </a:rPr>
              <a:t>Think back to those different customer segments we mentioned – prospects, leads, existing customers. Each group has specific needs and pain points.</a:t>
            </a:r>
            <a:endParaRPr sz="900">
              <a:solidFill>
                <a:schemeClr val="dk1"/>
              </a:solidFill>
            </a:endParaRPr>
          </a:p>
          <a:p>
            <a:pPr indent="0" lvl="0" marL="0" rtl="0" algn="l">
              <a:lnSpc>
                <a:spcPct val="115000"/>
              </a:lnSpc>
              <a:spcBef>
                <a:spcPts val="0"/>
              </a:spcBef>
              <a:spcAft>
                <a:spcPts val="0"/>
              </a:spcAft>
              <a:buSzPts val="1100"/>
              <a:buNone/>
            </a:pPr>
            <a:r>
              <a:t/>
            </a:r>
            <a:endParaRPr sz="900">
              <a:solidFill>
                <a:schemeClr val="dk1"/>
              </a:solidFill>
            </a:endParaRPr>
          </a:p>
          <a:p>
            <a:pPr indent="0" lvl="0" marL="0" rtl="0" algn="l">
              <a:lnSpc>
                <a:spcPct val="115000"/>
              </a:lnSpc>
              <a:spcBef>
                <a:spcPts val="0"/>
              </a:spcBef>
              <a:spcAft>
                <a:spcPts val="0"/>
              </a:spcAft>
              <a:buSzPts val="1100"/>
              <a:buNone/>
            </a:pPr>
            <a:r>
              <a:rPr lang="en" sz="900">
                <a:solidFill>
                  <a:schemeClr val="dk1"/>
                </a:solidFill>
              </a:rPr>
              <a:t>For example: A prospect might be researching new industrial equipment. Your email should address their concerns – highlighting the benefits your equipment offers. And providing valuable resources like case studies or whitepapers.</a:t>
            </a:r>
            <a:endParaRPr sz="900">
              <a:solidFill>
                <a:schemeClr val="dk1"/>
              </a:solidFill>
            </a:endParaRPr>
          </a:p>
          <a:p>
            <a:pPr indent="0" lvl="0" marL="0" rtl="0" algn="l">
              <a:lnSpc>
                <a:spcPct val="115000"/>
              </a:lnSpc>
              <a:spcBef>
                <a:spcPts val="0"/>
              </a:spcBef>
              <a:spcAft>
                <a:spcPts val="0"/>
              </a:spcAft>
              <a:buSzPts val="1100"/>
              <a:buNone/>
            </a:pPr>
            <a:r>
              <a:t/>
            </a:r>
            <a:endParaRPr sz="900">
              <a:solidFill>
                <a:schemeClr val="dk1"/>
              </a:solidFill>
            </a:endParaRPr>
          </a:p>
          <a:p>
            <a:pPr indent="0" lvl="0" marL="0" rtl="0" algn="l">
              <a:lnSpc>
                <a:spcPct val="115000"/>
              </a:lnSpc>
              <a:spcBef>
                <a:spcPts val="0"/>
              </a:spcBef>
              <a:spcAft>
                <a:spcPts val="0"/>
              </a:spcAft>
              <a:buSzPts val="1100"/>
              <a:buNone/>
            </a:pPr>
            <a:r>
              <a:rPr lang="en" sz="900">
                <a:solidFill>
                  <a:schemeClr val="dk1"/>
                </a:solidFill>
              </a:rPr>
              <a:t>On the other hand, an existing customer might be interested in maintenance tips for the equipment they purchased.  Your email could offer helpful tutorials or exclusive discounts on complementary products.</a:t>
            </a:r>
            <a:endParaRPr sz="900">
              <a:solidFill>
                <a:schemeClr val="dk1"/>
              </a:solidFill>
            </a:endParaRPr>
          </a:p>
          <a:p>
            <a:pPr indent="0" lvl="0" marL="0" rtl="0" algn="l">
              <a:lnSpc>
                <a:spcPct val="115000"/>
              </a:lnSpc>
              <a:spcBef>
                <a:spcPts val="0"/>
              </a:spcBef>
              <a:spcAft>
                <a:spcPts val="0"/>
              </a:spcAft>
              <a:buSzPts val="1100"/>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 key is to speak their language. Avoid technical jargon and complex sentences. </a:t>
            </a:r>
            <a:endParaRPr sz="900">
              <a:solidFill>
                <a:schemeClr val="dk1"/>
              </a:solidFill>
            </a:endParaRPr>
          </a:p>
        </p:txBody>
      </p:sp>
      <p:sp>
        <p:nvSpPr>
          <p:cNvPr id="267" name="Google Shape;267;g2f5dc17c390_2_253:notes"/>
          <p:cNvSpPr txBox="1"/>
          <p:nvPr>
            <p:ph idx="12" type="sldNum"/>
          </p:nvPr>
        </p:nvSpPr>
        <p:spPr>
          <a:xfrm>
            <a:off x="0" y="0"/>
            <a:ext cx="1500000" cy="1124854"/>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fld id="{00000000-1234-1234-1234-123412341234}" type="slidenum">
              <a:rPr lang="en" sz="800">
                <a:solidFill>
                  <a:schemeClr val="dk1"/>
                </a:solidFill>
                <a:latin typeface="Arial"/>
                <a:ea typeface="Arial"/>
                <a:cs typeface="Arial"/>
                <a:sym typeface="Arial"/>
              </a:rPr>
              <a:t>‹#›</a:t>
            </a:fld>
            <a:endParaRPr sz="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59" name="Shape 5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66.png"/><Relationship Id="rId7" Type="http://schemas.openxmlformats.org/officeDocument/2006/relationships/hyperlink" Target="https://www.linkedin.com/in/ecommerceexe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23.png"/><Relationship Id="rId6"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11.png"/><Relationship Id="rId5" Type="http://schemas.openxmlformats.org/officeDocument/2006/relationships/image" Target="../media/image60.png"/><Relationship Id="rId6" Type="http://schemas.openxmlformats.org/officeDocument/2006/relationships/image" Target="../media/image64.png"/><Relationship Id="rId7" Type="http://schemas.openxmlformats.org/officeDocument/2006/relationships/image" Target="../media/image69.png"/><Relationship Id="rId8"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A5B"/>
        </a:solidFill>
      </p:bgPr>
    </p:bg>
    <p:spTree>
      <p:nvGrpSpPr>
        <p:cNvPr id="64" name="Shape 64"/>
        <p:cNvGrpSpPr/>
        <p:nvPr/>
      </p:nvGrpSpPr>
      <p:grpSpPr>
        <a:xfrm>
          <a:off x="0" y="0"/>
          <a:ext cx="0" cy="0"/>
          <a:chOff x="0" y="0"/>
          <a:chExt cx="0" cy="0"/>
        </a:xfrm>
      </p:grpSpPr>
      <p:sp>
        <p:nvSpPr>
          <p:cNvPr id="65" name="Google Shape;65;p14"/>
          <p:cNvSpPr/>
          <p:nvPr/>
        </p:nvSpPr>
        <p:spPr>
          <a:xfrm>
            <a:off x="203197" y="2571750"/>
            <a:ext cx="6596100" cy="154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400"/>
              <a:buFont typeface="Arial"/>
              <a:buNone/>
            </a:pPr>
            <a:r>
              <a:rPr i="0" lang="en" sz="4000" u="none" cap="none" strike="noStrike">
                <a:solidFill>
                  <a:srgbClr val="FFFFFF"/>
                </a:solidFill>
                <a:latin typeface="Roboto Black"/>
                <a:ea typeface="Roboto Black"/>
                <a:cs typeface="Roboto Black"/>
                <a:sym typeface="Roboto Black"/>
              </a:rPr>
              <a:t>Email Marketing Boot Camp: Inbox Sales and Lead Gen for Manufacturers</a:t>
            </a:r>
            <a:endParaRPr i="0" sz="4000" u="none" cap="none" strike="noStrike">
              <a:solidFill>
                <a:schemeClr val="dk1"/>
              </a:solidFill>
              <a:latin typeface="Roboto Black"/>
              <a:ea typeface="Roboto Black"/>
              <a:cs typeface="Roboto Black"/>
              <a:sym typeface="Roboto Black"/>
            </a:endParaRPr>
          </a:p>
        </p:txBody>
      </p:sp>
      <p:pic>
        <p:nvPicPr>
          <p:cNvPr descr=" " id="66" name="Google Shape;66;p14"/>
          <p:cNvPicPr preferRelativeResize="0"/>
          <p:nvPr/>
        </p:nvPicPr>
        <p:blipFill rotWithShape="1">
          <a:blip r:embed="rId3">
            <a:alphaModFix/>
          </a:blip>
          <a:srcRect b="0" l="0" r="0" t="0"/>
          <a:stretch/>
        </p:blipFill>
        <p:spPr>
          <a:xfrm>
            <a:off x="7198809" y="3316624"/>
            <a:ext cx="1648973" cy="1618937"/>
          </a:xfrm>
          <a:prstGeom prst="rect">
            <a:avLst/>
          </a:prstGeom>
          <a:noFill/>
          <a:ln>
            <a:noFill/>
          </a:ln>
        </p:spPr>
      </p:pic>
      <p:pic>
        <p:nvPicPr>
          <p:cNvPr descr=" " id="67" name="Google Shape;67;p14"/>
          <p:cNvPicPr preferRelativeResize="0"/>
          <p:nvPr/>
        </p:nvPicPr>
        <p:blipFill rotWithShape="1">
          <a:blip r:embed="rId4">
            <a:alphaModFix/>
          </a:blip>
          <a:srcRect b="0" l="0" r="0" t="0"/>
          <a:stretch/>
        </p:blipFill>
        <p:spPr>
          <a:xfrm>
            <a:off x="571497" y="285750"/>
            <a:ext cx="1164876" cy="476188"/>
          </a:xfrm>
          <a:prstGeom prst="rect">
            <a:avLst/>
          </a:prstGeom>
          <a:noFill/>
          <a:ln>
            <a:noFill/>
          </a:ln>
        </p:spPr>
      </p:pic>
      <p:pic>
        <p:nvPicPr>
          <p:cNvPr descr=" " id="68" name="Google Shape;68;p14"/>
          <p:cNvPicPr preferRelativeResize="0"/>
          <p:nvPr/>
        </p:nvPicPr>
        <p:blipFill rotWithShape="1">
          <a:blip r:embed="rId5">
            <a:alphaModFix/>
          </a:blip>
          <a:srcRect b="0" l="0" r="0" t="0"/>
          <a:stretch/>
        </p:blipFill>
        <p:spPr>
          <a:xfrm>
            <a:off x="571497" y="285750"/>
            <a:ext cx="1164876" cy="4761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1516"/>
        </a:solidFill>
      </p:bgPr>
    </p:bg>
    <p:spTree>
      <p:nvGrpSpPr>
        <p:cNvPr id="291" name="Shape 291"/>
        <p:cNvGrpSpPr/>
        <p:nvPr/>
      </p:nvGrpSpPr>
      <p:grpSpPr>
        <a:xfrm>
          <a:off x="0" y="0"/>
          <a:ext cx="0" cy="0"/>
          <a:chOff x="0" y="0"/>
          <a:chExt cx="0" cy="0"/>
        </a:xfrm>
      </p:grpSpPr>
      <p:sp>
        <p:nvSpPr>
          <p:cNvPr id="292" name="Google Shape;292;p23"/>
          <p:cNvSpPr/>
          <p:nvPr/>
        </p:nvSpPr>
        <p:spPr>
          <a:xfrm>
            <a:off x="152399" y="95250"/>
            <a:ext cx="3862367" cy="257175"/>
          </a:xfrm>
          <a:prstGeom prst="rect">
            <a:avLst/>
          </a:prstGeom>
          <a:solidFill>
            <a:srgbClr val="121A5B"/>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293" name="Google Shape;293;p23"/>
          <p:cNvSpPr/>
          <p:nvPr/>
        </p:nvSpPr>
        <p:spPr>
          <a:xfrm>
            <a:off x="266699" y="152400"/>
            <a:ext cx="3678218" cy="187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000"/>
              <a:buFont typeface="Arial"/>
              <a:buNone/>
            </a:pPr>
            <a:r>
              <a:rPr lang="en" sz="1000">
                <a:solidFill>
                  <a:srgbClr val="FFFFFF"/>
                </a:solidFill>
                <a:latin typeface="Arial"/>
                <a:ea typeface="Arial"/>
                <a:cs typeface="Arial"/>
                <a:sym typeface="Arial"/>
              </a:rPr>
              <a:t>BUILDING OUT EMAIL MARKETING AUTOMATION</a:t>
            </a:r>
            <a:endParaRPr sz="1000">
              <a:solidFill>
                <a:schemeClr val="dk1"/>
              </a:solidFill>
              <a:latin typeface="Calibri"/>
              <a:ea typeface="Calibri"/>
              <a:cs typeface="Calibri"/>
              <a:sym typeface="Calibri"/>
            </a:endParaRPr>
          </a:p>
        </p:txBody>
      </p:sp>
      <p:sp>
        <p:nvSpPr>
          <p:cNvPr id="294" name="Google Shape;294;p23"/>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95" name="Google Shape;295;p23"/>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pic>
        <p:nvPicPr>
          <p:cNvPr descr=" " id="296" name="Google Shape;296;p23"/>
          <p:cNvPicPr preferRelativeResize="0"/>
          <p:nvPr/>
        </p:nvPicPr>
        <p:blipFill rotWithShape="1">
          <a:blip r:embed="rId4">
            <a:alphaModFix/>
          </a:blip>
          <a:srcRect b="0" l="0" r="0" t="0"/>
          <a:stretch/>
        </p:blipFill>
        <p:spPr>
          <a:xfrm>
            <a:off x="152399" y="4791075"/>
            <a:ext cx="633409" cy="257142"/>
          </a:xfrm>
          <a:prstGeom prst="rect">
            <a:avLst/>
          </a:prstGeom>
          <a:noFill/>
          <a:ln>
            <a:noFill/>
          </a:ln>
        </p:spPr>
      </p:pic>
      <p:sp>
        <p:nvSpPr>
          <p:cNvPr id="297" name="Google Shape;297;p23"/>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700"/>
              <a:buFont typeface="Teko"/>
              <a:buNone/>
            </a:pPr>
            <a:r>
              <a:rPr lang="en" sz="700">
                <a:solidFill>
                  <a:srgbClr val="FFFFFF"/>
                </a:solidFill>
                <a:latin typeface="Teko"/>
                <a:ea typeface="Teko"/>
                <a:cs typeface="Teko"/>
                <a:sym typeface="Teko"/>
              </a:rPr>
              <a:t>12</a:t>
            </a:r>
            <a:endParaRPr sz="700">
              <a:solidFill>
                <a:schemeClr val="dk1"/>
              </a:solidFill>
              <a:latin typeface="Calibri"/>
              <a:ea typeface="Calibri"/>
              <a:cs typeface="Calibri"/>
              <a:sym typeface="Calibri"/>
            </a:endParaRPr>
          </a:p>
        </p:txBody>
      </p:sp>
      <p:sp>
        <p:nvSpPr>
          <p:cNvPr id="298" name="Google Shape;298;p23"/>
          <p:cNvSpPr/>
          <p:nvPr/>
        </p:nvSpPr>
        <p:spPr>
          <a:xfrm>
            <a:off x="152399" y="1962150"/>
            <a:ext cx="4248128" cy="121443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99" name="Google Shape;299;p23"/>
          <p:cNvPicPr preferRelativeResize="0"/>
          <p:nvPr/>
        </p:nvPicPr>
        <p:blipFill rotWithShape="1">
          <a:blip r:embed="rId5">
            <a:alphaModFix/>
          </a:blip>
          <a:srcRect b="0" l="0" r="0" t="0"/>
          <a:stretch/>
        </p:blipFill>
        <p:spPr>
          <a:xfrm>
            <a:off x="152399" y="1962150"/>
            <a:ext cx="809621" cy="538092"/>
          </a:xfrm>
          <a:prstGeom prst="rect">
            <a:avLst/>
          </a:prstGeom>
          <a:noFill/>
          <a:ln>
            <a:noFill/>
          </a:ln>
        </p:spPr>
      </p:pic>
      <p:sp>
        <p:nvSpPr>
          <p:cNvPr id="300" name="Google Shape;300;p23"/>
          <p:cNvSpPr/>
          <p:nvPr/>
        </p:nvSpPr>
        <p:spPr>
          <a:xfrm>
            <a:off x="152399" y="2595563"/>
            <a:ext cx="4337027" cy="6699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00"/>
              <a:buFont typeface="Arial"/>
              <a:buNone/>
            </a:pPr>
            <a:r>
              <a:rPr b="1" lang="en" sz="2300">
                <a:solidFill>
                  <a:srgbClr val="FFFFFF"/>
                </a:solidFill>
                <a:latin typeface="Roboto"/>
                <a:ea typeface="Roboto"/>
                <a:cs typeface="Roboto"/>
                <a:sym typeface="Roboto"/>
              </a:rPr>
              <a:t>But the secret weapon of email marketing champions? Testing.</a:t>
            </a:r>
            <a:endParaRPr b="1" sz="2300">
              <a:solidFill>
                <a:schemeClr val="dk1"/>
              </a:solidFill>
              <a:latin typeface="Roboto"/>
              <a:ea typeface="Roboto"/>
              <a:cs typeface="Roboto"/>
              <a:sym typeface="Roboto"/>
            </a:endParaRPr>
          </a:p>
        </p:txBody>
      </p:sp>
      <p:sp>
        <p:nvSpPr>
          <p:cNvPr id="301" name="Google Shape;301;p23"/>
          <p:cNvSpPr/>
          <p:nvPr/>
        </p:nvSpPr>
        <p:spPr>
          <a:xfrm>
            <a:off x="4629126" y="1400175"/>
            <a:ext cx="4362427" cy="233838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02" name="Google Shape;302;p23"/>
          <p:cNvPicPr preferRelativeResize="0"/>
          <p:nvPr/>
        </p:nvPicPr>
        <p:blipFill rotWithShape="1">
          <a:blip r:embed="rId6">
            <a:alphaModFix/>
          </a:blip>
          <a:srcRect b="0" l="0" r="0" t="0"/>
          <a:stretch/>
        </p:blipFill>
        <p:spPr>
          <a:xfrm>
            <a:off x="4629126" y="1400175"/>
            <a:ext cx="857246" cy="790472"/>
          </a:xfrm>
          <a:prstGeom prst="rect">
            <a:avLst/>
          </a:prstGeom>
          <a:noFill/>
          <a:ln>
            <a:noFill/>
          </a:ln>
        </p:spPr>
      </p:pic>
      <p:sp>
        <p:nvSpPr>
          <p:cNvPr id="303" name="Google Shape;303;p23"/>
          <p:cNvSpPr/>
          <p:nvPr/>
        </p:nvSpPr>
        <p:spPr>
          <a:xfrm>
            <a:off x="4629126" y="2286000"/>
            <a:ext cx="4451327" cy="154146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00"/>
              <a:buFont typeface="Arial"/>
              <a:buNone/>
            </a:pPr>
            <a:r>
              <a:rPr b="1" lang="en" sz="2300">
                <a:solidFill>
                  <a:srgbClr val="FFFFFF"/>
                </a:solidFill>
                <a:latin typeface="Roboto"/>
                <a:ea typeface="Roboto"/>
                <a:cs typeface="Roboto"/>
                <a:sym typeface="Roboto"/>
              </a:rPr>
              <a:t>A/B testing allows you to compare different subject lines, email copy, and even calls-to-action (CTAs) to see what resonates best with your audience.</a:t>
            </a:r>
            <a:endParaRPr b="1" sz="2300">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8" name="Shape 308"/>
        <p:cNvGrpSpPr/>
        <p:nvPr/>
      </p:nvGrpSpPr>
      <p:grpSpPr>
        <a:xfrm>
          <a:off x="0" y="0"/>
          <a:ext cx="0" cy="0"/>
          <a:chOff x="0" y="0"/>
          <a:chExt cx="0" cy="0"/>
        </a:xfrm>
      </p:grpSpPr>
      <p:sp>
        <p:nvSpPr>
          <p:cNvPr id="309" name="Google Shape;309;p24"/>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10" name="Google Shape;310;p24"/>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sp>
        <p:nvSpPr>
          <p:cNvPr id="311" name="Google Shape;311;p24"/>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74850"/>
              </a:buClr>
              <a:buSzPts val="700"/>
              <a:buFont typeface="Teko"/>
              <a:buNone/>
            </a:pPr>
            <a:r>
              <a:rPr lang="en" sz="700">
                <a:solidFill>
                  <a:srgbClr val="474850"/>
                </a:solidFill>
                <a:latin typeface="Teko"/>
                <a:ea typeface="Teko"/>
                <a:cs typeface="Teko"/>
                <a:sym typeface="Teko"/>
              </a:rPr>
              <a:t>13</a:t>
            </a:r>
            <a:endParaRPr sz="700">
              <a:solidFill>
                <a:schemeClr val="dk1"/>
              </a:solidFill>
              <a:latin typeface="Calibri"/>
              <a:ea typeface="Calibri"/>
              <a:cs typeface="Calibri"/>
              <a:sym typeface="Calibri"/>
            </a:endParaRPr>
          </a:p>
        </p:txBody>
      </p:sp>
      <p:sp>
        <p:nvSpPr>
          <p:cNvPr id="312" name="Google Shape;312;p24"/>
          <p:cNvSpPr/>
          <p:nvPr/>
        </p:nvSpPr>
        <p:spPr>
          <a:xfrm>
            <a:off x="1328731" y="828675"/>
            <a:ext cx="6486491" cy="33432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13" name="Google Shape;313;p24"/>
          <p:cNvSpPr/>
          <p:nvPr/>
        </p:nvSpPr>
        <p:spPr>
          <a:xfrm>
            <a:off x="2847960" y="1033463"/>
            <a:ext cx="2700323" cy="57150"/>
          </a:xfrm>
          <a:prstGeom prst="rect">
            <a:avLst/>
          </a:prstGeom>
          <a:solidFill>
            <a:srgbClr val="F0D80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14" name="Google Shape;314;p24"/>
          <p:cNvSpPr/>
          <p:nvPr/>
        </p:nvSpPr>
        <p:spPr>
          <a:xfrm>
            <a:off x="1441442" y="371475"/>
            <a:ext cx="6261000" cy="6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2100"/>
              <a:buFont typeface="Arial"/>
              <a:buNone/>
            </a:pPr>
            <a:r>
              <a:rPr lang="en" sz="2100">
                <a:solidFill>
                  <a:srgbClr val="141516"/>
                </a:solidFill>
                <a:latin typeface="Arial"/>
                <a:ea typeface="Arial"/>
                <a:cs typeface="Arial"/>
                <a:sym typeface="Arial"/>
              </a:rPr>
              <a:t>A good sender reputation ensures your emails land in inboxes (and not spam folders)</a:t>
            </a:r>
            <a:endParaRPr sz="2100">
              <a:solidFill>
                <a:schemeClr val="dk1"/>
              </a:solidFill>
              <a:latin typeface="Calibri"/>
              <a:ea typeface="Calibri"/>
              <a:cs typeface="Calibri"/>
              <a:sym typeface="Calibri"/>
            </a:endParaRPr>
          </a:p>
        </p:txBody>
      </p:sp>
      <p:sp>
        <p:nvSpPr>
          <p:cNvPr id="315" name="Google Shape;315;p24"/>
          <p:cNvSpPr/>
          <p:nvPr/>
        </p:nvSpPr>
        <p:spPr>
          <a:xfrm>
            <a:off x="1328725" y="1638300"/>
            <a:ext cx="6486600" cy="3054900"/>
          </a:xfrm>
          <a:prstGeom prst="rect">
            <a:avLst/>
          </a:prstGeom>
          <a:noFill/>
          <a:ln cap="flat" cmpd="sng" w="12700">
            <a:solidFill>
              <a:srgbClr val="F0D800"/>
            </a:solidFill>
            <a:prstDash val="solid"/>
            <a:round/>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16" name="Google Shape;316;p24"/>
          <p:cNvSpPr/>
          <p:nvPr/>
        </p:nvSpPr>
        <p:spPr>
          <a:xfrm>
            <a:off x="2855104" y="1771650"/>
            <a:ext cx="3433800" cy="504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600"/>
              <a:buFont typeface="Arial"/>
              <a:buNone/>
            </a:pPr>
            <a:r>
              <a:rPr b="1" lang="en" sz="2000">
                <a:solidFill>
                  <a:srgbClr val="141516"/>
                </a:solidFill>
                <a:latin typeface="Roboto"/>
                <a:ea typeface="Roboto"/>
                <a:cs typeface="Roboto"/>
                <a:sym typeface="Roboto"/>
              </a:rPr>
              <a:t>There are two things that affect your sender reputation:</a:t>
            </a:r>
            <a:endParaRPr b="1" sz="2000">
              <a:solidFill>
                <a:schemeClr val="dk1"/>
              </a:solidFill>
              <a:latin typeface="Roboto"/>
              <a:ea typeface="Roboto"/>
              <a:cs typeface="Roboto"/>
              <a:sym typeface="Roboto"/>
            </a:endParaRPr>
          </a:p>
        </p:txBody>
      </p:sp>
      <p:sp>
        <p:nvSpPr>
          <p:cNvPr id="317" name="Google Shape;317;p24"/>
          <p:cNvSpPr/>
          <p:nvPr/>
        </p:nvSpPr>
        <p:spPr>
          <a:xfrm>
            <a:off x="1614479" y="2647950"/>
            <a:ext cx="5914994" cy="12382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18" name="Google Shape;318;p24"/>
          <p:cNvSpPr/>
          <p:nvPr/>
        </p:nvSpPr>
        <p:spPr>
          <a:xfrm>
            <a:off x="1614479" y="2647950"/>
            <a:ext cx="2814623" cy="12382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19" name="Google Shape;319;p24"/>
          <p:cNvSpPr/>
          <p:nvPr/>
        </p:nvSpPr>
        <p:spPr>
          <a:xfrm>
            <a:off x="1614479" y="2647950"/>
            <a:ext cx="2719373" cy="4762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20" name="Google Shape;320;p24"/>
          <p:cNvPicPr preferRelativeResize="0"/>
          <p:nvPr/>
        </p:nvPicPr>
        <p:blipFill rotWithShape="1">
          <a:blip r:embed="rId4">
            <a:alphaModFix/>
          </a:blip>
          <a:srcRect b="0" l="0" r="0" t="0"/>
          <a:stretch/>
        </p:blipFill>
        <p:spPr>
          <a:xfrm>
            <a:off x="1614479" y="2647950"/>
            <a:ext cx="476248" cy="476188"/>
          </a:xfrm>
          <a:prstGeom prst="rect">
            <a:avLst/>
          </a:prstGeom>
          <a:noFill/>
          <a:ln>
            <a:noFill/>
          </a:ln>
        </p:spPr>
      </p:pic>
      <p:sp>
        <p:nvSpPr>
          <p:cNvPr id="321" name="Google Shape;321;p24"/>
          <p:cNvSpPr/>
          <p:nvPr/>
        </p:nvSpPr>
        <p:spPr>
          <a:xfrm>
            <a:off x="1800216" y="2762250"/>
            <a:ext cx="179386" cy="32226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600"/>
              <a:buFont typeface="Arial"/>
              <a:buNone/>
            </a:pPr>
            <a:r>
              <a:rPr lang="en" sz="1600">
                <a:solidFill>
                  <a:srgbClr val="FFFFFF"/>
                </a:solidFill>
                <a:latin typeface="Arial"/>
                <a:ea typeface="Arial"/>
                <a:cs typeface="Arial"/>
                <a:sym typeface="Arial"/>
              </a:rPr>
              <a:t>1</a:t>
            </a:r>
            <a:endParaRPr sz="1600">
              <a:solidFill>
                <a:schemeClr val="dk1"/>
              </a:solidFill>
              <a:latin typeface="Calibri"/>
              <a:ea typeface="Calibri"/>
              <a:cs typeface="Calibri"/>
              <a:sym typeface="Calibri"/>
            </a:endParaRPr>
          </a:p>
        </p:txBody>
      </p:sp>
      <p:sp>
        <p:nvSpPr>
          <p:cNvPr id="322" name="Google Shape;322;p24"/>
          <p:cNvSpPr/>
          <p:nvPr/>
        </p:nvSpPr>
        <p:spPr>
          <a:xfrm>
            <a:off x="2205026" y="2717006"/>
            <a:ext cx="2179500" cy="2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rial"/>
              <a:buNone/>
            </a:pPr>
            <a:r>
              <a:rPr b="1" lang="en" sz="2000">
                <a:solidFill>
                  <a:srgbClr val="141516"/>
                </a:solidFill>
                <a:latin typeface="Roboto"/>
                <a:ea typeface="Roboto"/>
                <a:cs typeface="Roboto"/>
                <a:sym typeface="Roboto"/>
              </a:rPr>
              <a:t>Permission-Based Marketing</a:t>
            </a:r>
            <a:endParaRPr b="1" sz="2000">
              <a:solidFill>
                <a:schemeClr val="dk1"/>
              </a:solidFill>
              <a:latin typeface="Roboto"/>
              <a:ea typeface="Roboto"/>
              <a:cs typeface="Roboto"/>
              <a:sym typeface="Roboto"/>
            </a:endParaRPr>
          </a:p>
        </p:txBody>
      </p:sp>
      <p:sp>
        <p:nvSpPr>
          <p:cNvPr id="323" name="Google Shape;323;p24"/>
          <p:cNvSpPr/>
          <p:nvPr/>
        </p:nvSpPr>
        <p:spPr>
          <a:xfrm>
            <a:off x="1614479" y="3467100"/>
            <a:ext cx="2859000" cy="69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000"/>
              <a:buFont typeface="Teko"/>
              <a:buNone/>
            </a:pPr>
            <a:r>
              <a:rPr b="1" lang="en" sz="1900">
                <a:solidFill>
                  <a:srgbClr val="141516"/>
                </a:solidFill>
                <a:latin typeface="Roboto"/>
                <a:ea typeface="Roboto"/>
                <a:cs typeface="Roboto"/>
                <a:sym typeface="Roboto"/>
              </a:rPr>
              <a:t>A</a:t>
            </a:r>
            <a:r>
              <a:rPr b="1" lang="en" sz="1900">
                <a:solidFill>
                  <a:srgbClr val="141516"/>
                </a:solidFill>
                <a:latin typeface="Roboto"/>
                <a:ea typeface="Roboto"/>
                <a:cs typeface="Roboto"/>
                <a:sym typeface="Roboto"/>
              </a:rPr>
              <a:t>llow your customers to opt-in.</a:t>
            </a:r>
            <a:endParaRPr b="1" sz="1900">
              <a:solidFill>
                <a:schemeClr val="dk1"/>
              </a:solidFill>
              <a:latin typeface="Roboto"/>
              <a:ea typeface="Roboto"/>
              <a:cs typeface="Roboto"/>
              <a:sym typeface="Roboto"/>
            </a:endParaRPr>
          </a:p>
        </p:txBody>
      </p:sp>
      <p:sp>
        <p:nvSpPr>
          <p:cNvPr id="324" name="Google Shape;324;p24"/>
          <p:cNvSpPr/>
          <p:nvPr/>
        </p:nvSpPr>
        <p:spPr>
          <a:xfrm>
            <a:off x="4714851" y="2647950"/>
            <a:ext cx="2814623" cy="90963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25" name="Google Shape;325;p24"/>
          <p:cNvSpPr/>
          <p:nvPr/>
        </p:nvSpPr>
        <p:spPr>
          <a:xfrm>
            <a:off x="4714851" y="2647950"/>
            <a:ext cx="2357425" cy="4762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26" name="Google Shape;326;p24"/>
          <p:cNvPicPr preferRelativeResize="0"/>
          <p:nvPr/>
        </p:nvPicPr>
        <p:blipFill rotWithShape="1">
          <a:blip r:embed="rId4">
            <a:alphaModFix/>
          </a:blip>
          <a:srcRect b="0" l="0" r="0" t="0"/>
          <a:stretch/>
        </p:blipFill>
        <p:spPr>
          <a:xfrm>
            <a:off x="4714851" y="2647950"/>
            <a:ext cx="476248" cy="476188"/>
          </a:xfrm>
          <a:prstGeom prst="rect">
            <a:avLst/>
          </a:prstGeom>
          <a:noFill/>
          <a:ln>
            <a:noFill/>
          </a:ln>
        </p:spPr>
      </p:pic>
      <p:sp>
        <p:nvSpPr>
          <p:cNvPr id="327" name="Google Shape;327;p24"/>
          <p:cNvSpPr/>
          <p:nvPr/>
        </p:nvSpPr>
        <p:spPr>
          <a:xfrm>
            <a:off x="4886300" y="2762250"/>
            <a:ext cx="207961" cy="32226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600"/>
              <a:buFont typeface="Arial"/>
              <a:buNone/>
            </a:pPr>
            <a:r>
              <a:rPr lang="en" sz="1600">
                <a:solidFill>
                  <a:srgbClr val="FFFFFF"/>
                </a:solidFill>
                <a:latin typeface="Arial"/>
                <a:ea typeface="Arial"/>
                <a:cs typeface="Arial"/>
                <a:sym typeface="Arial"/>
              </a:rPr>
              <a:t>2</a:t>
            </a:r>
            <a:endParaRPr sz="1600">
              <a:solidFill>
                <a:schemeClr val="dk1"/>
              </a:solidFill>
              <a:latin typeface="Calibri"/>
              <a:ea typeface="Calibri"/>
              <a:cs typeface="Calibri"/>
              <a:sym typeface="Calibri"/>
            </a:endParaRPr>
          </a:p>
        </p:txBody>
      </p:sp>
      <p:sp>
        <p:nvSpPr>
          <p:cNvPr id="328" name="Google Shape;328;p24"/>
          <p:cNvSpPr/>
          <p:nvPr/>
        </p:nvSpPr>
        <p:spPr>
          <a:xfrm>
            <a:off x="5305401" y="2717003"/>
            <a:ext cx="2268600" cy="14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rial"/>
              <a:buNone/>
            </a:pPr>
            <a:r>
              <a:rPr b="1" lang="en" sz="2000">
                <a:solidFill>
                  <a:srgbClr val="141516"/>
                </a:solidFill>
                <a:latin typeface="Roboto"/>
                <a:ea typeface="Roboto"/>
                <a:cs typeface="Roboto"/>
                <a:sym typeface="Roboto"/>
              </a:rPr>
              <a:t>High Engagement Rates</a:t>
            </a:r>
            <a:endParaRPr b="1" sz="2000">
              <a:solidFill>
                <a:schemeClr val="dk1"/>
              </a:solidFill>
              <a:latin typeface="Roboto"/>
              <a:ea typeface="Roboto"/>
              <a:cs typeface="Roboto"/>
              <a:sym typeface="Roboto"/>
            </a:endParaRPr>
          </a:p>
        </p:txBody>
      </p:sp>
      <p:sp>
        <p:nvSpPr>
          <p:cNvPr id="329" name="Google Shape;329;p24"/>
          <p:cNvSpPr/>
          <p:nvPr/>
        </p:nvSpPr>
        <p:spPr>
          <a:xfrm>
            <a:off x="4714851" y="3462338"/>
            <a:ext cx="2859000" cy="3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000"/>
              <a:buFont typeface="Teko"/>
              <a:buNone/>
            </a:pPr>
            <a:r>
              <a:rPr b="1" lang="en" sz="1900">
                <a:solidFill>
                  <a:srgbClr val="141516"/>
                </a:solidFill>
                <a:latin typeface="Roboto"/>
                <a:ea typeface="Roboto"/>
                <a:cs typeface="Roboto"/>
                <a:sym typeface="Roboto"/>
              </a:rPr>
              <a:t>People who open and click on your emails tell email providers you're a good sender.</a:t>
            </a:r>
            <a:endParaRPr b="1" sz="1900">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4" name="Shape 334"/>
        <p:cNvGrpSpPr/>
        <p:nvPr/>
      </p:nvGrpSpPr>
      <p:grpSpPr>
        <a:xfrm>
          <a:off x="0" y="0"/>
          <a:ext cx="0" cy="0"/>
          <a:chOff x="0" y="0"/>
          <a:chExt cx="0" cy="0"/>
        </a:xfrm>
      </p:grpSpPr>
      <p:sp>
        <p:nvSpPr>
          <p:cNvPr id="335" name="Google Shape;335;p25"/>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36" name="Google Shape;336;p25"/>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sp>
        <p:nvSpPr>
          <p:cNvPr id="337" name="Google Shape;337;p25"/>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74850"/>
              </a:buClr>
              <a:buSzPts val="700"/>
              <a:buFont typeface="Teko"/>
              <a:buNone/>
            </a:pPr>
            <a:r>
              <a:rPr lang="en" sz="700">
                <a:solidFill>
                  <a:srgbClr val="474850"/>
                </a:solidFill>
                <a:latin typeface="Teko"/>
                <a:ea typeface="Teko"/>
                <a:cs typeface="Teko"/>
                <a:sym typeface="Teko"/>
              </a:rPr>
              <a:t>14</a:t>
            </a:r>
            <a:endParaRPr sz="700">
              <a:solidFill>
                <a:schemeClr val="dk1"/>
              </a:solidFill>
              <a:latin typeface="Calibri"/>
              <a:ea typeface="Calibri"/>
              <a:cs typeface="Calibri"/>
              <a:sym typeface="Calibri"/>
            </a:endParaRPr>
          </a:p>
        </p:txBody>
      </p:sp>
      <p:sp>
        <p:nvSpPr>
          <p:cNvPr id="338" name="Google Shape;338;p25"/>
          <p:cNvSpPr/>
          <p:nvPr/>
        </p:nvSpPr>
        <p:spPr>
          <a:xfrm>
            <a:off x="1512880" y="828675"/>
            <a:ext cx="6118193" cy="960438"/>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2100"/>
              <a:buFont typeface="Arial"/>
              <a:buNone/>
            </a:pPr>
            <a:r>
              <a:rPr b="1" lang="en" sz="2300">
                <a:solidFill>
                  <a:srgbClr val="141516"/>
                </a:solidFill>
                <a:latin typeface="Roboto"/>
                <a:ea typeface="Roboto"/>
                <a:cs typeface="Roboto"/>
                <a:sym typeface="Roboto"/>
              </a:rPr>
              <a:t>Some email marketing automation platforms – especially cold email platforms – can actually help you maintain a good sender reputation.</a:t>
            </a:r>
            <a:endParaRPr b="1" sz="2300">
              <a:solidFill>
                <a:schemeClr val="dk1"/>
              </a:solidFill>
              <a:latin typeface="Roboto"/>
              <a:ea typeface="Roboto"/>
              <a:cs typeface="Roboto"/>
              <a:sym typeface="Roboto"/>
            </a:endParaRPr>
          </a:p>
        </p:txBody>
      </p:sp>
      <p:sp>
        <p:nvSpPr>
          <p:cNvPr id="339" name="Google Shape;339;p25"/>
          <p:cNvSpPr/>
          <p:nvPr/>
        </p:nvSpPr>
        <p:spPr>
          <a:xfrm>
            <a:off x="942970" y="2828925"/>
            <a:ext cx="2243126" cy="18573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40" name="Google Shape;340;p25"/>
          <p:cNvSpPr/>
          <p:nvPr/>
        </p:nvSpPr>
        <p:spPr>
          <a:xfrm>
            <a:off x="561970" y="2828925"/>
            <a:ext cx="2293800" cy="2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rial"/>
              <a:buNone/>
            </a:pPr>
            <a:r>
              <a:rPr lang="en" sz="2200">
                <a:solidFill>
                  <a:srgbClr val="141516"/>
                </a:solidFill>
                <a:latin typeface="Alfa Slab One"/>
                <a:ea typeface="Alfa Slab One"/>
                <a:cs typeface="Alfa Slab One"/>
                <a:sym typeface="Alfa Slab One"/>
              </a:rPr>
              <a:t>Warm Up Your Email Address</a:t>
            </a:r>
            <a:endParaRPr sz="2200">
              <a:solidFill>
                <a:schemeClr val="dk1"/>
              </a:solidFill>
              <a:latin typeface="Alfa Slab One"/>
              <a:ea typeface="Alfa Slab One"/>
              <a:cs typeface="Alfa Slab One"/>
              <a:sym typeface="Alfa Slab One"/>
            </a:endParaRPr>
          </a:p>
        </p:txBody>
      </p:sp>
      <p:sp>
        <p:nvSpPr>
          <p:cNvPr id="341" name="Google Shape;341;p25"/>
          <p:cNvSpPr/>
          <p:nvPr/>
        </p:nvSpPr>
        <p:spPr>
          <a:xfrm>
            <a:off x="3457557" y="2828925"/>
            <a:ext cx="2228838" cy="61912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42" name="Google Shape;342;p25"/>
          <p:cNvSpPr/>
          <p:nvPr/>
        </p:nvSpPr>
        <p:spPr>
          <a:xfrm>
            <a:off x="3457557" y="2828925"/>
            <a:ext cx="1981190" cy="18573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43" name="Google Shape;343;p25"/>
          <p:cNvSpPr/>
          <p:nvPr/>
        </p:nvSpPr>
        <p:spPr>
          <a:xfrm>
            <a:off x="3457557" y="2828925"/>
            <a:ext cx="2031989" cy="23653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rial"/>
              <a:buNone/>
            </a:pPr>
            <a:r>
              <a:rPr lang="en" sz="2200">
                <a:solidFill>
                  <a:srgbClr val="141516"/>
                </a:solidFill>
                <a:latin typeface="Alfa Slab One"/>
                <a:ea typeface="Alfa Slab One"/>
                <a:cs typeface="Alfa Slab One"/>
                <a:sym typeface="Alfa Slab One"/>
              </a:rPr>
              <a:t>Monitor Your Sender Score </a:t>
            </a:r>
            <a:endParaRPr sz="2200">
              <a:solidFill>
                <a:schemeClr val="dk1"/>
              </a:solidFill>
              <a:latin typeface="Alfa Slab One"/>
              <a:ea typeface="Alfa Slab One"/>
              <a:cs typeface="Alfa Slab One"/>
              <a:sym typeface="Alfa Slab One"/>
            </a:endParaRPr>
          </a:p>
        </p:txBody>
      </p:sp>
      <p:sp>
        <p:nvSpPr>
          <p:cNvPr id="344" name="Google Shape;344;p25"/>
          <p:cNvSpPr/>
          <p:nvPr/>
        </p:nvSpPr>
        <p:spPr>
          <a:xfrm>
            <a:off x="5972144" y="2828925"/>
            <a:ext cx="2228838" cy="804863"/>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45" name="Google Shape;345;p25"/>
          <p:cNvSpPr/>
          <p:nvPr/>
        </p:nvSpPr>
        <p:spPr>
          <a:xfrm>
            <a:off x="6353144" y="2828925"/>
            <a:ext cx="2279700" cy="42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rial"/>
              <a:buNone/>
            </a:pPr>
            <a:r>
              <a:rPr lang="en" sz="2200">
                <a:solidFill>
                  <a:srgbClr val="141516"/>
                </a:solidFill>
                <a:latin typeface="Alfa Slab One"/>
                <a:ea typeface="Alfa Slab One"/>
                <a:cs typeface="Alfa Slab One"/>
                <a:sym typeface="Alfa Slab One"/>
              </a:rPr>
              <a:t>Automatically Remove Inactive Subscribers </a:t>
            </a:r>
            <a:endParaRPr sz="2200">
              <a:solidFill>
                <a:schemeClr val="dk1"/>
              </a:solidFill>
              <a:latin typeface="Alfa Slab One"/>
              <a:ea typeface="Alfa Slab One"/>
              <a:cs typeface="Alfa Slab One"/>
              <a:sym typeface="Alfa Slab On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0" name="Shape 350"/>
        <p:cNvGrpSpPr/>
        <p:nvPr/>
      </p:nvGrpSpPr>
      <p:grpSpPr>
        <a:xfrm>
          <a:off x="0" y="0"/>
          <a:ext cx="0" cy="0"/>
          <a:chOff x="0" y="0"/>
          <a:chExt cx="0" cy="0"/>
        </a:xfrm>
      </p:grpSpPr>
      <p:sp>
        <p:nvSpPr>
          <p:cNvPr id="351" name="Google Shape;351;p26"/>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52" name="Google Shape;352;p26"/>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sp>
        <p:nvSpPr>
          <p:cNvPr id="353" name="Google Shape;353;p26"/>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74850"/>
              </a:buClr>
              <a:buSzPts val="700"/>
              <a:buFont typeface="Teko"/>
              <a:buNone/>
            </a:pPr>
            <a:r>
              <a:rPr lang="en" sz="700">
                <a:solidFill>
                  <a:srgbClr val="474850"/>
                </a:solidFill>
                <a:latin typeface="Teko"/>
                <a:ea typeface="Teko"/>
                <a:cs typeface="Teko"/>
                <a:sym typeface="Teko"/>
              </a:rPr>
              <a:t>15</a:t>
            </a:r>
            <a:endParaRPr sz="700">
              <a:solidFill>
                <a:schemeClr val="dk1"/>
              </a:solidFill>
              <a:latin typeface="Calibri"/>
              <a:ea typeface="Calibri"/>
              <a:cs typeface="Calibri"/>
              <a:sym typeface="Calibri"/>
            </a:endParaRPr>
          </a:p>
        </p:txBody>
      </p:sp>
      <p:sp>
        <p:nvSpPr>
          <p:cNvPr id="354" name="Google Shape;354;p26"/>
          <p:cNvSpPr/>
          <p:nvPr/>
        </p:nvSpPr>
        <p:spPr>
          <a:xfrm>
            <a:off x="107950" y="614363"/>
            <a:ext cx="8928000" cy="37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2100"/>
              <a:buFont typeface="Arial"/>
              <a:buNone/>
            </a:pPr>
            <a:r>
              <a:rPr b="1" lang="en" sz="2300">
                <a:solidFill>
                  <a:srgbClr val="141516"/>
                </a:solidFill>
                <a:latin typeface="Roboto"/>
                <a:ea typeface="Roboto"/>
                <a:cs typeface="Roboto"/>
                <a:sym typeface="Roboto"/>
              </a:rPr>
              <a:t>But there's more you can do too, such as:</a:t>
            </a:r>
            <a:endParaRPr b="1" sz="2300">
              <a:solidFill>
                <a:schemeClr val="dk1"/>
              </a:solidFill>
              <a:latin typeface="Roboto"/>
              <a:ea typeface="Roboto"/>
              <a:cs typeface="Roboto"/>
              <a:sym typeface="Roboto"/>
            </a:endParaRPr>
          </a:p>
        </p:txBody>
      </p:sp>
      <p:sp>
        <p:nvSpPr>
          <p:cNvPr id="355" name="Google Shape;355;p26"/>
          <p:cNvSpPr/>
          <p:nvPr/>
        </p:nvSpPr>
        <p:spPr>
          <a:xfrm>
            <a:off x="152399" y="1704975"/>
            <a:ext cx="8839154" cy="9715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56" name="Google Shape;356;p26"/>
          <p:cNvSpPr/>
          <p:nvPr/>
        </p:nvSpPr>
        <p:spPr>
          <a:xfrm>
            <a:off x="152399" y="1704975"/>
            <a:ext cx="2124064" cy="9715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57" name="Google Shape;357;p26"/>
          <p:cNvPicPr preferRelativeResize="0"/>
          <p:nvPr/>
        </p:nvPicPr>
        <p:blipFill rotWithShape="1">
          <a:blip r:embed="rId4">
            <a:alphaModFix/>
          </a:blip>
          <a:srcRect b="0" l="0" r="0" t="0"/>
          <a:stretch/>
        </p:blipFill>
        <p:spPr>
          <a:xfrm>
            <a:off x="152399" y="1704975"/>
            <a:ext cx="304799" cy="304760"/>
          </a:xfrm>
          <a:prstGeom prst="rect">
            <a:avLst/>
          </a:prstGeom>
          <a:noFill/>
          <a:ln>
            <a:noFill/>
          </a:ln>
        </p:spPr>
      </p:pic>
      <p:pic>
        <p:nvPicPr>
          <p:cNvPr descr=" " id="358" name="Google Shape;358;p26"/>
          <p:cNvPicPr preferRelativeResize="0"/>
          <p:nvPr/>
        </p:nvPicPr>
        <p:blipFill rotWithShape="1">
          <a:blip r:embed="rId5">
            <a:alphaModFix/>
          </a:blip>
          <a:srcRect b="0" l="0" r="0" t="0"/>
          <a:stretch/>
        </p:blipFill>
        <p:spPr>
          <a:xfrm>
            <a:off x="168277" y="1720850"/>
            <a:ext cx="273052" cy="273015"/>
          </a:xfrm>
          <a:prstGeom prst="rect">
            <a:avLst/>
          </a:prstGeom>
          <a:noFill/>
          <a:ln>
            <a:noFill/>
          </a:ln>
        </p:spPr>
      </p:pic>
      <p:sp>
        <p:nvSpPr>
          <p:cNvPr id="359" name="Google Shape;359;p26"/>
          <p:cNvSpPr/>
          <p:nvPr/>
        </p:nvSpPr>
        <p:spPr>
          <a:xfrm>
            <a:off x="571497" y="1704975"/>
            <a:ext cx="1704966" cy="9715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60" name="Google Shape;360;p26"/>
          <p:cNvSpPr/>
          <p:nvPr/>
        </p:nvSpPr>
        <p:spPr>
          <a:xfrm>
            <a:off x="571497" y="1704975"/>
            <a:ext cx="1755766" cy="441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rial"/>
              <a:buNone/>
            </a:pPr>
            <a:r>
              <a:rPr b="1" lang="en" sz="2600">
                <a:solidFill>
                  <a:srgbClr val="141516"/>
                </a:solidFill>
                <a:latin typeface="Roboto"/>
                <a:ea typeface="Roboto"/>
                <a:cs typeface="Roboto"/>
                <a:sym typeface="Roboto"/>
              </a:rPr>
              <a:t>Use Branded Domain Emails </a:t>
            </a:r>
            <a:endParaRPr b="1" sz="2600">
              <a:solidFill>
                <a:schemeClr val="dk1"/>
              </a:solidFill>
              <a:latin typeface="Roboto"/>
              <a:ea typeface="Roboto"/>
              <a:cs typeface="Roboto"/>
              <a:sym typeface="Roboto"/>
            </a:endParaRPr>
          </a:p>
        </p:txBody>
      </p:sp>
      <p:sp>
        <p:nvSpPr>
          <p:cNvPr id="361" name="Google Shape;361;p26"/>
          <p:cNvSpPr/>
          <p:nvPr/>
        </p:nvSpPr>
        <p:spPr>
          <a:xfrm>
            <a:off x="2390763" y="1704975"/>
            <a:ext cx="2124064" cy="9525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62" name="Google Shape;362;p26"/>
          <p:cNvPicPr preferRelativeResize="0"/>
          <p:nvPr/>
        </p:nvPicPr>
        <p:blipFill rotWithShape="1">
          <a:blip r:embed="rId4">
            <a:alphaModFix/>
          </a:blip>
          <a:srcRect b="0" l="0" r="0" t="0"/>
          <a:stretch/>
        </p:blipFill>
        <p:spPr>
          <a:xfrm>
            <a:off x="2390763" y="1704975"/>
            <a:ext cx="304799" cy="304760"/>
          </a:xfrm>
          <a:prstGeom prst="rect">
            <a:avLst/>
          </a:prstGeom>
          <a:noFill/>
          <a:ln>
            <a:noFill/>
          </a:ln>
        </p:spPr>
      </p:pic>
      <p:pic>
        <p:nvPicPr>
          <p:cNvPr descr=" " id="363" name="Google Shape;363;p26"/>
          <p:cNvPicPr preferRelativeResize="0"/>
          <p:nvPr/>
        </p:nvPicPr>
        <p:blipFill rotWithShape="1">
          <a:blip r:embed="rId5">
            <a:alphaModFix/>
          </a:blip>
          <a:srcRect b="0" l="0" r="0" t="0"/>
          <a:stretch/>
        </p:blipFill>
        <p:spPr>
          <a:xfrm>
            <a:off x="2406641" y="1720850"/>
            <a:ext cx="273052" cy="273015"/>
          </a:xfrm>
          <a:prstGeom prst="rect">
            <a:avLst/>
          </a:prstGeom>
          <a:noFill/>
          <a:ln>
            <a:noFill/>
          </a:ln>
        </p:spPr>
      </p:pic>
      <p:sp>
        <p:nvSpPr>
          <p:cNvPr id="364" name="Google Shape;364;p26"/>
          <p:cNvSpPr/>
          <p:nvPr/>
        </p:nvSpPr>
        <p:spPr>
          <a:xfrm>
            <a:off x="2809861" y="1704975"/>
            <a:ext cx="1704966" cy="9525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65" name="Google Shape;365;p26"/>
          <p:cNvSpPr/>
          <p:nvPr/>
        </p:nvSpPr>
        <p:spPr>
          <a:xfrm>
            <a:off x="2809850" y="1704975"/>
            <a:ext cx="1755900" cy="11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rial"/>
              <a:buNone/>
            </a:pPr>
            <a:r>
              <a:rPr b="1" lang="en" sz="2400">
                <a:solidFill>
                  <a:srgbClr val="141516"/>
                </a:solidFill>
                <a:latin typeface="Roboto"/>
                <a:ea typeface="Roboto"/>
                <a:cs typeface="Roboto"/>
                <a:sym typeface="Roboto"/>
              </a:rPr>
              <a:t>Provide Unsubscribe Options</a:t>
            </a:r>
            <a:endParaRPr b="1" sz="2400">
              <a:solidFill>
                <a:schemeClr val="dk1"/>
              </a:solidFill>
              <a:latin typeface="Roboto"/>
              <a:ea typeface="Roboto"/>
              <a:cs typeface="Roboto"/>
              <a:sym typeface="Roboto"/>
            </a:endParaRPr>
          </a:p>
        </p:txBody>
      </p:sp>
      <p:sp>
        <p:nvSpPr>
          <p:cNvPr id="366" name="Google Shape;366;p26"/>
          <p:cNvSpPr/>
          <p:nvPr/>
        </p:nvSpPr>
        <p:spPr>
          <a:xfrm>
            <a:off x="4629126" y="1704975"/>
            <a:ext cx="2124064" cy="9715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67" name="Google Shape;367;p26"/>
          <p:cNvPicPr preferRelativeResize="0"/>
          <p:nvPr/>
        </p:nvPicPr>
        <p:blipFill rotWithShape="1">
          <a:blip r:embed="rId4">
            <a:alphaModFix/>
          </a:blip>
          <a:srcRect b="0" l="0" r="0" t="0"/>
          <a:stretch/>
        </p:blipFill>
        <p:spPr>
          <a:xfrm>
            <a:off x="4629126" y="1704975"/>
            <a:ext cx="304799" cy="304760"/>
          </a:xfrm>
          <a:prstGeom prst="rect">
            <a:avLst/>
          </a:prstGeom>
          <a:noFill/>
          <a:ln>
            <a:noFill/>
          </a:ln>
        </p:spPr>
      </p:pic>
      <p:pic>
        <p:nvPicPr>
          <p:cNvPr descr=" " id="368" name="Google Shape;368;p26"/>
          <p:cNvPicPr preferRelativeResize="0"/>
          <p:nvPr/>
        </p:nvPicPr>
        <p:blipFill rotWithShape="1">
          <a:blip r:embed="rId5">
            <a:alphaModFix/>
          </a:blip>
          <a:srcRect b="0" l="0" r="0" t="0"/>
          <a:stretch/>
        </p:blipFill>
        <p:spPr>
          <a:xfrm>
            <a:off x="4645004" y="1720850"/>
            <a:ext cx="273052" cy="273015"/>
          </a:xfrm>
          <a:prstGeom prst="rect">
            <a:avLst/>
          </a:prstGeom>
          <a:noFill/>
          <a:ln>
            <a:noFill/>
          </a:ln>
        </p:spPr>
      </p:pic>
      <p:sp>
        <p:nvSpPr>
          <p:cNvPr id="369" name="Google Shape;369;p26"/>
          <p:cNvSpPr/>
          <p:nvPr/>
        </p:nvSpPr>
        <p:spPr>
          <a:xfrm>
            <a:off x="5048224" y="1704975"/>
            <a:ext cx="1704966" cy="9715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70" name="Google Shape;370;p26"/>
          <p:cNvSpPr/>
          <p:nvPr/>
        </p:nvSpPr>
        <p:spPr>
          <a:xfrm>
            <a:off x="5048224" y="1704975"/>
            <a:ext cx="1755766" cy="441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rial"/>
              <a:buNone/>
            </a:pPr>
            <a:r>
              <a:rPr b="1" lang="en" sz="2400">
                <a:solidFill>
                  <a:srgbClr val="141516"/>
                </a:solidFill>
                <a:latin typeface="Roboto"/>
                <a:ea typeface="Roboto"/>
                <a:cs typeface="Roboto"/>
                <a:sym typeface="Roboto"/>
              </a:rPr>
              <a:t>Conduct Regular List Cleaning </a:t>
            </a:r>
            <a:endParaRPr b="1" sz="2400">
              <a:solidFill>
                <a:schemeClr val="dk1"/>
              </a:solidFill>
              <a:latin typeface="Roboto"/>
              <a:ea typeface="Roboto"/>
              <a:cs typeface="Roboto"/>
              <a:sym typeface="Roboto"/>
            </a:endParaRPr>
          </a:p>
        </p:txBody>
      </p:sp>
      <p:sp>
        <p:nvSpPr>
          <p:cNvPr id="371" name="Google Shape;371;p26"/>
          <p:cNvSpPr/>
          <p:nvPr/>
        </p:nvSpPr>
        <p:spPr>
          <a:xfrm>
            <a:off x="6867489" y="1704975"/>
            <a:ext cx="2124064" cy="9715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72" name="Google Shape;372;p26"/>
          <p:cNvPicPr preferRelativeResize="0"/>
          <p:nvPr/>
        </p:nvPicPr>
        <p:blipFill rotWithShape="1">
          <a:blip r:embed="rId4">
            <a:alphaModFix/>
          </a:blip>
          <a:srcRect b="0" l="0" r="0" t="0"/>
          <a:stretch/>
        </p:blipFill>
        <p:spPr>
          <a:xfrm>
            <a:off x="6867489" y="1704975"/>
            <a:ext cx="304799" cy="304760"/>
          </a:xfrm>
          <a:prstGeom prst="rect">
            <a:avLst/>
          </a:prstGeom>
          <a:noFill/>
          <a:ln>
            <a:noFill/>
          </a:ln>
        </p:spPr>
      </p:pic>
      <p:pic>
        <p:nvPicPr>
          <p:cNvPr descr=" " id="373" name="Google Shape;373;p26"/>
          <p:cNvPicPr preferRelativeResize="0"/>
          <p:nvPr/>
        </p:nvPicPr>
        <p:blipFill rotWithShape="1">
          <a:blip r:embed="rId5">
            <a:alphaModFix/>
          </a:blip>
          <a:srcRect b="0" l="0" r="0" t="0"/>
          <a:stretch/>
        </p:blipFill>
        <p:spPr>
          <a:xfrm>
            <a:off x="6883367" y="1720850"/>
            <a:ext cx="273052" cy="273015"/>
          </a:xfrm>
          <a:prstGeom prst="rect">
            <a:avLst/>
          </a:prstGeom>
          <a:noFill/>
          <a:ln>
            <a:noFill/>
          </a:ln>
        </p:spPr>
      </p:pic>
      <p:sp>
        <p:nvSpPr>
          <p:cNvPr id="374" name="Google Shape;374;p26"/>
          <p:cNvSpPr/>
          <p:nvPr/>
        </p:nvSpPr>
        <p:spPr>
          <a:xfrm>
            <a:off x="7286587" y="1704975"/>
            <a:ext cx="1704966" cy="9715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75" name="Google Shape;375;p26"/>
          <p:cNvSpPr/>
          <p:nvPr/>
        </p:nvSpPr>
        <p:spPr>
          <a:xfrm>
            <a:off x="7286587" y="1704975"/>
            <a:ext cx="1755766" cy="4222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rial"/>
              <a:buNone/>
            </a:pPr>
            <a:r>
              <a:rPr b="1" lang="en" sz="2400">
                <a:solidFill>
                  <a:srgbClr val="141516"/>
                </a:solidFill>
                <a:latin typeface="Roboto"/>
                <a:ea typeface="Roboto"/>
                <a:cs typeface="Roboto"/>
                <a:sym typeface="Roboto"/>
              </a:rPr>
              <a:t>Focus on Quality (Not Quantity)</a:t>
            </a:r>
            <a:endParaRPr b="1" sz="2400">
              <a:solidFill>
                <a:schemeClr val="dk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A5B"/>
        </a:solidFill>
      </p:bgPr>
    </p:bg>
    <p:spTree>
      <p:nvGrpSpPr>
        <p:cNvPr id="380" name="Shape 380"/>
        <p:cNvGrpSpPr/>
        <p:nvPr/>
      </p:nvGrpSpPr>
      <p:grpSpPr>
        <a:xfrm>
          <a:off x="0" y="0"/>
          <a:ext cx="0" cy="0"/>
          <a:chOff x="0" y="0"/>
          <a:chExt cx="0" cy="0"/>
        </a:xfrm>
      </p:grpSpPr>
      <p:sp>
        <p:nvSpPr>
          <p:cNvPr id="381" name="Google Shape;381;p27"/>
          <p:cNvSpPr/>
          <p:nvPr/>
        </p:nvSpPr>
        <p:spPr>
          <a:xfrm>
            <a:off x="152399" y="95250"/>
            <a:ext cx="2590787" cy="257175"/>
          </a:xfrm>
          <a:prstGeom prst="rect">
            <a:avLst/>
          </a:prstGeom>
          <a:solidFill>
            <a:srgbClr val="FFFF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82" name="Google Shape;382;p27"/>
          <p:cNvSpPr/>
          <p:nvPr/>
        </p:nvSpPr>
        <p:spPr>
          <a:xfrm>
            <a:off x="266699" y="152400"/>
            <a:ext cx="2406638" cy="187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A5B"/>
              </a:buClr>
              <a:buSzPts val="1000"/>
              <a:buFont typeface="Arial"/>
              <a:buNone/>
            </a:pPr>
            <a:r>
              <a:rPr lang="en" sz="1000">
                <a:solidFill>
                  <a:srgbClr val="121A5B"/>
                </a:solidFill>
                <a:latin typeface="Arial"/>
                <a:ea typeface="Arial"/>
                <a:cs typeface="Arial"/>
                <a:sym typeface="Arial"/>
              </a:rPr>
              <a:t>BASIC BACKGROUND CONTENT </a:t>
            </a:r>
            <a:endParaRPr sz="1000">
              <a:solidFill>
                <a:schemeClr val="dk1"/>
              </a:solidFill>
              <a:latin typeface="Calibri"/>
              <a:ea typeface="Calibri"/>
              <a:cs typeface="Calibri"/>
              <a:sym typeface="Calibri"/>
            </a:endParaRPr>
          </a:p>
        </p:txBody>
      </p:sp>
      <p:sp>
        <p:nvSpPr>
          <p:cNvPr id="383" name="Google Shape;383;p27"/>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84" name="Google Shape;384;p27"/>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pic>
        <p:nvPicPr>
          <p:cNvPr descr=" " id="385" name="Google Shape;385;p27"/>
          <p:cNvPicPr preferRelativeResize="0"/>
          <p:nvPr/>
        </p:nvPicPr>
        <p:blipFill rotWithShape="1">
          <a:blip r:embed="rId4">
            <a:alphaModFix/>
          </a:blip>
          <a:srcRect b="0" l="0" r="0" t="0"/>
          <a:stretch/>
        </p:blipFill>
        <p:spPr>
          <a:xfrm>
            <a:off x="152399" y="4791075"/>
            <a:ext cx="633409" cy="257142"/>
          </a:xfrm>
          <a:prstGeom prst="rect">
            <a:avLst/>
          </a:prstGeom>
          <a:noFill/>
          <a:ln>
            <a:noFill/>
          </a:ln>
        </p:spPr>
      </p:pic>
      <p:sp>
        <p:nvSpPr>
          <p:cNvPr id="386" name="Google Shape;386;p27"/>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700"/>
              <a:buFont typeface="Teko"/>
              <a:buNone/>
            </a:pPr>
            <a:r>
              <a:rPr lang="en" sz="700">
                <a:solidFill>
                  <a:srgbClr val="FFFFFF"/>
                </a:solidFill>
                <a:latin typeface="Teko"/>
                <a:ea typeface="Teko"/>
                <a:cs typeface="Teko"/>
                <a:sym typeface="Teko"/>
              </a:rPr>
              <a:t>16</a:t>
            </a:r>
            <a:endParaRPr sz="700">
              <a:solidFill>
                <a:schemeClr val="dk1"/>
              </a:solidFill>
              <a:latin typeface="Calibri"/>
              <a:ea typeface="Calibri"/>
              <a:cs typeface="Calibri"/>
              <a:sym typeface="Calibri"/>
            </a:endParaRPr>
          </a:p>
        </p:txBody>
      </p:sp>
      <p:sp>
        <p:nvSpPr>
          <p:cNvPr id="387" name="Google Shape;387;p27"/>
          <p:cNvSpPr/>
          <p:nvPr/>
        </p:nvSpPr>
        <p:spPr>
          <a:xfrm>
            <a:off x="152399" y="828675"/>
            <a:ext cx="3614719" cy="11620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388" name="Google Shape;388;p27"/>
          <p:cNvPicPr preferRelativeResize="0"/>
          <p:nvPr/>
        </p:nvPicPr>
        <p:blipFill rotWithShape="1">
          <a:blip r:embed="rId5">
            <a:alphaModFix/>
          </a:blip>
          <a:srcRect b="0" l="0" r="0" t="0"/>
          <a:stretch/>
        </p:blipFill>
        <p:spPr>
          <a:xfrm>
            <a:off x="152399" y="828675"/>
            <a:ext cx="380998" cy="380950"/>
          </a:xfrm>
          <a:prstGeom prst="rect">
            <a:avLst/>
          </a:prstGeom>
          <a:noFill/>
          <a:ln>
            <a:noFill/>
          </a:ln>
        </p:spPr>
      </p:pic>
      <p:sp>
        <p:nvSpPr>
          <p:cNvPr id="389" name="Google Shape;389;p27"/>
          <p:cNvSpPr/>
          <p:nvPr/>
        </p:nvSpPr>
        <p:spPr>
          <a:xfrm>
            <a:off x="238124" y="890588"/>
            <a:ext cx="279399" cy="2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600"/>
              <a:buFont typeface="Arial"/>
              <a:buNone/>
            </a:pPr>
            <a:r>
              <a:rPr lang="en" sz="1600">
                <a:solidFill>
                  <a:srgbClr val="FFFFFF"/>
                </a:solidFill>
                <a:latin typeface="Arial"/>
                <a:ea typeface="Arial"/>
                <a:cs typeface="Arial"/>
                <a:sym typeface="Arial"/>
              </a:rPr>
              <a:t>👥</a:t>
            </a:r>
            <a:endParaRPr sz="1600">
              <a:solidFill>
                <a:schemeClr val="dk1"/>
              </a:solidFill>
              <a:latin typeface="Calibri"/>
              <a:ea typeface="Calibri"/>
              <a:cs typeface="Calibri"/>
              <a:sym typeface="Calibri"/>
            </a:endParaRPr>
          </a:p>
        </p:txBody>
      </p:sp>
      <p:sp>
        <p:nvSpPr>
          <p:cNvPr id="390" name="Google Shape;390;p27"/>
          <p:cNvSpPr/>
          <p:nvPr/>
        </p:nvSpPr>
        <p:spPr>
          <a:xfrm>
            <a:off x="152400" y="1304925"/>
            <a:ext cx="2590800" cy="140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600"/>
              <a:buFont typeface="Arial"/>
              <a:buNone/>
            </a:pPr>
            <a:r>
              <a:rPr b="1" lang="en" sz="1800">
                <a:solidFill>
                  <a:srgbClr val="FFFFFF"/>
                </a:solidFill>
                <a:latin typeface="Roboto"/>
                <a:ea typeface="Roboto"/>
                <a:cs typeface="Roboto"/>
                <a:sym typeface="Roboto"/>
              </a:rPr>
              <a:t>"We know email marketing is important, but we just don't have the time to create consistent content."</a:t>
            </a:r>
            <a:endParaRPr b="1" sz="1800">
              <a:solidFill>
                <a:schemeClr val="dk1"/>
              </a:solidFill>
              <a:latin typeface="Roboto"/>
              <a:ea typeface="Roboto"/>
              <a:cs typeface="Roboto"/>
              <a:sym typeface="Roboto"/>
            </a:endParaRPr>
          </a:p>
        </p:txBody>
      </p:sp>
      <p:sp>
        <p:nvSpPr>
          <p:cNvPr id="391" name="Google Shape;391;p27"/>
          <p:cNvSpPr/>
          <p:nvPr/>
        </p:nvSpPr>
        <p:spPr>
          <a:xfrm>
            <a:off x="4571998" y="2137125"/>
            <a:ext cx="3792000" cy="10413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FFFFFF"/>
              </a:buClr>
              <a:buSzPts val="1600"/>
              <a:buFont typeface="Teko"/>
              <a:buNone/>
            </a:pPr>
            <a:r>
              <a:rPr lang="en" sz="2000">
                <a:solidFill>
                  <a:srgbClr val="FFFFFF"/>
                </a:solidFill>
                <a:latin typeface="Alfa Slab One"/>
                <a:ea typeface="Alfa Slab One"/>
                <a:cs typeface="Alfa Slab One"/>
                <a:sym typeface="Alfa Slab One"/>
              </a:rPr>
              <a:t>The goal is to provide a mix of valuable content that caters to different interests and stages of the buyer's journey.</a:t>
            </a:r>
            <a:endParaRPr sz="2000">
              <a:solidFill>
                <a:schemeClr val="dk1"/>
              </a:solidFill>
              <a:latin typeface="Alfa Slab One"/>
              <a:ea typeface="Alfa Slab One"/>
              <a:cs typeface="Alfa Slab One"/>
              <a:sym typeface="Alfa Slab On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6" name="Shape 396"/>
        <p:cNvGrpSpPr/>
        <p:nvPr/>
      </p:nvGrpSpPr>
      <p:grpSpPr>
        <a:xfrm>
          <a:off x="0" y="0"/>
          <a:ext cx="0" cy="0"/>
          <a:chOff x="0" y="0"/>
          <a:chExt cx="0" cy="0"/>
        </a:xfrm>
      </p:grpSpPr>
      <p:sp>
        <p:nvSpPr>
          <p:cNvPr id="397" name="Google Shape;397;p28"/>
          <p:cNvSpPr/>
          <p:nvPr/>
        </p:nvSpPr>
        <p:spPr>
          <a:xfrm>
            <a:off x="152399" y="95250"/>
            <a:ext cx="3724255" cy="257175"/>
          </a:xfrm>
          <a:prstGeom prst="rect">
            <a:avLst/>
          </a:prstGeom>
          <a:solidFill>
            <a:srgbClr val="121A5B"/>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398" name="Google Shape;398;p28"/>
          <p:cNvSpPr/>
          <p:nvPr/>
        </p:nvSpPr>
        <p:spPr>
          <a:xfrm>
            <a:off x="266699" y="152400"/>
            <a:ext cx="3540106" cy="187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000"/>
              <a:buFont typeface="Arial"/>
              <a:buNone/>
            </a:pPr>
            <a:r>
              <a:rPr lang="en" sz="1000">
                <a:solidFill>
                  <a:srgbClr val="FFFFFF"/>
                </a:solidFill>
                <a:latin typeface="Arial"/>
                <a:ea typeface="Arial"/>
                <a:cs typeface="Arial"/>
                <a:sym typeface="Arial"/>
              </a:rPr>
              <a:t>WHAT MANUFACTURERS STILL NEED TO KNOW </a:t>
            </a:r>
            <a:endParaRPr sz="1000">
              <a:solidFill>
                <a:schemeClr val="dk1"/>
              </a:solidFill>
              <a:latin typeface="Calibri"/>
              <a:ea typeface="Calibri"/>
              <a:cs typeface="Calibri"/>
              <a:sym typeface="Calibri"/>
            </a:endParaRPr>
          </a:p>
        </p:txBody>
      </p:sp>
      <p:sp>
        <p:nvSpPr>
          <p:cNvPr id="399" name="Google Shape;399;p28"/>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400" name="Google Shape;400;p28"/>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sp>
        <p:nvSpPr>
          <p:cNvPr id="401" name="Google Shape;401;p28"/>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74850"/>
              </a:buClr>
              <a:buSzPts val="700"/>
              <a:buFont typeface="Teko"/>
              <a:buNone/>
            </a:pPr>
            <a:r>
              <a:rPr lang="en" sz="700">
                <a:solidFill>
                  <a:srgbClr val="474850"/>
                </a:solidFill>
                <a:latin typeface="Teko"/>
                <a:ea typeface="Teko"/>
                <a:cs typeface="Teko"/>
                <a:sym typeface="Teko"/>
              </a:rPr>
              <a:t>17</a:t>
            </a:r>
            <a:endParaRPr sz="700">
              <a:solidFill>
                <a:schemeClr val="dk1"/>
              </a:solidFill>
              <a:latin typeface="Calibri"/>
              <a:ea typeface="Calibri"/>
              <a:cs typeface="Calibri"/>
              <a:sym typeface="Calibri"/>
            </a:endParaRPr>
          </a:p>
        </p:txBody>
      </p:sp>
      <p:sp>
        <p:nvSpPr>
          <p:cNvPr id="402" name="Google Shape;402;p28"/>
          <p:cNvSpPr/>
          <p:nvPr/>
        </p:nvSpPr>
        <p:spPr>
          <a:xfrm>
            <a:off x="1166806" y="885825"/>
            <a:ext cx="6815102" cy="33718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03" name="Google Shape;403;p28"/>
          <p:cNvSpPr/>
          <p:nvPr/>
        </p:nvSpPr>
        <p:spPr>
          <a:xfrm>
            <a:off x="1166806" y="885825"/>
            <a:ext cx="6815102" cy="10477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04" name="Google Shape;404;p28"/>
          <p:cNvSpPr/>
          <p:nvPr/>
        </p:nvSpPr>
        <p:spPr>
          <a:xfrm>
            <a:off x="1166806" y="885825"/>
            <a:ext cx="2195501" cy="1047750"/>
          </a:xfrm>
          <a:prstGeom prst="rect">
            <a:avLst/>
          </a:prstGeom>
          <a:solidFill>
            <a:srgbClr val="ECEDF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05" name="Google Shape;405;p28"/>
          <p:cNvSpPr/>
          <p:nvPr/>
        </p:nvSpPr>
        <p:spPr>
          <a:xfrm>
            <a:off x="1319206" y="1040606"/>
            <a:ext cx="1935152" cy="782637"/>
          </a:xfrm>
          <a:prstGeom prst="rect">
            <a:avLst/>
          </a:prstGeom>
          <a:noFill/>
          <a:ln>
            <a:noFill/>
          </a:ln>
        </p:spPr>
        <p:txBody>
          <a:bodyPr anchorCtr="0" anchor="t" bIns="0" lIns="0" spcFirstLastPara="1" rIns="0" wrap="square" tIns="0">
            <a:noAutofit/>
          </a:bodyPr>
          <a:lstStyle/>
          <a:p>
            <a:pPr indent="-146050" lvl="1" marL="254000" marR="0" rtl="0" algn="l">
              <a:lnSpc>
                <a:spcPct val="110000"/>
              </a:lnSpc>
              <a:spcBef>
                <a:spcPts val="0"/>
              </a:spcBef>
              <a:spcAft>
                <a:spcPts val="0"/>
              </a:spcAft>
              <a:buClr>
                <a:srgbClr val="141516"/>
              </a:buClr>
              <a:buSzPts val="1300"/>
              <a:buFont typeface="Roboto Medium"/>
              <a:buChar char="•"/>
            </a:pPr>
            <a:r>
              <a:rPr lang="en" sz="1300">
                <a:solidFill>
                  <a:srgbClr val="141516"/>
                </a:solidFill>
                <a:latin typeface="Roboto Medium"/>
                <a:ea typeface="Roboto Medium"/>
                <a:cs typeface="Roboto Medium"/>
                <a:sym typeface="Roboto Medium"/>
              </a:rPr>
              <a:t>U</a:t>
            </a:r>
            <a:r>
              <a:rPr i="0" lang="en" sz="1300" u="none" cap="none" strike="noStrike">
                <a:solidFill>
                  <a:srgbClr val="141516"/>
                </a:solidFill>
                <a:latin typeface="Roboto Medium"/>
                <a:ea typeface="Roboto Medium"/>
                <a:cs typeface="Roboto Medium"/>
                <a:sym typeface="Roboto Medium"/>
              </a:rPr>
              <a:t>nderstand your ideal customer inside and out to craft targeted messages</a:t>
            </a:r>
            <a:endParaRPr i="0" sz="1300" u="none" cap="none" strike="noStrike">
              <a:solidFill>
                <a:schemeClr val="dk1"/>
              </a:solidFill>
              <a:latin typeface="Roboto Medium"/>
              <a:ea typeface="Roboto Medium"/>
              <a:cs typeface="Roboto Medium"/>
              <a:sym typeface="Roboto Medium"/>
            </a:endParaRPr>
          </a:p>
        </p:txBody>
      </p:sp>
      <p:sp>
        <p:nvSpPr>
          <p:cNvPr id="406" name="Google Shape;406;p28"/>
          <p:cNvSpPr/>
          <p:nvPr/>
        </p:nvSpPr>
        <p:spPr>
          <a:xfrm>
            <a:off x="3476607" y="885825"/>
            <a:ext cx="2195501" cy="1047750"/>
          </a:xfrm>
          <a:prstGeom prst="rect">
            <a:avLst/>
          </a:prstGeom>
          <a:solidFill>
            <a:srgbClr val="ECEDF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07" name="Google Shape;407;p28"/>
          <p:cNvSpPr/>
          <p:nvPr/>
        </p:nvSpPr>
        <p:spPr>
          <a:xfrm>
            <a:off x="3629006" y="1188244"/>
            <a:ext cx="1935152" cy="487362"/>
          </a:xfrm>
          <a:prstGeom prst="rect">
            <a:avLst/>
          </a:prstGeom>
          <a:noFill/>
          <a:ln>
            <a:noFill/>
          </a:ln>
        </p:spPr>
        <p:txBody>
          <a:bodyPr anchorCtr="0" anchor="t" bIns="0" lIns="0" spcFirstLastPara="1" rIns="0" wrap="square" tIns="0">
            <a:noAutofit/>
          </a:bodyPr>
          <a:lstStyle/>
          <a:p>
            <a:pPr indent="-146050" lvl="1" marL="254000" marR="0" rtl="0" algn="l">
              <a:lnSpc>
                <a:spcPct val="110000"/>
              </a:lnSpc>
              <a:spcBef>
                <a:spcPts val="0"/>
              </a:spcBef>
              <a:spcAft>
                <a:spcPts val="0"/>
              </a:spcAft>
              <a:buClr>
                <a:srgbClr val="141516"/>
              </a:buClr>
              <a:buSzPts val="1300"/>
              <a:buFont typeface="Roboto Medium"/>
              <a:buChar char="•"/>
            </a:pPr>
            <a:r>
              <a:rPr lang="en" sz="1300">
                <a:solidFill>
                  <a:srgbClr val="141516"/>
                </a:solidFill>
                <a:latin typeface="Roboto Medium"/>
                <a:ea typeface="Roboto Medium"/>
                <a:cs typeface="Roboto Medium"/>
                <a:sym typeface="Roboto Medium"/>
              </a:rPr>
              <a:t>M</a:t>
            </a:r>
            <a:r>
              <a:rPr i="0" lang="en" sz="1300" u="none" cap="none" strike="noStrike">
                <a:solidFill>
                  <a:srgbClr val="141516"/>
                </a:solidFill>
                <a:latin typeface="Roboto Medium"/>
                <a:ea typeface="Roboto Medium"/>
                <a:cs typeface="Roboto Medium"/>
                <a:sym typeface="Roboto Medium"/>
              </a:rPr>
              <a:t>aster the art of speaking your customer’s language</a:t>
            </a:r>
            <a:endParaRPr i="0" sz="1300" u="none" cap="none" strike="noStrike">
              <a:solidFill>
                <a:schemeClr val="dk1"/>
              </a:solidFill>
              <a:latin typeface="Roboto Medium"/>
              <a:ea typeface="Roboto Medium"/>
              <a:cs typeface="Roboto Medium"/>
              <a:sym typeface="Roboto Medium"/>
            </a:endParaRPr>
          </a:p>
        </p:txBody>
      </p:sp>
      <p:sp>
        <p:nvSpPr>
          <p:cNvPr id="408" name="Google Shape;408;p28"/>
          <p:cNvSpPr/>
          <p:nvPr/>
        </p:nvSpPr>
        <p:spPr>
          <a:xfrm>
            <a:off x="5786407" y="885825"/>
            <a:ext cx="2195501" cy="1047750"/>
          </a:xfrm>
          <a:prstGeom prst="rect">
            <a:avLst/>
          </a:prstGeom>
          <a:solidFill>
            <a:srgbClr val="ECEDF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09" name="Google Shape;409;p28"/>
          <p:cNvSpPr/>
          <p:nvPr/>
        </p:nvSpPr>
        <p:spPr>
          <a:xfrm>
            <a:off x="5938807" y="1188244"/>
            <a:ext cx="1935152" cy="487362"/>
          </a:xfrm>
          <a:prstGeom prst="rect">
            <a:avLst/>
          </a:prstGeom>
          <a:noFill/>
          <a:ln>
            <a:noFill/>
          </a:ln>
        </p:spPr>
        <p:txBody>
          <a:bodyPr anchorCtr="0" anchor="t" bIns="0" lIns="0" spcFirstLastPara="1" rIns="0" wrap="square" tIns="0">
            <a:noAutofit/>
          </a:bodyPr>
          <a:lstStyle/>
          <a:p>
            <a:pPr indent="-146050" lvl="1" marL="254000" marR="0" rtl="0" algn="l">
              <a:lnSpc>
                <a:spcPct val="110000"/>
              </a:lnSpc>
              <a:spcBef>
                <a:spcPts val="0"/>
              </a:spcBef>
              <a:spcAft>
                <a:spcPts val="0"/>
              </a:spcAft>
              <a:buClr>
                <a:srgbClr val="141516"/>
              </a:buClr>
              <a:buSzPts val="1300"/>
              <a:buFont typeface="Roboto Medium"/>
              <a:buChar char="•"/>
            </a:pPr>
            <a:r>
              <a:rPr lang="en" sz="1300">
                <a:solidFill>
                  <a:srgbClr val="141516"/>
                </a:solidFill>
                <a:latin typeface="Roboto Medium"/>
                <a:ea typeface="Roboto Medium"/>
                <a:cs typeface="Roboto Medium"/>
                <a:sym typeface="Roboto Medium"/>
              </a:rPr>
              <a:t>N</a:t>
            </a:r>
            <a:r>
              <a:rPr i="0" lang="en" sz="1300" u="none" cap="none" strike="noStrike">
                <a:solidFill>
                  <a:srgbClr val="141516"/>
                </a:solidFill>
                <a:latin typeface="Roboto Medium"/>
                <a:ea typeface="Roboto Medium"/>
                <a:cs typeface="Roboto Medium"/>
                <a:sym typeface="Roboto Medium"/>
              </a:rPr>
              <a:t>avigate constantly changing email guidelines</a:t>
            </a:r>
            <a:endParaRPr i="0" sz="1300" u="none" cap="none" strike="noStrike">
              <a:solidFill>
                <a:schemeClr val="dk1"/>
              </a:solidFill>
              <a:latin typeface="Roboto Medium"/>
              <a:ea typeface="Roboto Medium"/>
              <a:cs typeface="Roboto Medium"/>
              <a:sym typeface="Roboto Medium"/>
            </a:endParaRPr>
          </a:p>
        </p:txBody>
      </p:sp>
      <p:sp>
        <p:nvSpPr>
          <p:cNvPr id="410" name="Google Shape;410;p28"/>
          <p:cNvSpPr/>
          <p:nvPr/>
        </p:nvSpPr>
        <p:spPr>
          <a:xfrm>
            <a:off x="1166806" y="2047875"/>
            <a:ext cx="6815102" cy="10477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11" name="Google Shape;411;p28"/>
          <p:cNvSpPr/>
          <p:nvPr/>
        </p:nvSpPr>
        <p:spPr>
          <a:xfrm>
            <a:off x="1166806" y="2047875"/>
            <a:ext cx="2195501" cy="1047750"/>
          </a:xfrm>
          <a:prstGeom prst="rect">
            <a:avLst/>
          </a:prstGeom>
          <a:solidFill>
            <a:srgbClr val="ECEDF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12" name="Google Shape;412;p28"/>
          <p:cNvSpPr/>
          <p:nvPr/>
        </p:nvSpPr>
        <p:spPr>
          <a:xfrm>
            <a:off x="1319206" y="2128838"/>
            <a:ext cx="1935152" cy="930275"/>
          </a:xfrm>
          <a:prstGeom prst="rect">
            <a:avLst/>
          </a:prstGeom>
          <a:noFill/>
          <a:ln>
            <a:noFill/>
          </a:ln>
        </p:spPr>
        <p:txBody>
          <a:bodyPr anchorCtr="0" anchor="t" bIns="0" lIns="0" spcFirstLastPara="1" rIns="0" wrap="square" tIns="0">
            <a:noAutofit/>
          </a:bodyPr>
          <a:lstStyle/>
          <a:p>
            <a:pPr indent="-146050" lvl="1" marL="254000" marR="0" rtl="0" algn="l">
              <a:lnSpc>
                <a:spcPct val="110000"/>
              </a:lnSpc>
              <a:spcBef>
                <a:spcPts val="0"/>
              </a:spcBef>
              <a:spcAft>
                <a:spcPts val="0"/>
              </a:spcAft>
              <a:buClr>
                <a:srgbClr val="141516"/>
              </a:buClr>
              <a:buSzPts val="1300"/>
              <a:buFont typeface="Roboto Medium"/>
              <a:buChar char="•"/>
            </a:pPr>
            <a:r>
              <a:rPr lang="en" sz="1300">
                <a:solidFill>
                  <a:srgbClr val="141516"/>
                </a:solidFill>
                <a:latin typeface="Roboto Medium"/>
                <a:ea typeface="Roboto Medium"/>
                <a:cs typeface="Roboto Medium"/>
                <a:sym typeface="Roboto Medium"/>
              </a:rPr>
              <a:t>H</a:t>
            </a:r>
            <a:r>
              <a:rPr i="0" lang="en" sz="1300" u="none" cap="none" strike="noStrike">
                <a:solidFill>
                  <a:srgbClr val="141516"/>
                </a:solidFill>
                <a:latin typeface="Roboto Medium"/>
                <a:ea typeface="Roboto Medium"/>
                <a:cs typeface="Roboto Medium"/>
                <a:sym typeface="Roboto Medium"/>
              </a:rPr>
              <a:t>ow to craft eye-catching subject lines and engaging content</a:t>
            </a:r>
            <a:endParaRPr i="0" sz="1300" u="none" cap="none" strike="noStrike">
              <a:solidFill>
                <a:schemeClr val="dk1"/>
              </a:solidFill>
              <a:latin typeface="Roboto Medium"/>
              <a:ea typeface="Roboto Medium"/>
              <a:cs typeface="Roboto Medium"/>
              <a:sym typeface="Roboto Medium"/>
            </a:endParaRPr>
          </a:p>
        </p:txBody>
      </p:sp>
      <p:sp>
        <p:nvSpPr>
          <p:cNvPr id="413" name="Google Shape;413;p28"/>
          <p:cNvSpPr/>
          <p:nvPr/>
        </p:nvSpPr>
        <p:spPr>
          <a:xfrm>
            <a:off x="3476607" y="2047875"/>
            <a:ext cx="2195501" cy="1047750"/>
          </a:xfrm>
          <a:prstGeom prst="rect">
            <a:avLst/>
          </a:prstGeom>
          <a:solidFill>
            <a:srgbClr val="ECEDF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14" name="Google Shape;414;p28"/>
          <p:cNvSpPr/>
          <p:nvPr/>
        </p:nvSpPr>
        <p:spPr>
          <a:xfrm>
            <a:off x="3629006" y="2276475"/>
            <a:ext cx="1935152" cy="635000"/>
          </a:xfrm>
          <a:prstGeom prst="rect">
            <a:avLst/>
          </a:prstGeom>
          <a:noFill/>
          <a:ln>
            <a:noFill/>
          </a:ln>
        </p:spPr>
        <p:txBody>
          <a:bodyPr anchorCtr="0" anchor="t" bIns="0" lIns="0" spcFirstLastPara="1" rIns="0" wrap="square" tIns="0">
            <a:noAutofit/>
          </a:bodyPr>
          <a:lstStyle/>
          <a:p>
            <a:pPr indent="-146050" lvl="1" marL="254000" marR="0" rtl="0" algn="l">
              <a:lnSpc>
                <a:spcPct val="110000"/>
              </a:lnSpc>
              <a:spcBef>
                <a:spcPts val="0"/>
              </a:spcBef>
              <a:spcAft>
                <a:spcPts val="0"/>
              </a:spcAft>
              <a:buClr>
                <a:srgbClr val="141516"/>
              </a:buClr>
              <a:buSzPts val="1300"/>
              <a:buFont typeface="Roboto Medium"/>
              <a:buChar char="•"/>
            </a:pPr>
            <a:r>
              <a:rPr lang="en" sz="1300">
                <a:solidFill>
                  <a:srgbClr val="141516"/>
                </a:solidFill>
                <a:latin typeface="Roboto Medium"/>
                <a:ea typeface="Roboto Medium"/>
                <a:cs typeface="Roboto Medium"/>
                <a:sym typeface="Roboto Medium"/>
              </a:rPr>
              <a:t>D</a:t>
            </a:r>
            <a:r>
              <a:rPr i="0" lang="en" sz="1300" u="none" cap="none" strike="noStrike">
                <a:solidFill>
                  <a:srgbClr val="141516"/>
                </a:solidFill>
                <a:latin typeface="Roboto Medium"/>
                <a:ea typeface="Roboto Medium"/>
                <a:cs typeface="Roboto Medium"/>
                <a:sym typeface="Roboto Medium"/>
              </a:rPr>
              <a:t>etermine the appropriate sending cadence</a:t>
            </a:r>
            <a:endParaRPr i="0" sz="1300" u="none" cap="none" strike="noStrike">
              <a:solidFill>
                <a:schemeClr val="dk1"/>
              </a:solidFill>
              <a:latin typeface="Roboto Medium"/>
              <a:ea typeface="Roboto Medium"/>
              <a:cs typeface="Roboto Medium"/>
              <a:sym typeface="Roboto Medium"/>
            </a:endParaRPr>
          </a:p>
        </p:txBody>
      </p:sp>
      <p:sp>
        <p:nvSpPr>
          <p:cNvPr id="415" name="Google Shape;415;p28"/>
          <p:cNvSpPr/>
          <p:nvPr/>
        </p:nvSpPr>
        <p:spPr>
          <a:xfrm>
            <a:off x="5786407" y="2047875"/>
            <a:ext cx="2195501" cy="1047750"/>
          </a:xfrm>
          <a:prstGeom prst="rect">
            <a:avLst/>
          </a:prstGeom>
          <a:solidFill>
            <a:srgbClr val="ECEDF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16" name="Google Shape;416;p28"/>
          <p:cNvSpPr/>
          <p:nvPr/>
        </p:nvSpPr>
        <p:spPr>
          <a:xfrm>
            <a:off x="5938807" y="2202656"/>
            <a:ext cx="1935152" cy="782637"/>
          </a:xfrm>
          <a:prstGeom prst="rect">
            <a:avLst/>
          </a:prstGeom>
          <a:noFill/>
          <a:ln>
            <a:noFill/>
          </a:ln>
        </p:spPr>
        <p:txBody>
          <a:bodyPr anchorCtr="0" anchor="t" bIns="0" lIns="0" spcFirstLastPara="1" rIns="0" wrap="square" tIns="0">
            <a:noAutofit/>
          </a:bodyPr>
          <a:lstStyle/>
          <a:p>
            <a:pPr indent="-146050" lvl="1" marL="254000" marR="0" rtl="0" algn="l">
              <a:lnSpc>
                <a:spcPct val="110000"/>
              </a:lnSpc>
              <a:spcBef>
                <a:spcPts val="0"/>
              </a:spcBef>
              <a:spcAft>
                <a:spcPts val="0"/>
              </a:spcAft>
              <a:buClr>
                <a:srgbClr val="141516"/>
              </a:buClr>
              <a:buSzPts val="1300"/>
              <a:buFont typeface="Roboto Medium"/>
              <a:buChar char="•"/>
            </a:pPr>
            <a:r>
              <a:rPr lang="en" sz="1300">
                <a:solidFill>
                  <a:srgbClr val="141516"/>
                </a:solidFill>
                <a:latin typeface="Roboto Medium"/>
                <a:ea typeface="Roboto Medium"/>
                <a:cs typeface="Roboto Medium"/>
                <a:sym typeface="Roboto Medium"/>
              </a:rPr>
              <a:t>D</a:t>
            </a:r>
            <a:r>
              <a:rPr i="0" lang="en" sz="1300" u="none" cap="none" strike="noStrike">
                <a:solidFill>
                  <a:srgbClr val="141516"/>
                </a:solidFill>
                <a:latin typeface="Roboto Medium"/>
                <a:ea typeface="Roboto Medium"/>
                <a:cs typeface="Roboto Medium"/>
                <a:sym typeface="Roboto Medium"/>
              </a:rPr>
              <a:t>etermine what will provide value to your audience – and keep them interested</a:t>
            </a:r>
            <a:endParaRPr i="0" sz="1300" u="none" cap="none" strike="noStrike">
              <a:solidFill>
                <a:schemeClr val="dk1"/>
              </a:solidFill>
              <a:latin typeface="Roboto Medium"/>
              <a:ea typeface="Roboto Medium"/>
              <a:cs typeface="Roboto Medium"/>
              <a:sym typeface="Roboto Medium"/>
            </a:endParaRPr>
          </a:p>
        </p:txBody>
      </p:sp>
      <p:sp>
        <p:nvSpPr>
          <p:cNvPr id="417" name="Google Shape;417;p28"/>
          <p:cNvSpPr/>
          <p:nvPr/>
        </p:nvSpPr>
        <p:spPr>
          <a:xfrm>
            <a:off x="2321707" y="3209925"/>
            <a:ext cx="4505302" cy="10477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18" name="Google Shape;418;p28"/>
          <p:cNvSpPr/>
          <p:nvPr/>
        </p:nvSpPr>
        <p:spPr>
          <a:xfrm>
            <a:off x="2321707" y="3209925"/>
            <a:ext cx="2195501" cy="1047750"/>
          </a:xfrm>
          <a:prstGeom prst="rect">
            <a:avLst/>
          </a:prstGeom>
          <a:solidFill>
            <a:srgbClr val="ECEDF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19" name="Google Shape;419;p28"/>
          <p:cNvSpPr/>
          <p:nvPr/>
        </p:nvSpPr>
        <p:spPr>
          <a:xfrm>
            <a:off x="2474106" y="3443288"/>
            <a:ext cx="1935300" cy="930300"/>
          </a:xfrm>
          <a:prstGeom prst="rect">
            <a:avLst/>
          </a:prstGeom>
          <a:noFill/>
          <a:ln>
            <a:noFill/>
          </a:ln>
        </p:spPr>
        <p:txBody>
          <a:bodyPr anchorCtr="0" anchor="t" bIns="0" lIns="0" spcFirstLastPara="1" rIns="0" wrap="square" tIns="0">
            <a:noAutofit/>
          </a:bodyPr>
          <a:lstStyle/>
          <a:p>
            <a:pPr indent="-146050" lvl="1" marL="254000" marR="0" rtl="0" algn="l">
              <a:lnSpc>
                <a:spcPct val="110000"/>
              </a:lnSpc>
              <a:spcBef>
                <a:spcPts val="0"/>
              </a:spcBef>
              <a:spcAft>
                <a:spcPts val="0"/>
              </a:spcAft>
              <a:buClr>
                <a:srgbClr val="141516"/>
              </a:buClr>
              <a:buSzPts val="1300"/>
              <a:buFont typeface="Roboto Medium"/>
              <a:buChar char="•"/>
            </a:pPr>
            <a:r>
              <a:rPr lang="en" sz="1300">
                <a:solidFill>
                  <a:srgbClr val="141516"/>
                </a:solidFill>
                <a:latin typeface="Roboto Medium"/>
                <a:ea typeface="Roboto Medium"/>
                <a:cs typeface="Roboto Medium"/>
                <a:sym typeface="Roboto Medium"/>
              </a:rPr>
              <a:t>L</a:t>
            </a:r>
            <a:r>
              <a:rPr i="0" lang="en" sz="1300" u="none" cap="none" strike="noStrike">
                <a:solidFill>
                  <a:srgbClr val="141516"/>
                </a:solidFill>
                <a:latin typeface="Roboto Medium"/>
                <a:ea typeface="Roboto Medium"/>
                <a:cs typeface="Roboto Medium"/>
                <a:sym typeface="Roboto Medium"/>
              </a:rPr>
              <a:t>earn how to craft compelling calls-to-action</a:t>
            </a:r>
            <a:endParaRPr i="0" sz="1300" u="none" cap="none" strike="noStrike">
              <a:solidFill>
                <a:schemeClr val="dk1"/>
              </a:solidFill>
              <a:latin typeface="Roboto Medium"/>
              <a:ea typeface="Roboto Medium"/>
              <a:cs typeface="Roboto Medium"/>
              <a:sym typeface="Roboto Medium"/>
            </a:endParaRPr>
          </a:p>
        </p:txBody>
      </p:sp>
      <p:sp>
        <p:nvSpPr>
          <p:cNvPr id="420" name="Google Shape;420;p28"/>
          <p:cNvSpPr/>
          <p:nvPr/>
        </p:nvSpPr>
        <p:spPr>
          <a:xfrm>
            <a:off x="4631507" y="3209925"/>
            <a:ext cx="2195501" cy="1047750"/>
          </a:xfrm>
          <a:prstGeom prst="rect">
            <a:avLst/>
          </a:prstGeom>
          <a:solidFill>
            <a:srgbClr val="ECEDF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421" name="Google Shape;421;p28"/>
          <p:cNvSpPr/>
          <p:nvPr/>
        </p:nvSpPr>
        <p:spPr>
          <a:xfrm>
            <a:off x="4783906" y="3436144"/>
            <a:ext cx="1935300" cy="487500"/>
          </a:xfrm>
          <a:prstGeom prst="rect">
            <a:avLst/>
          </a:prstGeom>
          <a:noFill/>
          <a:ln>
            <a:noFill/>
          </a:ln>
        </p:spPr>
        <p:txBody>
          <a:bodyPr anchorCtr="0" anchor="t" bIns="0" lIns="0" spcFirstLastPara="1" rIns="0" wrap="square" tIns="0">
            <a:noAutofit/>
          </a:bodyPr>
          <a:lstStyle/>
          <a:p>
            <a:pPr indent="-146050" lvl="1" marL="254000" marR="0" rtl="0" algn="l">
              <a:lnSpc>
                <a:spcPct val="110000"/>
              </a:lnSpc>
              <a:spcBef>
                <a:spcPts val="0"/>
              </a:spcBef>
              <a:spcAft>
                <a:spcPts val="0"/>
              </a:spcAft>
              <a:buClr>
                <a:srgbClr val="141516"/>
              </a:buClr>
              <a:buSzPts val="1300"/>
              <a:buFont typeface="Roboto Medium"/>
              <a:buChar char="•"/>
            </a:pPr>
            <a:r>
              <a:rPr lang="en" sz="1300">
                <a:solidFill>
                  <a:srgbClr val="141516"/>
                </a:solidFill>
                <a:latin typeface="Roboto Medium"/>
                <a:ea typeface="Roboto Medium"/>
                <a:cs typeface="Roboto Medium"/>
                <a:sym typeface="Roboto Medium"/>
              </a:rPr>
              <a:t>D</a:t>
            </a:r>
            <a:r>
              <a:rPr i="0" lang="en" sz="1300" u="none" cap="none" strike="noStrike">
                <a:solidFill>
                  <a:srgbClr val="141516"/>
                </a:solidFill>
                <a:latin typeface="Roboto Medium"/>
                <a:ea typeface="Roboto Medium"/>
                <a:cs typeface="Roboto Medium"/>
                <a:sym typeface="Roboto Medium"/>
              </a:rPr>
              <a:t>etermine how to stand out in a crowded inbox.</a:t>
            </a:r>
            <a:endParaRPr i="0" sz="1300" u="none" cap="none" strike="noStrike">
              <a:solidFill>
                <a:schemeClr val="dk1"/>
              </a:solidFill>
              <a:latin typeface="Roboto Medium"/>
              <a:ea typeface="Roboto Medium"/>
              <a:cs typeface="Roboto Medium"/>
              <a:sym typeface="Roboto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6" name="Shape 426"/>
        <p:cNvGrpSpPr/>
        <p:nvPr/>
      </p:nvGrpSpPr>
      <p:grpSpPr>
        <a:xfrm>
          <a:off x="0" y="0"/>
          <a:ext cx="0" cy="0"/>
          <a:chOff x="0" y="0"/>
          <a:chExt cx="0" cy="0"/>
        </a:xfrm>
      </p:grpSpPr>
      <p:sp>
        <p:nvSpPr>
          <p:cNvPr id="427" name="Google Shape;427;p29"/>
          <p:cNvSpPr/>
          <p:nvPr/>
        </p:nvSpPr>
        <p:spPr>
          <a:xfrm>
            <a:off x="152450" y="247375"/>
            <a:ext cx="8839200" cy="543300"/>
          </a:xfrm>
          <a:prstGeom prst="rect">
            <a:avLst/>
          </a:prstGeom>
          <a:solidFill>
            <a:srgbClr val="121A5B"/>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rPr lang="en" sz="2800">
                <a:solidFill>
                  <a:schemeClr val="dk1"/>
                </a:solidFill>
                <a:latin typeface="Alfa Slab One"/>
                <a:ea typeface="Alfa Slab One"/>
                <a:cs typeface="Alfa Slab One"/>
                <a:sym typeface="Alfa Slab One"/>
              </a:rPr>
              <a:t>Email Automation Haymaker - </a:t>
            </a:r>
            <a:r>
              <a:rPr lang="en" sz="2800" strike="sngStrike">
                <a:solidFill>
                  <a:schemeClr val="dk1"/>
                </a:solidFill>
                <a:latin typeface="Alfa Slab One"/>
                <a:ea typeface="Alfa Slab One"/>
                <a:cs typeface="Alfa Slab One"/>
                <a:sym typeface="Alfa Slab One"/>
              </a:rPr>
              <a:t>$8,100</a:t>
            </a:r>
            <a:r>
              <a:rPr lang="en" sz="2800">
                <a:solidFill>
                  <a:schemeClr val="dk1"/>
                </a:solidFill>
                <a:latin typeface="Alfa Slab One"/>
                <a:ea typeface="Alfa Slab One"/>
                <a:cs typeface="Alfa Slab One"/>
                <a:sym typeface="Alfa Slab One"/>
              </a:rPr>
              <a:t> $7,560</a:t>
            </a:r>
            <a:endParaRPr sz="2800">
              <a:solidFill>
                <a:schemeClr val="dk1"/>
              </a:solidFill>
              <a:latin typeface="Alfa Slab One"/>
              <a:ea typeface="Alfa Slab One"/>
              <a:cs typeface="Alfa Slab One"/>
              <a:sym typeface="Alfa Slab One"/>
            </a:endParaRPr>
          </a:p>
        </p:txBody>
      </p:sp>
      <p:sp>
        <p:nvSpPr>
          <p:cNvPr id="428" name="Google Shape;428;p29"/>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429" name="Google Shape;429;p29"/>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sp>
        <p:nvSpPr>
          <p:cNvPr id="430" name="Google Shape;430;p29"/>
          <p:cNvSpPr txBox="1"/>
          <p:nvPr/>
        </p:nvSpPr>
        <p:spPr>
          <a:xfrm>
            <a:off x="930575" y="1199575"/>
            <a:ext cx="6793800" cy="3365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222222"/>
              </a:buClr>
              <a:buSzPts val="1800"/>
              <a:buFont typeface="Roboto"/>
              <a:buChar char="●"/>
            </a:pPr>
            <a:r>
              <a:rPr b="1" lang="en" sz="1800">
                <a:latin typeface="Roboto"/>
                <a:ea typeface="Roboto"/>
                <a:cs typeface="Roboto"/>
                <a:sym typeface="Roboto"/>
              </a:rPr>
              <a:t>Strategy - </a:t>
            </a:r>
            <a:r>
              <a:rPr lang="en" sz="1800" strike="sngStrike">
                <a:latin typeface="Roboto"/>
                <a:ea typeface="Roboto"/>
                <a:cs typeface="Roboto"/>
                <a:sym typeface="Roboto"/>
              </a:rPr>
              <a:t>$600</a:t>
            </a:r>
            <a:r>
              <a:rPr b="1" lang="en" sz="1800">
                <a:latin typeface="Roboto"/>
                <a:ea typeface="Roboto"/>
                <a:cs typeface="Roboto"/>
                <a:sym typeface="Roboto"/>
              </a:rPr>
              <a:t> $560</a:t>
            </a:r>
            <a:endParaRPr b="1" sz="1800">
              <a:latin typeface="Roboto"/>
              <a:ea typeface="Roboto"/>
              <a:cs typeface="Roboto"/>
              <a:sym typeface="Roboto"/>
            </a:endParaRPr>
          </a:p>
          <a:p>
            <a:pPr indent="0" lvl="0" marL="457200" rtl="0" algn="l">
              <a:lnSpc>
                <a:spcPct val="115000"/>
              </a:lnSpc>
              <a:spcBef>
                <a:spcPts val="0"/>
              </a:spcBef>
              <a:spcAft>
                <a:spcPts val="0"/>
              </a:spcAft>
              <a:buNone/>
            </a:pPr>
            <a:r>
              <a:t/>
            </a:r>
            <a:endParaRPr b="1" sz="1800">
              <a:latin typeface="Roboto"/>
              <a:ea typeface="Roboto"/>
              <a:cs typeface="Roboto"/>
              <a:sym typeface="Roboto"/>
            </a:endParaRPr>
          </a:p>
          <a:p>
            <a:pPr indent="-342900" lvl="0" marL="457200" rtl="0" algn="l">
              <a:lnSpc>
                <a:spcPct val="115000"/>
              </a:lnSpc>
              <a:spcBef>
                <a:spcPts val="0"/>
              </a:spcBef>
              <a:spcAft>
                <a:spcPts val="0"/>
              </a:spcAft>
              <a:buClr>
                <a:srgbClr val="222222"/>
              </a:buClr>
              <a:buSzPts val="1800"/>
              <a:buFont typeface="Roboto"/>
              <a:buChar char="●"/>
            </a:pPr>
            <a:r>
              <a:rPr b="1" lang="en" sz="1800">
                <a:latin typeface="Roboto"/>
                <a:ea typeface="Roboto"/>
                <a:cs typeface="Roboto"/>
                <a:sym typeface="Roboto"/>
              </a:rPr>
              <a:t>Warm Lead Nurturing Campaign - </a:t>
            </a:r>
            <a:r>
              <a:rPr lang="en" sz="1800" strike="sngStrike">
                <a:latin typeface="Roboto"/>
                <a:ea typeface="Roboto"/>
                <a:cs typeface="Roboto"/>
                <a:sym typeface="Roboto"/>
              </a:rPr>
              <a:t>$6,000</a:t>
            </a:r>
            <a:r>
              <a:rPr b="1" lang="en" sz="1800">
                <a:latin typeface="Roboto"/>
                <a:ea typeface="Roboto"/>
                <a:cs typeface="Roboto"/>
                <a:sym typeface="Roboto"/>
              </a:rPr>
              <a:t> $5,600</a:t>
            </a:r>
            <a:endParaRPr b="1" sz="1800">
              <a:latin typeface="Roboto"/>
              <a:ea typeface="Roboto"/>
              <a:cs typeface="Roboto"/>
              <a:sym typeface="Roboto"/>
            </a:endParaRPr>
          </a:p>
          <a:p>
            <a:pPr indent="-323850" lvl="1" marL="914400" rtl="0" algn="l">
              <a:lnSpc>
                <a:spcPct val="115000"/>
              </a:lnSpc>
              <a:spcBef>
                <a:spcPts val="0"/>
              </a:spcBef>
              <a:spcAft>
                <a:spcPts val="0"/>
              </a:spcAft>
              <a:buClr>
                <a:srgbClr val="222222"/>
              </a:buClr>
              <a:buSzPts val="1500"/>
              <a:buFont typeface="Roboto"/>
              <a:buChar char="○"/>
            </a:pPr>
            <a:r>
              <a:rPr lang="en" sz="1800">
                <a:latin typeface="Roboto"/>
                <a:ea typeface="Roboto"/>
                <a:cs typeface="Roboto"/>
                <a:sym typeface="Roboto"/>
              </a:rPr>
              <a:t>Email Platform Setup</a:t>
            </a:r>
            <a:endParaRPr sz="1800">
              <a:latin typeface="Roboto"/>
              <a:ea typeface="Roboto"/>
              <a:cs typeface="Roboto"/>
              <a:sym typeface="Roboto"/>
            </a:endParaRPr>
          </a:p>
          <a:p>
            <a:pPr indent="-342900" lvl="1" marL="914400" rtl="0" algn="l">
              <a:lnSpc>
                <a:spcPct val="115000"/>
              </a:lnSpc>
              <a:spcBef>
                <a:spcPts val="0"/>
              </a:spcBef>
              <a:spcAft>
                <a:spcPts val="0"/>
              </a:spcAft>
              <a:buClr>
                <a:srgbClr val="222222"/>
              </a:buClr>
              <a:buSzPts val="1800"/>
              <a:buFont typeface="Roboto"/>
              <a:buChar char="○"/>
            </a:pPr>
            <a:r>
              <a:rPr lang="en" sz="1800">
                <a:latin typeface="Roboto"/>
                <a:ea typeface="Roboto"/>
                <a:cs typeface="Roboto"/>
                <a:sym typeface="Roboto"/>
              </a:rPr>
              <a:t>Workflow, Design, Content &amp; Development for 15 Emails</a:t>
            </a:r>
            <a:endParaRPr sz="1800">
              <a:latin typeface="Roboto"/>
              <a:ea typeface="Roboto"/>
              <a:cs typeface="Roboto"/>
              <a:sym typeface="Roboto"/>
            </a:endParaRPr>
          </a:p>
          <a:p>
            <a:pPr indent="-342900" lvl="2" marL="1371600" rtl="0" algn="l">
              <a:lnSpc>
                <a:spcPct val="115000"/>
              </a:lnSpc>
              <a:spcBef>
                <a:spcPts val="0"/>
              </a:spcBef>
              <a:spcAft>
                <a:spcPts val="0"/>
              </a:spcAft>
              <a:buSzPts val="1800"/>
              <a:buFont typeface="Roboto"/>
              <a:buChar char="■"/>
            </a:pPr>
            <a:r>
              <a:rPr lang="en" sz="1800">
                <a:latin typeface="Roboto"/>
                <a:ea typeface="Roboto"/>
                <a:cs typeface="Roboto"/>
                <a:sym typeface="Roboto"/>
              </a:rPr>
              <a:t>5 Email Sequence (5 emails w/3 variants each)</a:t>
            </a:r>
            <a:endParaRPr sz="1800">
              <a:latin typeface="Roboto"/>
              <a:ea typeface="Roboto"/>
              <a:cs typeface="Roboto"/>
              <a:sym typeface="Roboto"/>
            </a:endParaRPr>
          </a:p>
          <a:p>
            <a:pPr indent="0" lvl="0" marL="1371600" rtl="0" algn="l">
              <a:lnSpc>
                <a:spcPct val="115000"/>
              </a:lnSpc>
              <a:spcBef>
                <a:spcPts val="0"/>
              </a:spcBef>
              <a:spcAft>
                <a:spcPts val="0"/>
              </a:spcAft>
              <a:buNone/>
            </a:pPr>
            <a:r>
              <a:t/>
            </a:r>
            <a:endParaRPr b="1" sz="1800">
              <a:latin typeface="Roboto"/>
              <a:ea typeface="Roboto"/>
              <a:cs typeface="Roboto"/>
              <a:sym typeface="Roboto"/>
            </a:endParaRPr>
          </a:p>
          <a:p>
            <a:pPr indent="-342900" lvl="0" marL="457200" rtl="0" algn="l">
              <a:lnSpc>
                <a:spcPct val="115000"/>
              </a:lnSpc>
              <a:spcBef>
                <a:spcPts val="0"/>
              </a:spcBef>
              <a:spcAft>
                <a:spcPts val="0"/>
              </a:spcAft>
              <a:buClr>
                <a:srgbClr val="222222"/>
              </a:buClr>
              <a:buSzPts val="1800"/>
              <a:buFont typeface="Roboto"/>
              <a:buChar char="●"/>
            </a:pPr>
            <a:r>
              <a:rPr b="1" lang="en" sz="1800">
                <a:latin typeface="Roboto"/>
                <a:ea typeface="Roboto"/>
                <a:cs typeface="Roboto"/>
                <a:sym typeface="Roboto"/>
              </a:rPr>
              <a:t>Cold Email Setup - </a:t>
            </a:r>
            <a:r>
              <a:rPr lang="en" sz="1800" strike="sngStrike">
                <a:latin typeface="Roboto"/>
                <a:ea typeface="Roboto"/>
                <a:cs typeface="Roboto"/>
                <a:sym typeface="Roboto"/>
              </a:rPr>
              <a:t>$1,500</a:t>
            </a:r>
            <a:r>
              <a:rPr b="1" lang="en" sz="1800">
                <a:latin typeface="Roboto"/>
                <a:ea typeface="Roboto"/>
                <a:cs typeface="Roboto"/>
                <a:sym typeface="Roboto"/>
              </a:rPr>
              <a:t> $1,400</a:t>
            </a:r>
            <a:endParaRPr b="1" sz="1800">
              <a:latin typeface="Roboto"/>
              <a:ea typeface="Roboto"/>
              <a:cs typeface="Roboto"/>
              <a:sym typeface="Roboto"/>
            </a:endParaRPr>
          </a:p>
          <a:p>
            <a:pPr indent="-342900" lvl="1" marL="914400" rtl="0" algn="l">
              <a:lnSpc>
                <a:spcPct val="115000"/>
              </a:lnSpc>
              <a:spcBef>
                <a:spcPts val="0"/>
              </a:spcBef>
              <a:spcAft>
                <a:spcPts val="0"/>
              </a:spcAft>
              <a:buClr>
                <a:srgbClr val="222222"/>
              </a:buClr>
              <a:buSzPts val="1800"/>
              <a:buFont typeface="Roboto"/>
              <a:buChar char="○"/>
            </a:pPr>
            <a:r>
              <a:rPr lang="en" sz="1800">
                <a:latin typeface="Roboto"/>
                <a:ea typeface="Roboto"/>
                <a:cs typeface="Roboto"/>
                <a:sym typeface="Roboto"/>
              </a:rPr>
              <a:t>Setup of new domains, new email addresses, cold email software and 10,000 verified leads</a:t>
            </a:r>
            <a:endParaRPr sz="1800">
              <a:latin typeface="Roboto"/>
              <a:ea typeface="Roboto"/>
              <a:cs typeface="Roboto"/>
              <a:sym typeface="Roboto"/>
            </a:endParaRPr>
          </a:p>
          <a:p>
            <a:pPr indent="0" lvl="0" marL="914400" rtl="0" algn="l">
              <a:lnSpc>
                <a:spcPct val="115000"/>
              </a:lnSpc>
              <a:spcBef>
                <a:spcPts val="0"/>
              </a:spcBef>
              <a:spcAft>
                <a:spcPts val="0"/>
              </a:spcAft>
              <a:buNone/>
            </a:pPr>
            <a:r>
              <a:t/>
            </a:r>
            <a:endParaRPr b="1" sz="2500">
              <a:solidFill>
                <a:schemeClr val="dk1"/>
              </a:solidFill>
              <a:latin typeface="Roboto"/>
              <a:ea typeface="Roboto"/>
              <a:cs typeface="Roboto"/>
              <a:sym typeface="Roboto"/>
            </a:endParaRPr>
          </a:p>
        </p:txBody>
      </p:sp>
      <p:sp>
        <p:nvSpPr>
          <p:cNvPr id="431" name="Google Shape;431;p29"/>
          <p:cNvSpPr/>
          <p:nvPr/>
        </p:nvSpPr>
        <p:spPr>
          <a:xfrm rot="434905">
            <a:off x="7560647" y="990059"/>
            <a:ext cx="1364807" cy="1291019"/>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Roboto"/>
                <a:ea typeface="Roboto"/>
                <a:cs typeface="Roboto"/>
                <a:sym typeface="Roboto"/>
              </a:rPr>
              <a:t>Services are also </a:t>
            </a:r>
            <a:r>
              <a:rPr b="1" lang="en" sz="1600">
                <a:latin typeface="Roboto"/>
                <a:ea typeface="Roboto"/>
                <a:cs typeface="Roboto"/>
                <a:sym typeface="Roboto"/>
              </a:rPr>
              <a:t>available </a:t>
            </a:r>
            <a:r>
              <a:rPr b="1" lang="en" sz="1600">
                <a:latin typeface="Roboto"/>
                <a:ea typeface="Roboto"/>
                <a:cs typeface="Roboto"/>
                <a:sym typeface="Roboto"/>
              </a:rPr>
              <a:t>by the hour</a:t>
            </a:r>
            <a:endParaRPr b="1" sz="1600">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A5B"/>
        </a:solidFill>
      </p:bgPr>
    </p:bg>
    <p:spTree>
      <p:nvGrpSpPr>
        <p:cNvPr id="436" name="Shape 436"/>
        <p:cNvGrpSpPr/>
        <p:nvPr/>
      </p:nvGrpSpPr>
      <p:grpSpPr>
        <a:xfrm>
          <a:off x="0" y="0"/>
          <a:ext cx="0" cy="0"/>
          <a:chOff x="0" y="0"/>
          <a:chExt cx="0" cy="0"/>
        </a:xfrm>
      </p:grpSpPr>
      <p:sp>
        <p:nvSpPr>
          <p:cNvPr id="437" name="Google Shape;437;p30"/>
          <p:cNvSpPr/>
          <p:nvPr/>
        </p:nvSpPr>
        <p:spPr>
          <a:xfrm>
            <a:off x="203197" y="4324350"/>
            <a:ext cx="6596100" cy="154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400"/>
              <a:buFont typeface="Arial"/>
              <a:buNone/>
            </a:pPr>
            <a:r>
              <a:rPr i="0" lang="en" sz="2400" u="none" cap="none" strike="noStrike">
                <a:solidFill>
                  <a:srgbClr val="FFFFFF"/>
                </a:solidFill>
                <a:latin typeface="Roboto Black"/>
                <a:ea typeface="Roboto Black"/>
                <a:cs typeface="Roboto Black"/>
                <a:sym typeface="Roboto Black"/>
              </a:rPr>
              <a:t>Email Marketing Boot Camp: Inbox Sales and Lead Gen for Manufacturers</a:t>
            </a:r>
            <a:endParaRPr i="0" sz="2400" u="none" cap="none" strike="noStrike">
              <a:solidFill>
                <a:schemeClr val="dk1"/>
              </a:solidFill>
              <a:latin typeface="Roboto Black"/>
              <a:ea typeface="Roboto Black"/>
              <a:cs typeface="Roboto Black"/>
              <a:sym typeface="Roboto Black"/>
            </a:endParaRPr>
          </a:p>
        </p:txBody>
      </p:sp>
      <p:pic>
        <p:nvPicPr>
          <p:cNvPr descr=" " id="438" name="Google Shape;438;p30"/>
          <p:cNvPicPr preferRelativeResize="0"/>
          <p:nvPr/>
        </p:nvPicPr>
        <p:blipFill rotWithShape="1">
          <a:blip r:embed="rId3">
            <a:alphaModFix/>
          </a:blip>
          <a:srcRect b="0" l="0" r="0" t="0"/>
          <a:stretch/>
        </p:blipFill>
        <p:spPr>
          <a:xfrm>
            <a:off x="7198809" y="3316625"/>
            <a:ext cx="1648972" cy="1618938"/>
          </a:xfrm>
          <a:prstGeom prst="rect">
            <a:avLst/>
          </a:prstGeom>
          <a:noFill/>
          <a:ln>
            <a:noFill/>
          </a:ln>
        </p:spPr>
      </p:pic>
      <p:pic>
        <p:nvPicPr>
          <p:cNvPr descr=" " id="439" name="Google Shape;439;p30"/>
          <p:cNvPicPr preferRelativeResize="0"/>
          <p:nvPr/>
        </p:nvPicPr>
        <p:blipFill rotWithShape="1">
          <a:blip r:embed="rId4">
            <a:alphaModFix/>
          </a:blip>
          <a:srcRect b="0" l="0" r="0" t="0"/>
          <a:stretch/>
        </p:blipFill>
        <p:spPr>
          <a:xfrm>
            <a:off x="571497" y="285750"/>
            <a:ext cx="1164877" cy="476188"/>
          </a:xfrm>
          <a:prstGeom prst="rect">
            <a:avLst/>
          </a:prstGeom>
          <a:noFill/>
          <a:ln>
            <a:noFill/>
          </a:ln>
        </p:spPr>
      </p:pic>
      <p:pic>
        <p:nvPicPr>
          <p:cNvPr descr=" " id="440" name="Google Shape;440;p30"/>
          <p:cNvPicPr preferRelativeResize="0"/>
          <p:nvPr/>
        </p:nvPicPr>
        <p:blipFill rotWithShape="1">
          <a:blip r:embed="rId5">
            <a:alphaModFix/>
          </a:blip>
          <a:srcRect b="0" l="0" r="0" t="0"/>
          <a:stretch/>
        </p:blipFill>
        <p:spPr>
          <a:xfrm>
            <a:off x="571497" y="285750"/>
            <a:ext cx="1164876" cy="476188"/>
          </a:xfrm>
          <a:prstGeom prst="rect">
            <a:avLst/>
          </a:prstGeom>
          <a:noFill/>
          <a:ln>
            <a:noFill/>
          </a:ln>
        </p:spPr>
      </p:pic>
      <p:pic>
        <p:nvPicPr>
          <p:cNvPr descr=" " id="441" name="Google Shape;441;p30"/>
          <p:cNvPicPr preferRelativeResize="0"/>
          <p:nvPr/>
        </p:nvPicPr>
        <p:blipFill rotWithShape="1">
          <a:blip r:embed="rId6">
            <a:alphaModFix/>
          </a:blip>
          <a:srcRect b="0" l="0" r="0" t="0"/>
          <a:stretch/>
        </p:blipFill>
        <p:spPr>
          <a:xfrm>
            <a:off x="1538267" y="1400175"/>
            <a:ext cx="1190620" cy="1190470"/>
          </a:xfrm>
          <a:prstGeom prst="rect">
            <a:avLst/>
          </a:prstGeom>
          <a:noFill/>
          <a:ln>
            <a:noFill/>
          </a:ln>
        </p:spPr>
      </p:pic>
      <p:sp>
        <p:nvSpPr>
          <p:cNvPr id="442" name="Google Shape;442;p30"/>
          <p:cNvSpPr txBox="1"/>
          <p:nvPr/>
        </p:nvSpPr>
        <p:spPr>
          <a:xfrm>
            <a:off x="2178050" y="1296150"/>
            <a:ext cx="5448300" cy="20478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0"/>
              </a:spcBef>
              <a:spcAft>
                <a:spcPts val="0"/>
              </a:spcAft>
              <a:buNone/>
            </a:pPr>
            <a:r>
              <a:rPr b="1" lang="en" sz="2200">
                <a:solidFill>
                  <a:schemeClr val="dk1"/>
                </a:solidFill>
                <a:latin typeface="Roboto"/>
                <a:ea typeface="Roboto"/>
                <a:cs typeface="Roboto"/>
                <a:sym typeface="Roboto"/>
              </a:rPr>
              <a:t>mdmayer@maineventdigital.com</a:t>
            </a:r>
            <a:endParaRPr b="1" sz="2200">
              <a:solidFill>
                <a:schemeClr val="dk1"/>
              </a:solidFill>
              <a:latin typeface="Roboto"/>
              <a:ea typeface="Roboto"/>
              <a:cs typeface="Roboto"/>
              <a:sym typeface="Roboto"/>
            </a:endParaRPr>
          </a:p>
          <a:p>
            <a:pPr indent="0" lvl="0" marL="457200" rtl="0" algn="ctr">
              <a:lnSpc>
                <a:spcPct val="115000"/>
              </a:lnSpc>
              <a:spcBef>
                <a:spcPts val="0"/>
              </a:spcBef>
              <a:spcAft>
                <a:spcPts val="0"/>
              </a:spcAft>
              <a:buNone/>
            </a:pPr>
            <a:r>
              <a:rPr b="1" lang="en" sz="2200">
                <a:solidFill>
                  <a:schemeClr val="dk1"/>
                </a:solidFill>
                <a:latin typeface="Roboto"/>
                <a:ea typeface="Roboto"/>
                <a:cs typeface="Roboto"/>
                <a:sym typeface="Roboto"/>
              </a:rPr>
              <a:t>(773) 405-3635</a:t>
            </a:r>
            <a:endParaRPr b="1" sz="2200">
              <a:solidFill>
                <a:schemeClr val="dk1"/>
              </a:solidFill>
              <a:latin typeface="Roboto"/>
              <a:ea typeface="Roboto"/>
              <a:cs typeface="Roboto"/>
              <a:sym typeface="Roboto"/>
            </a:endParaRPr>
          </a:p>
          <a:p>
            <a:pPr indent="0" lvl="0" marL="457200" rtl="0" algn="ctr">
              <a:lnSpc>
                <a:spcPct val="115000"/>
              </a:lnSpc>
              <a:spcBef>
                <a:spcPts val="0"/>
              </a:spcBef>
              <a:spcAft>
                <a:spcPts val="0"/>
              </a:spcAft>
              <a:buNone/>
            </a:pPr>
            <a:r>
              <a:rPr b="1" lang="en" sz="2200">
                <a:solidFill>
                  <a:schemeClr val="dk1"/>
                </a:solidFill>
                <a:latin typeface="Roboto"/>
                <a:ea typeface="Roboto"/>
                <a:cs typeface="Roboto"/>
                <a:sym typeface="Roboto"/>
              </a:rPr>
              <a:t>maineventdigital.com</a:t>
            </a:r>
            <a:endParaRPr b="1" sz="2200">
              <a:solidFill>
                <a:schemeClr val="dk1"/>
              </a:solidFill>
              <a:latin typeface="Roboto"/>
              <a:ea typeface="Roboto"/>
              <a:cs typeface="Roboto"/>
              <a:sym typeface="Roboto"/>
            </a:endParaRPr>
          </a:p>
          <a:p>
            <a:pPr indent="0" lvl="0" marL="457200" rtl="0" algn="ctr">
              <a:lnSpc>
                <a:spcPct val="115000"/>
              </a:lnSpc>
              <a:spcBef>
                <a:spcPts val="0"/>
              </a:spcBef>
              <a:spcAft>
                <a:spcPts val="0"/>
              </a:spcAft>
              <a:buNone/>
            </a:pPr>
            <a:r>
              <a:rPr b="1" lang="en" sz="2100" u="sng">
                <a:solidFill>
                  <a:schemeClr val="hlink"/>
                </a:solidFill>
                <a:latin typeface="Roboto"/>
                <a:ea typeface="Roboto"/>
                <a:cs typeface="Roboto"/>
                <a:sym typeface="Roboto"/>
                <a:hlinkClick r:id="rId7"/>
              </a:rPr>
              <a:t>linkedin.com/in/ecommerceexec/</a:t>
            </a:r>
            <a:endParaRPr b="1" sz="2100" u="sng">
              <a:solidFill>
                <a:schemeClr val="hlink"/>
              </a:solidFill>
              <a:latin typeface="Roboto"/>
              <a:ea typeface="Roboto"/>
              <a:cs typeface="Roboto"/>
              <a:sym typeface="Roboto"/>
            </a:endParaRPr>
          </a:p>
          <a:p>
            <a:pPr indent="0" lvl="0" marL="0" rtl="0" algn="l">
              <a:spcBef>
                <a:spcPts val="0"/>
              </a:spcBef>
              <a:spcAft>
                <a:spcPts val="0"/>
              </a:spcAft>
              <a:buNone/>
            </a:pPr>
            <a:r>
              <a:t/>
            </a:r>
            <a:endParaRPr b="1" sz="2100">
              <a:solidFill>
                <a:schemeClr val="dk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 name="Shape 73"/>
        <p:cNvGrpSpPr/>
        <p:nvPr/>
      </p:nvGrpSpPr>
      <p:grpSpPr>
        <a:xfrm>
          <a:off x="0" y="0"/>
          <a:ext cx="0" cy="0"/>
          <a:chOff x="0" y="0"/>
          <a:chExt cx="0" cy="0"/>
        </a:xfrm>
      </p:grpSpPr>
      <p:sp>
        <p:nvSpPr>
          <p:cNvPr id="74" name="Google Shape;74;p15"/>
          <p:cNvSpPr/>
          <p:nvPr/>
        </p:nvSpPr>
        <p:spPr>
          <a:xfrm>
            <a:off x="152399" y="95250"/>
            <a:ext cx="1414455" cy="257175"/>
          </a:xfrm>
          <a:prstGeom prst="rect">
            <a:avLst/>
          </a:prstGeom>
          <a:solidFill>
            <a:srgbClr val="121A5B"/>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75" name="Google Shape;75;p15"/>
          <p:cNvSpPr/>
          <p:nvPr/>
        </p:nvSpPr>
        <p:spPr>
          <a:xfrm>
            <a:off x="266699" y="152400"/>
            <a:ext cx="1230306" cy="187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000"/>
              <a:buFont typeface="Arial"/>
              <a:buNone/>
            </a:pPr>
            <a:r>
              <a:rPr lang="en" sz="1000">
                <a:solidFill>
                  <a:srgbClr val="FFFFFF"/>
                </a:solidFill>
                <a:latin typeface="Arial"/>
                <a:ea typeface="Arial"/>
                <a:cs typeface="Arial"/>
                <a:sym typeface="Arial"/>
              </a:rPr>
              <a:t>INTRODUCTION</a:t>
            </a:r>
            <a:endParaRPr sz="1000">
              <a:solidFill>
                <a:schemeClr val="dk1"/>
              </a:solidFill>
              <a:latin typeface="Calibri"/>
              <a:ea typeface="Calibri"/>
              <a:cs typeface="Calibri"/>
              <a:sym typeface="Calibri"/>
            </a:endParaRPr>
          </a:p>
        </p:txBody>
      </p:sp>
      <p:sp>
        <p:nvSpPr>
          <p:cNvPr id="76" name="Google Shape;76;p15"/>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77" name="Google Shape;77;p15"/>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sp>
        <p:nvSpPr>
          <p:cNvPr id="78" name="Google Shape;78;p15"/>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74850"/>
              </a:buClr>
              <a:buSzPts val="700"/>
              <a:buFont typeface="Teko"/>
              <a:buNone/>
            </a:pPr>
            <a:r>
              <a:rPr lang="en" sz="700">
                <a:solidFill>
                  <a:srgbClr val="474850"/>
                </a:solidFill>
                <a:latin typeface="Teko"/>
                <a:ea typeface="Teko"/>
                <a:cs typeface="Teko"/>
                <a:sym typeface="Teko"/>
              </a:rPr>
              <a:t>2</a:t>
            </a:r>
            <a:endParaRPr sz="700">
              <a:solidFill>
                <a:schemeClr val="dk1"/>
              </a:solidFill>
              <a:latin typeface="Calibri"/>
              <a:ea typeface="Calibri"/>
              <a:cs typeface="Calibri"/>
              <a:sym typeface="Calibri"/>
            </a:endParaRPr>
          </a:p>
        </p:txBody>
      </p:sp>
      <p:sp>
        <p:nvSpPr>
          <p:cNvPr id="79" name="Google Shape;79;p15"/>
          <p:cNvSpPr/>
          <p:nvPr/>
        </p:nvSpPr>
        <p:spPr>
          <a:xfrm>
            <a:off x="1271581" y="1057275"/>
            <a:ext cx="6600791" cy="30289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80" name="Google Shape;80;p15"/>
          <p:cNvSpPr/>
          <p:nvPr/>
        </p:nvSpPr>
        <p:spPr>
          <a:xfrm>
            <a:off x="1643054" y="1057275"/>
            <a:ext cx="5857845" cy="17907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81" name="Google Shape;81;p15"/>
          <p:cNvSpPr/>
          <p:nvPr/>
        </p:nvSpPr>
        <p:spPr>
          <a:xfrm>
            <a:off x="1643054" y="1057275"/>
            <a:ext cx="1381118" cy="17907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82" name="Google Shape;82;p15"/>
          <p:cNvPicPr preferRelativeResize="0"/>
          <p:nvPr/>
        </p:nvPicPr>
        <p:blipFill rotWithShape="1">
          <a:blip r:embed="rId4">
            <a:alphaModFix/>
          </a:blip>
          <a:srcRect b="0" l="0" r="0" t="0"/>
          <a:stretch/>
        </p:blipFill>
        <p:spPr>
          <a:xfrm>
            <a:off x="1668454" y="1057275"/>
            <a:ext cx="1381118" cy="1528563"/>
          </a:xfrm>
          <a:prstGeom prst="rect">
            <a:avLst/>
          </a:prstGeom>
          <a:noFill/>
          <a:ln>
            <a:noFill/>
          </a:ln>
        </p:spPr>
      </p:pic>
      <p:sp>
        <p:nvSpPr>
          <p:cNvPr id="83" name="Google Shape;83;p15"/>
          <p:cNvSpPr/>
          <p:nvPr/>
        </p:nvSpPr>
        <p:spPr>
          <a:xfrm>
            <a:off x="1617654" y="2662238"/>
            <a:ext cx="1431918" cy="236538"/>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a:solidFill>
                  <a:srgbClr val="141516"/>
                </a:solidFill>
                <a:latin typeface="Alfa Slab One"/>
                <a:ea typeface="Alfa Slab One"/>
                <a:cs typeface="Alfa Slab One"/>
                <a:sym typeface="Alfa Slab One"/>
              </a:rPr>
              <a:t>Mike Mayer</a:t>
            </a:r>
            <a:endParaRPr>
              <a:solidFill>
                <a:schemeClr val="dk1"/>
              </a:solidFill>
              <a:latin typeface="Alfa Slab One"/>
              <a:ea typeface="Alfa Slab One"/>
              <a:cs typeface="Alfa Slab One"/>
              <a:sym typeface="Alfa Slab One"/>
            </a:endParaRPr>
          </a:p>
        </p:txBody>
      </p:sp>
      <p:sp>
        <p:nvSpPr>
          <p:cNvPr id="84" name="Google Shape;84;p15"/>
          <p:cNvSpPr/>
          <p:nvPr/>
        </p:nvSpPr>
        <p:spPr>
          <a:xfrm>
            <a:off x="3214671" y="1364456"/>
            <a:ext cx="4451400" cy="9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2100"/>
              <a:buFont typeface="Arial"/>
              <a:buNone/>
            </a:pPr>
            <a:r>
              <a:rPr lang="en" sz="2300">
                <a:solidFill>
                  <a:srgbClr val="141516"/>
                </a:solidFill>
                <a:latin typeface="Roboto Black"/>
                <a:ea typeface="Roboto Black"/>
                <a:cs typeface="Roboto Black"/>
                <a:sym typeface="Roboto Black"/>
              </a:rPr>
              <a:t>27+ years leading digital transformations for billion-dollar businesses</a:t>
            </a:r>
            <a:endParaRPr sz="2300">
              <a:solidFill>
                <a:schemeClr val="dk1"/>
              </a:solidFill>
              <a:latin typeface="Roboto Black"/>
              <a:ea typeface="Roboto Black"/>
              <a:cs typeface="Roboto Black"/>
              <a:sym typeface="Roboto Black"/>
            </a:endParaRPr>
          </a:p>
        </p:txBody>
      </p:sp>
      <p:sp>
        <p:nvSpPr>
          <p:cNvPr id="85" name="Google Shape;85;p15"/>
          <p:cNvSpPr/>
          <p:nvPr/>
        </p:nvSpPr>
        <p:spPr>
          <a:xfrm>
            <a:off x="1271581" y="3133725"/>
            <a:ext cx="6600791" cy="9525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86" name="Google Shape;86;p15"/>
          <p:cNvPicPr preferRelativeResize="0"/>
          <p:nvPr/>
        </p:nvPicPr>
        <p:blipFill rotWithShape="1">
          <a:blip r:embed="rId5">
            <a:alphaModFix/>
          </a:blip>
          <a:srcRect b="0" l="0" r="0" t="0"/>
          <a:stretch/>
        </p:blipFill>
        <p:spPr>
          <a:xfrm>
            <a:off x="1271581" y="3133725"/>
            <a:ext cx="2124064" cy="952376"/>
          </a:xfrm>
          <a:prstGeom prst="rect">
            <a:avLst/>
          </a:prstGeom>
          <a:noFill/>
          <a:ln>
            <a:noFill/>
          </a:ln>
        </p:spPr>
      </p:pic>
      <p:pic>
        <p:nvPicPr>
          <p:cNvPr descr=" " id="87" name="Google Shape;87;p15"/>
          <p:cNvPicPr preferRelativeResize="0"/>
          <p:nvPr/>
        </p:nvPicPr>
        <p:blipFill rotWithShape="1">
          <a:blip r:embed="rId6">
            <a:alphaModFix/>
          </a:blip>
          <a:srcRect b="0" l="0" r="0" t="0"/>
          <a:stretch/>
        </p:blipFill>
        <p:spPr>
          <a:xfrm>
            <a:off x="1476367" y="3362325"/>
            <a:ext cx="1719254" cy="495236"/>
          </a:xfrm>
          <a:prstGeom prst="rect">
            <a:avLst/>
          </a:prstGeom>
          <a:noFill/>
          <a:ln>
            <a:noFill/>
          </a:ln>
        </p:spPr>
      </p:pic>
      <p:pic>
        <p:nvPicPr>
          <p:cNvPr descr=" " id="88" name="Google Shape;88;p15"/>
          <p:cNvPicPr preferRelativeResize="0"/>
          <p:nvPr/>
        </p:nvPicPr>
        <p:blipFill rotWithShape="1">
          <a:blip r:embed="rId5">
            <a:alphaModFix/>
          </a:blip>
          <a:srcRect b="0" l="0" r="0" t="0"/>
          <a:stretch/>
        </p:blipFill>
        <p:spPr>
          <a:xfrm>
            <a:off x="3509944" y="3133725"/>
            <a:ext cx="2124064" cy="952376"/>
          </a:xfrm>
          <a:prstGeom prst="rect">
            <a:avLst/>
          </a:prstGeom>
          <a:noFill/>
          <a:ln>
            <a:noFill/>
          </a:ln>
        </p:spPr>
      </p:pic>
      <p:pic>
        <p:nvPicPr>
          <p:cNvPr descr=" " id="89" name="Google Shape;89;p15"/>
          <p:cNvPicPr preferRelativeResize="0"/>
          <p:nvPr/>
        </p:nvPicPr>
        <p:blipFill rotWithShape="1">
          <a:blip r:embed="rId7">
            <a:alphaModFix/>
          </a:blip>
          <a:srcRect b="0" l="0" r="0" t="0"/>
          <a:stretch/>
        </p:blipFill>
        <p:spPr>
          <a:xfrm>
            <a:off x="3714731" y="3352800"/>
            <a:ext cx="1719254" cy="514283"/>
          </a:xfrm>
          <a:prstGeom prst="rect">
            <a:avLst/>
          </a:prstGeom>
          <a:noFill/>
          <a:ln>
            <a:noFill/>
          </a:ln>
        </p:spPr>
      </p:pic>
      <p:pic>
        <p:nvPicPr>
          <p:cNvPr descr=" " id="90" name="Google Shape;90;p15"/>
          <p:cNvPicPr preferRelativeResize="0"/>
          <p:nvPr/>
        </p:nvPicPr>
        <p:blipFill rotWithShape="1">
          <a:blip r:embed="rId5">
            <a:alphaModFix/>
          </a:blip>
          <a:srcRect b="0" l="0" r="0" t="0"/>
          <a:stretch/>
        </p:blipFill>
        <p:spPr>
          <a:xfrm>
            <a:off x="5748308" y="3133725"/>
            <a:ext cx="2124064" cy="952376"/>
          </a:xfrm>
          <a:prstGeom prst="rect">
            <a:avLst/>
          </a:prstGeom>
          <a:noFill/>
          <a:ln>
            <a:noFill/>
          </a:ln>
        </p:spPr>
      </p:pic>
      <p:pic>
        <p:nvPicPr>
          <p:cNvPr descr=" " id="91" name="Google Shape;91;p15"/>
          <p:cNvPicPr preferRelativeResize="0"/>
          <p:nvPr/>
        </p:nvPicPr>
        <p:blipFill rotWithShape="1">
          <a:blip r:embed="rId8">
            <a:alphaModFix/>
          </a:blip>
          <a:srcRect b="0" l="0" r="0" t="0"/>
          <a:stretch/>
        </p:blipFill>
        <p:spPr>
          <a:xfrm>
            <a:off x="5953094" y="3352800"/>
            <a:ext cx="1719254" cy="51428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A5B"/>
        </a:solidFill>
      </p:bgPr>
    </p:bg>
    <p:spTree>
      <p:nvGrpSpPr>
        <p:cNvPr id="96" name="Shape 96"/>
        <p:cNvGrpSpPr/>
        <p:nvPr/>
      </p:nvGrpSpPr>
      <p:grpSpPr>
        <a:xfrm>
          <a:off x="0" y="0"/>
          <a:ext cx="0" cy="0"/>
          <a:chOff x="0" y="0"/>
          <a:chExt cx="0" cy="0"/>
        </a:xfrm>
      </p:grpSpPr>
      <p:pic>
        <p:nvPicPr>
          <p:cNvPr descr=" " id="97" name="Google Shape;97;p16"/>
          <p:cNvPicPr preferRelativeResize="0"/>
          <p:nvPr/>
        </p:nvPicPr>
        <p:blipFill rotWithShape="1">
          <a:blip r:embed="rId3">
            <a:alphaModFix/>
          </a:blip>
          <a:srcRect b="0" l="0" r="0" t="0"/>
          <a:stretch/>
        </p:blipFill>
        <p:spPr>
          <a:xfrm>
            <a:off x="5100613" y="2238375"/>
            <a:ext cx="4348137" cy="2904748"/>
          </a:xfrm>
          <a:prstGeom prst="rect">
            <a:avLst/>
          </a:prstGeom>
          <a:noFill/>
          <a:ln>
            <a:noFill/>
          </a:ln>
        </p:spPr>
      </p:pic>
      <p:sp>
        <p:nvSpPr>
          <p:cNvPr id="98" name="Google Shape;98;p16"/>
          <p:cNvSpPr/>
          <p:nvPr/>
        </p:nvSpPr>
        <p:spPr>
          <a:xfrm>
            <a:off x="152399" y="95250"/>
            <a:ext cx="1414455" cy="257175"/>
          </a:xfrm>
          <a:prstGeom prst="rect">
            <a:avLst/>
          </a:prstGeom>
          <a:solidFill>
            <a:srgbClr val="FFFFFF"/>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99" name="Google Shape;99;p16"/>
          <p:cNvSpPr/>
          <p:nvPr/>
        </p:nvSpPr>
        <p:spPr>
          <a:xfrm>
            <a:off x="266699" y="152400"/>
            <a:ext cx="1230306" cy="187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A5B"/>
              </a:buClr>
              <a:buSzPts val="1000"/>
              <a:buFont typeface="Arial"/>
              <a:buNone/>
            </a:pPr>
            <a:r>
              <a:rPr lang="en" sz="1000">
                <a:solidFill>
                  <a:srgbClr val="121A5B"/>
                </a:solidFill>
                <a:latin typeface="Arial"/>
                <a:ea typeface="Arial"/>
                <a:cs typeface="Arial"/>
                <a:sym typeface="Arial"/>
              </a:rPr>
              <a:t>INTRODUCTION</a:t>
            </a:r>
            <a:endParaRPr sz="1000">
              <a:solidFill>
                <a:schemeClr val="dk1"/>
              </a:solidFill>
              <a:latin typeface="Calibri"/>
              <a:ea typeface="Calibri"/>
              <a:cs typeface="Calibri"/>
              <a:sym typeface="Calibri"/>
            </a:endParaRPr>
          </a:p>
        </p:txBody>
      </p:sp>
      <p:sp>
        <p:nvSpPr>
          <p:cNvPr id="100" name="Google Shape;100;p16"/>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01" name="Google Shape;101;p16"/>
          <p:cNvPicPr preferRelativeResize="0"/>
          <p:nvPr/>
        </p:nvPicPr>
        <p:blipFill rotWithShape="1">
          <a:blip r:embed="rId4">
            <a:alphaModFix/>
          </a:blip>
          <a:srcRect b="0" l="0" r="0" t="0"/>
          <a:stretch/>
        </p:blipFill>
        <p:spPr>
          <a:xfrm>
            <a:off x="152399" y="4791075"/>
            <a:ext cx="633409" cy="257142"/>
          </a:xfrm>
          <a:prstGeom prst="rect">
            <a:avLst/>
          </a:prstGeom>
          <a:noFill/>
          <a:ln>
            <a:noFill/>
          </a:ln>
        </p:spPr>
      </p:pic>
      <p:pic>
        <p:nvPicPr>
          <p:cNvPr descr=" " id="102" name="Google Shape;102;p16"/>
          <p:cNvPicPr preferRelativeResize="0"/>
          <p:nvPr/>
        </p:nvPicPr>
        <p:blipFill rotWithShape="1">
          <a:blip r:embed="rId5">
            <a:alphaModFix/>
          </a:blip>
          <a:srcRect b="0" l="0" r="0" t="0"/>
          <a:stretch/>
        </p:blipFill>
        <p:spPr>
          <a:xfrm>
            <a:off x="152399" y="4791075"/>
            <a:ext cx="633409" cy="257142"/>
          </a:xfrm>
          <a:prstGeom prst="rect">
            <a:avLst/>
          </a:prstGeom>
          <a:noFill/>
          <a:ln>
            <a:noFill/>
          </a:ln>
        </p:spPr>
      </p:pic>
      <p:sp>
        <p:nvSpPr>
          <p:cNvPr id="103" name="Google Shape;103;p16"/>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700"/>
              <a:buFont typeface="Teko"/>
              <a:buNone/>
            </a:pPr>
            <a:r>
              <a:rPr lang="en" sz="700">
                <a:solidFill>
                  <a:srgbClr val="FFFFFF"/>
                </a:solidFill>
                <a:latin typeface="Teko"/>
                <a:ea typeface="Teko"/>
                <a:cs typeface="Teko"/>
                <a:sym typeface="Teko"/>
              </a:rPr>
              <a:t>5</a:t>
            </a:r>
            <a:endParaRPr sz="700">
              <a:solidFill>
                <a:schemeClr val="dk1"/>
              </a:solidFill>
              <a:latin typeface="Calibri"/>
              <a:ea typeface="Calibri"/>
              <a:cs typeface="Calibri"/>
              <a:sym typeface="Calibri"/>
            </a:endParaRPr>
          </a:p>
        </p:txBody>
      </p:sp>
      <p:sp>
        <p:nvSpPr>
          <p:cNvPr id="104" name="Google Shape;104;p16"/>
          <p:cNvSpPr/>
          <p:nvPr/>
        </p:nvSpPr>
        <p:spPr>
          <a:xfrm>
            <a:off x="900108" y="971550"/>
            <a:ext cx="6057900" cy="31956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05" name="Google Shape;105;p16"/>
          <p:cNvSpPr/>
          <p:nvPr/>
        </p:nvSpPr>
        <p:spPr>
          <a:xfrm>
            <a:off x="900108" y="971550"/>
            <a:ext cx="6140418" cy="6254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900"/>
              <a:buFont typeface="Arial"/>
              <a:buNone/>
            </a:pPr>
            <a:r>
              <a:rPr lang="en" sz="1900">
                <a:solidFill>
                  <a:srgbClr val="FFFFFF"/>
                </a:solidFill>
                <a:latin typeface="Roboto Black"/>
                <a:ea typeface="Roboto Black"/>
                <a:cs typeface="Roboto Black"/>
                <a:sym typeface="Roboto Black"/>
              </a:rPr>
              <a:t>And when it comes to email marketing specifically, manufacturers struggle constantly with things like:</a:t>
            </a:r>
            <a:endParaRPr sz="1900">
              <a:solidFill>
                <a:schemeClr val="dk1"/>
              </a:solidFill>
              <a:latin typeface="Roboto Black"/>
              <a:ea typeface="Roboto Black"/>
              <a:cs typeface="Roboto Black"/>
              <a:sym typeface="Roboto Black"/>
            </a:endParaRPr>
          </a:p>
        </p:txBody>
      </p:sp>
      <p:sp>
        <p:nvSpPr>
          <p:cNvPr id="106" name="Google Shape;106;p16"/>
          <p:cNvSpPr/>
          <p:nvPr/>
        </p:nvSpPr>
        <p:spPr>
          <a:xfrm>
            <a:off x="900108" y="1781175"/>
            <a:ext cx="3586144" cy="2386013"/>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07" name="Google Shape;107;p16"/>
          <p:cNvSpPr/>
          <p:nvPr/>
        </p:nvSpPr>
        <p:spPr>
          <a:xfrm>
            <a:off x="900108" y="1781175"/>
            <a:ext cx="3271821" cy="56673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08" name="Google Shape;108;p16"/>
          <p:cNvPicPr preferRelativeResize="0"/>
          <p:nvPr/>
        </p:nvPicPr>
        <p:blipFill rotWithShape="1">
          <a:blip r:embed="rId6">
            <a:alphaModFix/>
          </a:blip>
          <a:srcRect b="0" l="0" r="0" t="0"/>
          <a:stretch/>
        </p:blipFill>
        <p:spPr>
          <a:xfrm>
            <a:off x="900108" y="1781175"/>
            <a:ext cx="566735" cy="566664"/>
          </a:xfrm>
          <a:prstGeom prst="rect">
            <a:avLst/>
          </a:prstGeom>
          <a:noFill/>
          <a:ln>
            <a:noFill/>
          </a:ln>
        </p:spPr>
      </p:pic>
      <p:sp>
        <p:nvSpPr>
          <p:cNvPr id="109" name="Google Shape;109;p16"/>
          <p:cNvSpPr/>
          <p:nvPr/>
        </p:nvSpPr>
        <p:spPr>
          <a:xfrm>
            <a:off x="1119182" y="1914525"/>
            <a:ext cx="211137" cy="38258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A5B"/>
              </a:buClr>
              <a:buSzPts val="1900"/>
              <a:buFont typeface="Arial"/>
              <a:buNone/>
            </a:pPr>
            <a:r>
              <a:rPr lang="en" sz="1900">
                <a:solidFill>
                  <a:srgbClr val="121A5B"/>
                </a:solidFill>
                <a:latin typeface="Arial"/>
                <a:ea typeface="Arial"/>
                <a:cs typeface="Arial"/>
                <a:sym typeface="Arial"/>
              </a:rPr>
              <a:t>1</a:t>
            </a:r>
            <a:endParaRPr sz="1900">
              <a:solidFill>
                <a:schemeClr val="dk1"/>
              </a:solidFill>
              <a:latin typeface="Calibri"/>
              <a:ea typeface="Calibri"/>
              <a:cs typeface="Calibri"/>
              <a:sym typeface="Calibri"/>
            </a:endParaRPr>
          </a:p>
        </p:txBody>
      </p:sp>
      <p:sp>
        <p:nvSpPr>
          <p:cNvPr id="110" name="Google Shape;110;p16"/>
          <p:cNvSpPr/>
          <p:nvPr/>
        </p:nvSpPr>
        <p:spPr>
          <a:xfrm>
            <a:off x="1619242" y="1926431"/>
            <a:ext cx="2628886" cy="3524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00"/>
              <a:buFont typeface="Arial"/>
              <a:buNone/>
            </a:pPr>
            <a:r>
              <a:rPr lang="en" sz="1800">
                <a:solidFill>
                  <a:srgbClr val="FFFFFF"/>
                </a:solidFill>
                <a:latin typeface="Roboto Black"/>
                <a:ea typeface="Roboto Black"/>
                <a:cs typeface="Roboto Black"/>
                <a:sym typeface="Roboto Black"/>
              </a:rPr>
              <a:t>Email Content Creation</a:t>
            </a:r>
            <a:endParaRPr sz="1800">
              <a:solidFill>
                <a:schemeClr val="dk1"/>
              </a:solidFill>
              <a:latin typeface="Roboto Black"/>
              <a:ea typeface="Roboto Black"/>
              <a:cs typeface="Roboto Black"/>
              <a:sym typeface="Roboto Black"/>
            </a:endParaRPr>
          </a:p>
        </p:txBody>
      </p:sp>
      <p:sp>
        <p:nvSpPr>
          <p:cNvPr id="111" name="Google Shape;111;p16"/>
          <p:cNvSpPr/>
          <p:nvPr/>
        </p:nvSpPr>
        <p:spPr>
          <a:xfrm>
            <a:off x="900108" y="2690813"/>
            <a:ext cx="3586144" cy="56673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12" name="Google Shape;112;p16"/>
          <p:cNvPicPr preferRelativeResize="0"/>
          <p:nvPr/>
        </p:nvPicPr>
        <p:blipFill rotWithShape="1">
          <a:blip r:embed="rId6">
            <a:alphaModFix/>
          </a:blip>
          <a:srcRect b="0" l="0" r="0" t="0"/>
          <a:stretch/>
        </p:blipFill>
        <p:spPr>
          <a:xfrm>
            <a:off x="900108" y="2690813"/>
            <a:ext cx="566735" cy="566664"/>
          </a:xfrm>
          <a:prstGeom prst="rect">
            <a:avLst/>
          </a:prstGeom>
          <a:noFill/>
          <a:ln>
            <a:noFill/>
          </a:ln>
        </p:spPr>
      </p:pic>
      <p:sp>
        <p:nvSpPr>
          <p:cNvPr id="113" name="Google Shape;113;p16"/>
          <p:cNvSpPr/>
          <p:nvPr/>
        </p:nvSpPr>
        <p:spPr>
          <a:xfrm>
            <a:off x="1104894" y="2824163"/>
            <a:ext cx="244474" cy="38258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A5B"/>
              </a:buClr>
              <a:buSzPts val="1900"/>
              <a:buFont typeface="Arial"/>
              <a:buNone/>
            </a:pPr>
            <a:r>
              <a:rPr lang="en" sz="1900">
                <a:solidFill>
                  <a:srgbClr val="121A5B"/>
                </a:solidFill>
                <a:latin typeface="Arial"/>
                <a:ea typeface="Arial"/>
                <a:cs typeface="Arial"/>
                <a:sym typeface="Arial"/>
              </a:rPr>
              <a:t>2</a:t>
            </a:r>
            <a:endParaRPr sz="1900">
              <a:solidFill>
                <a:schemeClr val="dk1"/>
              </a:solidFill>
              <a:latin typeface="Calibri"/>
              <a:ea typeface="Calibri"/>
              <a:cs typeface="Calibri"/>
              <a:sym typeface="Calibri"/>
            </a:endParaRPr>
          </a:p>
        </p:txBody>
      </p:sp>
      <p:sp>
        <p:nvSpPr>
          <p:cNvPr id="114" name="Google Shape;114;p16"/>
          <p:cNvSpPr/>
          <p:nvPr/>
        </p:nvSpPr>
        <p:spPr>
          <a:xfrm>
            <a:off x="1619250" y="2850350"/>
            <a:ext cx="3387000" cy="6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00"/>
              <a:buFont typeface="Arial"/>
              <a:buNone/>
            </a:pPr>
            <a:r>
              <a:rPr lang="en" sz="1800">
                <a:solidFill>
                  <a:srgbClr val="FFFFFF"/>
                </a:solidFill>
                <a:latin typeface="Roboto Black"/>
                <a:ea typeface="Roboto Black"/>
                <a:cs typeface="Roboto Black"/>
                <a:sym typeface="Roboto Black"/>
              </a:rPr>
              <a:t>Building an Engaged Email List</a:t>
            </a:r>
            <a:endParaRPr sz="1800">
              <a:solidFill>
                <a:schemeClr val="dk1"/>
              </a:solidFill>
              <a:latin typeface="Roboto Black"/>
              <a:ea typeface="Roboto Black"/>
              <a:cs typeface="Roboto Black"/>
              <a:sym typeface="Roboto Black"/>
            </a:endParaRPr>
          </a:p>
        </p:txBody>
      </p:sp>
      <p:sp>
        <p:nvSpPr>
          <p:cNvPr id="115" name="Google Shape;115;p16"/>
          <p:cNvSpPr/>
          <p:nvPr/>
        </p:nvSpPr>
        <p:spPr>
          <a:xfrm>
            <a:off x="900108" y="3600450"/>
            <a:ext cx="3586144" cy="56673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16" name="Google Shape;116;p16"/>
          <p:cNvPicPr preferRelativeResize="0"/>
          <p:nvPr/>
        </p:nvPicPr>
        <p:blipFill rotWithShape="1">
          <a:blip r:embed="rId6">
            <a:alphaModFix/>
          </a:blip>
          <a:srcRect b="0" l="0" r="0" t="0"/>
          <a:stretch/>
        </p:blipFill>
        <p:spPr>
          <a:xfrm>
            <a:off x="900108" y="3600450"/>
            <a:ext cx="566735" cy="566664"/>
          </a:xfrm>
          <a:prstGeom prst="rect">
            <a:avLst/>
          </a:prstGeom>
          <a:noFill/>
          <a:ln>
            <a:noFill/>
          </a:ln>
        </p:spPr>
      </p:pic>
      <p:sp>
        <p:nvSpPr>
          <p:cNvPr id="117" name="Google Shape;117;p16"/>
          <p:cNvSpPr/>
          <p:nvPr/>
        </p:nvSpPr>
        <p:spPr>
          <a:xfrm>
            <a:off x="1100132" y="3733800"/>
            <a:ext cx="253999" cy="38258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A5B"/>
              </a:buClr>
              <a:buSzPts val="1900"/>
              <a:buFont typeface="Arial"/>
              <a:buNone/>
            </a:pPr>
            <a:r>
              <a:rPr lang="en" sz="1900">
                <a:solidFill>
                  <a:srgbClr val="121A5B"/>
                </a:solidFill>
                <a:latin typeface="Arial"/>
                <a:ea typeface="Arial"/>
                <a:cs typeface="Arial"/>
                <a:sym typeface="Arial"/>
              </a:rPr>
              <a:t>3</a:t>
            </a:r>
            <a:endParaRPr sz="1900">
              <a:solidFill>
                <a:schemeClr val="dk1"/>
              </a:solidFill>
              <a:latin typeface="Calibri"/>
              <a:ea typeface="Calibri"/>
              <a:cs typeface="Calibri"/>
              <a:sym typeface="Calibri"/>
            </a:endParaRPr>
          </a:p>
        </p:txBody>
      </p:sp>
      <p:sp>
        <p:nvSpPr>
          <p:cNvPr id="118" name="Google Shape;118;p16"/>
          <p:cNvSpPr/>
          <p:nvPr/>
        </p:nvSpPr>
        <p:spPr>
          <a:xfrm>
            <a:off x="1619250" y="3760000"/>
            <a:ext cx="3996600" cy="6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00"/>
              <a:buFont typeface="Arial"/>
              <a:buNone/>
            </a:pPr>
            <a:r>
              <a:rPr lang="en" sz="1800">
                <a:solidFill>
                  <a:srgbClr val="FFFFFF"/>
                </a:solidFill>
                <a:latin typeface="Roboto Black"/>
                <a:ea typeface="Roboto Black"/>
                <a:cs typeface="Roboto Black"/>
                <a:sym typeface="Roboto Black"/>
              </a:rPr>
              <a:t>Standing Out in a Competitive Inbox</a:t>
            </a:r>
            <a:endParaRPr sz="1800">
              <a:solidFill>
                <a:schemeClr val="dk1"/>
              </a:solidFill>
              <a:latin typeface="Roboto Black"/>
              <a:ea typeface="Roboto Black"/>
              <a:cs typeface="Roboto Black"/>
              <a:sym typeface="Robot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7"/>
          <p:cNvSpPr txBox="1"/>
          <p:nvPr/>
        </p:nvSpPr>
        <p:spPr>
          <a:xfrm>
            <a:off x="3869000" y="1695050"/>
            <a:ext cx="5112000" cy="1962600"/>
          </a:xfrm>
          <a:prstGeom prst="rect">
            <a:avLst/>
          </a:prstGeom>
          <a:noFill/>
          <a:ln>
            <a:noFill/>
          </a:ln>
        </p:spPr>
        <p:txBody>
          <a:bodyPr anchorCtr="0" anchor="t" bIns="91425" lIns="91425" spcFirstLastPara="1" rIns="91425" wrap="square" tIns="91425">
            <a:spAutoFit/>
          </a:bodyPr>
          <a:lstStyle/>
          <a:p>
            <a:pPr indent="0" lvl="0" marL="12700" rtl="0" algn="l">
              <a:lnSpc>
                <a:spcPct val="115000"/>
              </a:lnSpc>
              <a:spcBef>
                <a:spcPts val="0"/>
              </a:spcBef>
              <a:spcAft>
                <a:spcPts val="0"/>
              </a:spcAft>
              <a:buNone/>
            </a:pPr>
            <a:r>
              <a:rPr lang="en" sz="3500">
                <a:latin typeface="Roboto Black"/>
                <a:ea typeface="Roboto Black"/>
                <a:cs typeface="Roboto Black"/>
                <a:sym typeface="Roboto Black"/>
              </a:rPr>
              <a:t>•1st visit, 40% return.</a:t>
            </a:r>
            <a:endParaRPr sz="3500">
              <a:latin typeface="Roboto Black"/>
              <a:ea typeface="Roboto Black"/>
              <a:cs typeface="Roboto Black"/>
              <a:sym typeface="Roboto Black"/>
            </a:endParaRPr>
          </a:p>
          <a:p>
            <a:pPr indent="0" lvl="0" marL="12700" rtl="0" algn="l">
              <a:lnSpc>
                <a:spcPct val="115000"/>
              </a:lnSpc>
              <a:spcBef>
                <a:spcPts val="0"/>
              </a:spcBef>
              <a:spcAft>
                <a:spcPts val="0"/>
              </a:spcAft>
              <a:buNone/>
            </a:pPr>
            <a:r>
              <a:rPr lang="en" sz="3500">
                <a:latin typeface="Roboto Black"/>
                <a:ea typeface="Roboto Black"/>
                <a:cs typeface="Roboto Black"/>
                <a:sym typeface="Roboto Black"/>
              </a:rPr>
              <a:t>•2nd visit, 42% return.</a:t>
            </a:r>
            <a:endParaRPr sz="3500">
              <a:latin typeface="Roboto Black"/>
              <a:ea typeface="Roboto Black"/>
              <a:cs typeface="Roboto Black"/>
              <a:sym typeface="Roboto Black"/>
            </a:endParaRPr>
          </a:p>
          <a:p>
            <a:pPr indent="0" lvl="0" marL="12700" rtl="0" algn="l">
              <a:lnSpc>
                <a:spcPct val="115000"/>
              </a:lnSpc>
              <a:spcBef>
                <a:spcPts val="0"/>
              </a:spcBef>
              <a:spcAft>
                <a:spcPts val="0"/>
              </a:spcAft>
              <a:buNone/>
            </a:pPr>
            <a:r>
              <a:rPr lang="en" sz="3500">
                <a:latin typeface="Roboto Black"/>
                <a:ea typeface="Roboto Black"/>
                <a:cs typeface="Roboto Black"/>
                <a:sym typeface="Roboto Black"/>
              </a:rPr>
              <a:t>•3rd visit, 70% return.</a:t>
            </a:r>
            <a:endParaRPr sz="3500">
              <a:latin typeface="Roboto Black"/>
              <a:ea typeface="Roboto Black"/>
              <a:cs typeface="Roboto Black"/>
              <a:sym typeface="Roboto Black"/>
            </a:endParaRPr>
          </a:p>
        </p:txBody>
      </p:sp>
      <p:pic>
        <p:nvPicPr>
          <p:cNvPr id="124" name="Google Shape;124;p17"/>
          <p:cNvPicPr preferRelativeResize="0"/>
          <p:nvPr/>
        </p:nvPicPr>
        <p:blipFill>
          <a:blip r:embed="rId3">
            <a:alphaModFix/>
          </a:blip>
          <a:stretch>
            <a:fillRect/>
          </a:stretch>
        </p:blipFill>
        <p:spPr>
          <a:xfrm>
            <a:off x="215300" y="1390238"/>
            <a:ext cx="3207693" cy="2766325"/>
          </a:xfrm>
          <a:prstGeom prst="rect">
            <a:avLst/>
          </a:prstGeom>
          <a:noFill/>
          <a:ln>
            <a:noFill/>
          </a:ln>
        </p:spPr>
      </p:pic>
      <p:sp>
        <p:nvSpPr>
          <p:cNvPr id="125" name="Google Shape;125;p17"/>
          <p:cNvSpPr txBox="1"/>
          <p:nvPr/>
        </p:nvSpPr>
        <p:spPr>
          <a:xfrm>
            <a:off x="395350" y="13755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FFFFFF"/>
                </a:solidFill>
                <a:latin typeface="Montserrat"/>
                <a:ea typeface="Montserrat"/>
                <a:cs typeface="Montserrat"/>
                <a:sym typeface="Montserrat"/>
              </a:rPr>
              <a:t>Red Napkin Story</a:t>
            </a:r>
            <a:endParaRPr/>
          </a:p>
        </p:txBody>
      </p:sp>
      <p:pic>
        <p:nvPicPr>
          <p:cNvPr id="126" name="Google Shape;126;p17"/>
          <p:cNvPicPr preferRelativeResize="0"/>
          <p:nvPr/>
        </p:nvPicPr>
        <p:blipFill>
          <a:blip r:embed="rId4">
            <a:alphaModFix/>
          </a:blip>
          <a:stretch>
            <a:fillRect/>
          </a:stretch>
        </p:blipFill>
        <p:spPr>
          <a:xfrm>
            <a:off x="395288" y="4243388"/>
            <a:ext cx="3019425" cy="923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1" name="Shape 131"/>
        <p:cNvGrpSpPr/>
        <p:nvPr/>
      </p:nvGrpSpPr>
      <p:grpSpPr>
        <a:xfrm>
          <a:off x="0" y="0"/>
          <a:ext cx="0" cy="0"/>
          <a:chOff x="0" y="0"/>
          <a:chExt cx="0" cy="0"/>
        </a:xfrm>
      </p:grpSpPr>
      <p:sp>
        <p:nvSpPr>
          <p:cNvPr id="132" name="Google Shape;132;p18"/>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33" name="Google Shape;133;p18"/>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sp>
        <p:nvSpPr>
          <p:cNvPr id="134" name="Google Shape;134;p18"/>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74850"/>
              </a:buClr>
              <a:buSzPts val="700"/>
              <a:buFont typeface="Teko"/>
              <a:buNone/>
            </a:pPr>
            <a:r>
              <a:rPr lang="en" sz="700">
                <a:solidFill>
                  <a:srgbClr val="474850"/>
                </a:solidFill>
                <a:latin typeface="Teko"/>
                <a:ea typeface="Teko"/>
                <a:cs typeface="Teko"/>
                <a:sym typeface="Teko"/>
              </a:rPr>
              <a:t>6</a:t>
            </a:r>
            <a:endParaRPr sz="700">
              <a:solidFill>
                <a:schemeClr val="dk1"/>
              </a:solidFill>
              <a:latin typeface="Calibri"/>
              <a:ea typeface="Calibri"/>
              <a:cs typeface="Calibri"/>
              <a:sym typeface="Calibri"/>
            </a:endParaRPr>
          </a:p>
        </p:txBody>
      </p:sp>
      <p:sp>
        <p:nvSpPr>
          <p:cNvPr id="135" name="Google Shape;135;p18"/>
          <p:cNvSpPr/>
          <p:nvPr/>
        </p:nvSpPr>
        <p:spPr>
          <a:xfrm>
            <a:off x="1276343" y="1123950"/>
            <a:ext cx="6596028" cy="25527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36" name="Google Shape;136;p18"/>
          <p:cNvSpPr/>
          <p:nvPr/>
        </p:nvSpPr>
        <p:spPr>
          <a:xfrm>
            <a:off x="2669367" y="1628775"/>
            <a:ext cx="1576379" cy="57150"/>
          </a:xfrm>
          <a:prstGeom prst="rect">
            <a:avLst/>
          </a:prstGeom>
          <a:solidFill>
            <a:srgbClr val="F0D80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37" name="Google Shape;137;p18"/>
          <p:cNvSpPr/>
          <p:nvPr/>
        </p:nvSpPr>
        <p:spPr>
          <a:xfrm>
            <a:off x="2348694" y="971550"/>
            <a:ext cx="4451400" cy="6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2100"/>
              <a:buFont typeface="Arial"/>
              <a:buNone/>
            </a:pPr>
            <a:r>
              <a:rPr lang="en" sz="2100">
                <a:solidFill>
                  <a:srgbClr val="141516"/>
                </a:solidFill>
                <a:latin typeface="Roboto Black"/>
                <a:ea typeface="Roboto Black"/>
                <a:cs typeface="Roboto Black"/>
                <a:sym typeface="Roboto Black"/>
              </a:rPr>
              <a:t>So, how can email marketing really help your business? </a:t>
            </a:r>
            <a:endParaRPr sz="2100">
              <a:solidFill>
                <a:schemeClr val="dk1"/>
              </a:solidFill>
              <a:latin typeface="Roboto Black"/>
              <a:ea typeface="Roboto Black"/>
              <a:cs typeface="Roboto Black"/>
              <a:sym typeface="Roboto Black"/>
            </a:endParaRPr>
          </a:p>
        </p:txBody>
      </p:sp>
      <p:sp>
        <p:nvSpPr>
          <p:cNvPr id="138" name="Google Shape;138;p18"/>
          <p:cNvSpPr/>
          <p:nvPr/>
        </p:nvSpPr>
        <p:spPr>
          <a:xfrm>
            <a:off x="1276343" y="2047875"/>
            <a:ext cx="857246" cy="857250"/>
          </a:xfrm>
          <a:prstGeom prst="roundRect">
            <a:avLst>
              <a:gd fmla="val 555600" name="adj"/>
            </a:avLst>
          </a:prstGeom>
          <a:solidFill>
            <a:srgbClr val="121A5B"/>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39" name="Google Shape;139;p18"/>
          <p:cNvPicPr preferRelativeResize="0"/>
          <p:nvPr/>
        </p:nvPicPr>
        <p:blipFill rotWithShape="1">
          <a:blip r:embed="rId4">
            <a:alphaModFix/>
          </a:blip>
          <a:srcRect b="0" l="0" r="0" t="0"/>
          <a:stretch/>
        </p:blipFill>
        <p:spPr>
          <a:xfrm>
            <a:off x="1543042" y="2205038"/>
            <a:ext cx="809621" cy="538092"/>
          </a:xfrm>
          <a:prstGeom prst="rect">
            <a:avLst/>
          </a:prstGeom>
          <a:noFill/>
          <a:ln>
            <a:noFill/>
          </a:ln>
        </p:spPr>
      </p:pic>
      <p:sp>
        <p:nvSpPr>
          <p:cNvPr id="140" name="Google Shape;140;p18"/>
          <p:cNvSpPr/>
          <p:nvPr/>
        </p:nvSpPr>
        <p:spPr>
          <a:xfrm>
            <a:off x="1276343" y="3019425"/>
            <a:ext cx="1833553" cy="4953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41" name="Google Shape;141;p18"/>
          <p:cNvSpPr/>
          <p:nvPr/>
        </p:nvSpPr>
        <p:spPr>
          <a:xfrm>
            <a:off x="1276343" y="3019425"/>
            <a:ext cx="1878003" cy="2063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000"/>
              <a:buFont typeface="Teko"/>
              <a:buNone/>
            </a:pPr>
            <a:r>
              <a:rPr lang="en" sz="1800">
                <a:solidFill>
                  <a:srgbClr val="141516"/>
                </a:solidFill>
                <a:latin typeface="Alfa Slab One"/>
                <a:ea typeface="Alfa Slab One"/>
                <a:cs typeface="Alfa Slab One"/>
                <a:sym typeface="Alfa Slab One"/>
              </a:rPr>
              <a:t>The First Jab is pretty good</a:t>
            </a:r>
            <a:endParaRPr sz="1800">
              <a:solidFill>
                <a:schemeClr val="dk1"/>
              </a:solidFill>
              <a:latin typeface="Alfa Slab One"/>
              <a:ea typeface="Alfa Slab One"/>
              <a:cs typeface="Alfa Slab One"/>
              <a:sym typeface="Alfa Slab One"/>
            </a:endParaRPr>
          </a:p>
        </p:txBody>
      </p:sp>
      <p:sp>
        <p:nvSpPr>
          <p:cNvPr id="142" name="Google Shape;142;p18"/>
          <p:cNvSpPr/>
          <p:nvPr/>
        </p:nvSpPr>
        <p:spPr>
          <a:xfrm>
            <a:off x="1276343" y="3867150"/>
            <a:ext cx="1868400" cy="2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80"/>
              </a:buClr>
              <a:buSzPts val="800"/>
              <a:buFont typeface="Teko"/>
              <a:buNone/>
            </a:pPr>
            <a:r>
              <a:rPr lang="en">
                <a:solidFill>
                  <a:srgbClr val="5C6E80"/>
                </a:solidFill>
                <a:latin typeface="Alfa Slab One"/>
                <a:ea typeface="Alfa Slab One"/>
                <a:cs typeface="Alfa Slab One"/>
                <a:sym typeface="Alfa Slab One"/>
              </a:rPr>
              <a:t>Email marketing gets your name into customers’ inboxes. </a:t>
            </a:r>
            <a:endParaRPr>
              <a:solidFill>
                <a:schemeClr val="dk1"/>
              </a:solidFill>
              <a:latin typeface="Alfa Slab One"/>
              <a:ea typeface="Alfa Slab One"/>
              <a:cs typeface="Alfa Slab One"/>
              <a:sym typeface="Alfa Slab One"/>
            </a:endParaRPr>
          </a:p>
        </p:txBody>
      </p:sp>
      <p:sp>
        <p:nvSpPr>
          <p:cNvPr id="143" name="Google Shape;143;p18"/>
          <p:cNvSpPr/>
          <p:nvPr/>
        </p:nvSpPr>
        <p:spPr>
          <a:xfrm>
            <a:off x="3452795" y="2047875"/>
            <a:ext cx="2243126" cy="16287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44" name="Google Shape;144;p18"/>
          <p:cNvSpPr/>
          <p:nvPr/>
        </p:nvSpPr>
        <p:spPr>
          <a:xfrm>
            <a:off x="3452795" y="2047875"/>
            <a:ext cx="857246" cy="857250"/>
          </a:xfrm>
          <a:prstGeom prst="roundRect">
            <a:avLst>
              <a:gd fmla="val 555600" name="adj"/>
            </a:avLst>
          </a:prstGeom>
          <a:solidFill>
            <a:srgbClr val="121A5B"/>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45" name="Google Shape;145;p18"/>
          <p:cNvPicPr preferRelativeResize="0"/>
          <p:nvPr/>
        </p:nvPicPr>
        <p:blipFill rotWithShape="1">
          <a:blip r:embed="rId4">
            <a:alphaModFix/>
          </a:blip>
          <a:srcRect b="0" l="0" r="0" t="0"/>
          <a:stretch/>
        </p:blipFill>
        <p:spPr>
          <a:xfrm>
            <a:off x="3719493" y="2205038"/>
            <a:ext cx="809621" cy="538092"/>
          </a:xfrm>
          <a:prstGeom prst="rect">
            <a:avLst/>
          </a:prstGeom>
          <a:noFill/>
          <a:ln>
            <a:noFill/>
          </a:ln>
        </p:spPr>
      </p:pic>
      <p:sp>
        <p:nvSpPr>
          <p:cNvPr id="146" name="Google Shape;146;p18"/>
          <p:cNvSpPr/>
          <p:nvPr/>
        </p:nvSpPr>
        <p:spPr>
          <a:xfrm>
            <a:off x="3452795" y="3019425"/>
            <a:ext cx="2243126" cy="65722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47" name="Google Shape;147;p18"/>
          <p:cNvSpPr/>
          <p:nvPr/>
        </p:nvSpPr>
        <p:spPr>
          <a:xfrm>
            <a:off x="3452795" y="3019425"/>
            <a:ext cx="2287576" cy="36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000"/>
              <a:buFont typeface="Teko"/>
              <a:buNone/>
            </a:pPr>
            <a:r>
              <a:rPr lang="en" sz="1600">
                <a:solidFill>
                  <a:srgbClr val="141516"/>
                </a:solidFill>
                <a:latin typeface="Alfa Slab One"/>
                <a:ea typeface="Alfa Slab One"/>
                <a:cs typeface="Alfa Slab One"/>
                <a:sym typeface="Alfa Slab One"/>
              </a:rPr>
              <a:t>Then with a </a:t>
            </a:r>
            <a:r>
              <a:rPr lang="en" sz="1600">
                <a:solidFill>
                  <a:srgbClr val="141516"/>
                </a:solidFill>
                <a:latin typeface="Alfa Slab One"/>
                <a:ea typeface="Alfa Slab One"/>
                <a:cs typeface="Alfa Slab One"/>
                <a:sym typeface="Alfa Slab One"/>
              </a:rPr>
              <a:t>S</a:t>
            </a:r>
            <a:r>
              <a:rPr lang="en" sz="1600">
                <a:solidFill>
                  <a:srgbClr val="141516"/>
                </a:solidFill>
                <a:latin typeface="Alfa Slab One"/>
                <a:ea typeface="Alfa Slab One"/>
                <a:cs typeface="Alfa Slab One"/>
                <a:sym typeface="Alfa Slab One"/>
              </a:rPr>
              <a:t>econd Cross, we’re building up to something</a:t>
            </a:r>
            <a:endParaRPr sz="1600">
              <a:solidFill>
                <a:schemeClr val="dk1"/>
              </a:solidFill>
              <a:latin typeface="Alfa Slab One"/>
              <a:ea typeface="Alfa Slab One"/>
              <a:cs typeface="Alfa Slab One"/>
              <a:sym typeface="Alfa Slab One"/>
            </a:endParaRPr>
          </a:p>
        </p:txBody>
      </p:sp>
      <p:sp>
        <p:nvSpPr>
          <p:cNvPr id="148" name="Google Shape;148;p18"/>
          <p:cNvSpPr/>
          <p:nvPr/>
        </p:nvSpPr>
        <p:spPr>
          <a:xfrm>
            <a:off x="3452795" y="3952875"/>
            <a:ext cx="2278200" cy="2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80"/>
              </a:buClr>
              <a:buSzPts val="800"/>
              <a:buFont typeface="Teko"/>
              <a:buNone/>
            </a:pPr>
            <a:r>
              <a:rPr lang="en">
                <a:solidFill>
                  <a:srgbClr val="5C6E80"/>
                </a:solidFill>
                <a:latin typeface="Alfa Slab One"/>
                <a:ea typeface="Alfa Slab One"/>
                <a:cs typeface="Alfa Slab One"/>
                <a:sym typeface="Alfa Slab One"/>
              </a:rPr>
              <a:t>Email marketing turns those prospects into a loyal audience</a:t>
            </a:r>
            <a:endParaRPr>
              <a:solidFill>
                <a:schemeClr val="dk1"/>
              </a:solidFill>
              <a:latin typeface="Alfa Slab One"/>
              <a:ea typeface="Alfa Slab One"/>
              <a:cs typeface="Alfa Slab One"/>
              <a:sym typeface="Alfa Slab One"/>
            </a:endParaRPr>
          </a:p>
        </p:txBody>
      </p:sp>
      <p:sp>
        <p:nvSpPr>
          <p:cNvPr id="149" name="Google Shape;149;p18"/>
          <p:cNvSpPr/>
          <p:nvPr/>
        </p:nvSpPr>
        <p:spPr>
          <a:xfrm>
            <a:off x="6038819" y="2047875"/>
            <a:ext cx="1833553" cy="150018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50" name="Google Shape;150;p18"/>
          <p:cNvSpPr/>
          <p:nvPr/>
        </p:nvSpPr>
        <p:spPr>
          <a:xfrm>
            <a:off x="6038819" y="2047875"/>
            <a:ext cx="857246" cy="857250"/>
          </a:xfrm>
          <a:prstGeom prst="roundRect">
            <a:avLst>
              <a:gd fmla="val 555600" name="adj"/>
            </a:avLst>
          </a:prstGeom>
          <a:solidFill>
            <a:srgbClr val="121A5B"/>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51" name="Google Shape;151;p18"/>
          <p:cNvPicPr preferRelativeResize="0"/>
          <p:nvPr/>
        </p:nvPicPr>
        <p:blipFill rotWithShape="1">
          <a:blip r:embed="rId4">
            <a:alphaModFix/>
          </a:blip>
          <a:srcRect b="0" l="0" r="0" t="0"/>
          <a:stretch/>
        </p:blipFill>
        <p:spPr>
          <a:xfrm>
            <a:off x="6305517" y="2205038"/>
            <a:ext cx="809621" cy="538092"/>
          </a:xfrm>
          <a:prstGeom prst="rect">
            <a:avLst/>
          </a:prstGeom>
          <a:noFill/>
          <a:ln>
            <a:noFill/>
          </a:ln>
        </p:spPr>
      </p:pic>
      <p:sp>
        <p:nvSpPr>
          <p:cNvPr id="152" name="Google Shape;152;p18"/>
          <p:cNvSpPr/>
          <p:nvPr/>
        </p:nvSpPr>
        <p:spPr>
          <a:xfrm>
            <a:off x="6038819" y="3019425"/>
            <a:ext cx="1833553" cy="52863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53" name="Google Shape;153;p18"/>
          <p:cNvSpPr/>
          <p:nvPr/>
        </p:nvSpPr>
        <p:spPr>
          <a:xfrm>
            <a:off x="6038819" y="3019425"/>
            <a:ext cx="1878003" cy="36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000"/>
              <a:buFont typeface="Teko"/>
              <a:buNone/>
            </a:pPr>
            <a:r>
              <a:rPr lang="en" sz="1600">
                <a:solidFill>
                  <a:srgbClr val="141516"/>
                </a:solidFill>
                <a:latin typeface="Alfa Slab One"/>
                <a:ea typeface="Alfa Slab One"/>
                <a:cs typeface="Alfa Slab One"/>
                <a:sym typeface="Alfa Slab One"/>
              </a:rPr>
              <a:t>And then we’ve got the Knockout Hook!</a:t>
            </a:r>
            <a:endParaRPr sz="1600">
              <a:solidFill>
                <a:schemeClr val="dk1"/>
              </a:solidFill>
              <a:latin typeface="Alfa Slab One"/>
              <a:ea typeface="Alfa Slab One"/>
              <a:cs typeface="Alfa Slab One"/>
              <a:sym typeface="Alfa Slab One"/>
            </a:endParaRPr>
          </a:p>
        </p:txBody>
      </p:sp>
      <p:sp>
        <p:nvSpPr>
          <p:cNvPr id="154" name="Google Shape;154;p18"/>
          <p:cNvSpPr/>
          <p:nvPr/>
        </p:nvSpPr>
        <p:spPr>
          <a:xfrm>
            <a:off x="6038819" y="3952875"/>
            <a:ext cx="1868400" cy="16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80"/>
              </a:buClr>
              <a:buSzPts val="800"/>
              <a:buFont typeface="Teko"/>
              <a:buNone/>
            </a:pPr>
            <a:r>
              <a:rPr lang="en">
                <a:solidFill>
                  <a:srgbClr val="5C6E80"/>
                </a:solidFill>
                <a:latin typeface="Alfa Slab One"/>
                <a:ea typeface="Alfa Slab One"/>
                <a:cs typeface="Alfa Slab One"/>
                <a:sym typeface="Alfa Slab One"/>
              </a:rPr>
              <a:t>This is where you drive sales.</a:t>
            </a:r>
            <a:endParaRPr>
              <a:solidFill>
                <a:schemeClr val="dk1"/>
              </a:solidFill>
              <a:latin typeface="Alfa Slab One"/>
              <a:ea typeface="Alfa Slab One"/>
              <a:cs typeface="Alfa Slab One"/>
              <a:sym typeface="Alfa Slab One"/>
            </a:endParaRPr>
          </a:p>
        </p:txBody>
      </p:sp>
      <p:pic>
        <p:nvPicPr>
          <p:cNvPr descr=" " id="155" name="Google Shape;155;p18"/>
          <p:cNvPicPr preferRelativeResize="0"/>
          <p:nvPr/>
        </p:nvPicPr>
        <p:blipFill rotWithShape="1">
          <a:blip r:embed="rId5">
            <a:alphaModFix/>
          </a:blip>
          <a:srcRect b="0" l="0" r="0" t="0"/>
          <a:stretch/>
        </p:blipFill>
        <p:spPr>
          <a:xfrm>
            <a:off x="2457437" y="2531269"/>
            <a:ext cx="881058" cy="9525"/>
          </a:xfrm>
          <a:prstGeom prst="rect">
            <a:avLst/>
          </a:prstGeom>
          <a:noFill/>
          <a:ln>
            <a:noFill/>
          </a:ln>
        </p:spPr>
      </p:pic>
      <p:pic>
        <p:nvPicPr>
          <p:cNvPr descr=" " id="156" name="Google Shape;156;p18"/>
          <p:cNvPicPr preferRelativeResize="0"/>
          <p:nvPr/>
        </p:nvPicPr>
        <p:blipFill rotWithShape="1">
          <a:blip r:embed="rId5">
            <a:alphaModFix/>
          </a:blip>
          <a:srcRect b="0" l="0" r="0" t="0"/>
          <a:stretch/>
        </p:blipFill>
        <p:spPr>
          <a:xfrm>
            <a:off x="4824387" y="2531269"/>
            <a:ext cx="881058" cy="9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1" name="Shape 161"/>
        <p:cNvGrpSpPr/>
        <p:nvPr/>
      </p:nvGrpSpPr>
      <p:grpSpPr>
        <a:xfrm>
          <a:off x="0" y="0"/>
          <a:ext cx="0" cy="0"/>
          <a:chOff x="0" y="0"/>
          <a:chExt cx="0" cy="0"/>
        </a:xfrm>
      </p:grpSpPr>
      <p:sp>
        <p:nvSpPr>
          <p:cNvPr id="162" name="Google Shape;162;p19"/>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63" name="Google Shape;163;p19"/>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sp>
        <p:nvSpPr>
          <p:cNvPr id="164" name="Google Shape;164;p19"/>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74850"/>
              </a:buClr>
              <a:buSzPts val="700"/>
              <a:buFont typeface="Teko"/>
              <a:buNone/>
            </a:pPr>
            <a:r>
              <a:rPr lang="en" sz="700">
                <a:solidFill>
                  <a:srgbClr val="474850"/>
                </a:solidFill>
                <a:latin typeface="Teko"/>
                <a:ea typeface="Teko"/>
                <a:cs typeface="Teko"/>
                <a:sym typeface="Teko"/>
              </a:rPr>
              <a:t>7</a:t>
            </a:r>
            <a:endParaRPr sz="700">
              <a:solidFill>
                <a:schemeClr val="dk1"/>
              </a:solidFill>
              <a:latin typeface="Calibri"/>
              <a:ea typeface="Calibri"/>
              <a:cs typeface="Calibri"/>
              <a:sym typeface="Calibri"/>
            </a:endParaRPr>
          </a:p>
        </p:txBody>
      </p:sp>
      <p:sp>
        <p:nvSpPr>
          <p:cNvPr id="165" name="Google Shape;165;p19"/>
          <p:cNvSpPr/>
          <p:nvPr/>
        </p:nvSpPr>
        <p:spPr>
          <a:xfrm>
            <a:off x="869946" y="635000"/>
            <a:ext cx="7575600" cy="6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2100"/>
              <a:buFont typeface="Arial"/>
              <a:buNone/>
            </a:pPr>
            <a:r>
              <a:rPr lang="en" sz="2300">
                <a:solidFill>
                  <a:srgbClr val="141516"/>
                </a:solidFill>
                <a:latin typeface="Roboto Black"/>
                <a:ea typeface="Roboto Black"/>
                <a:cs typeface="Roboto Black"/>
                <a:sym typeface="Roboto Black"/>
              </a:rPr>
              <a:t>Email marketing is how you build brand awareness, customer loyalty, and increase your sales.</a:t>
            </a:r>
            <a:endParaRPr sz="2300">
              <a:solidFill>
                <a:schemeClr val="dk1"/>
              </a:solidFill>
              <a:latin typeface="Roboto Black"/>
              <a:ea typeface="Roboto Black"/>
              <a:cs typeface="Roboto Black"/>
              <a:sym typeface="Roboto Black"/>
            </a:endParaRPr>
          </a:p>
        </p:txBody>
      </p:sp>
      <p:pic>
        <p:nvPicPr>
          <p:cNvPr descr=" " id="166" name="Google Shape;166;p19"/>
          <p:cNvPicPr preferRelativeResize="0"/>
          <p:nvPr/>
        </p:nvPicPr>
        <p:blipFill rotWithShape="1">
          <a:blip r:embed="rId4">
            <a:alphaModFix/>
          </a:blip>
          <a:srcRect b="0" l="0" r="0" t="0"/>
          <a:stretch/>
        </p:blipFill>
        <p:spPr>
          <a:xfrm>
            <a:off x="2403428" y="1597025"/>
            <a:ext cx="323848" cy="323808"/>
          </a:xfrm>
          <a:prstGeom prst="rect">
            <a:avLst/>
          </a:prstGeom>
          <a:noFill/>
          <a:ln>
            <a:noFill/>
          </a:ln>
        </p:spPr>
      </p:pic>
      <p:sp>
        <p:nvSpPr>
          <p:cNvPr id="167" name="Google Shape;167;p19"/>
          <p:cNvSpPr/>
          <p:nvPr/>
        </p:nvSpPr>
        <p:spPr>
          <a:xfrm>
            <a:off x="2609042" y="1596225"/>
            <a:ext cx="3646500" cy="42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500">
                <a:solidFill>
                  <a:srgbClr val="141516"/>
                </a:solidFill>
                <a:latin typeface="Roboto Black"/>
                <a:ea typeface="Roboto Black"/>
                <a:cs typeface="Roboto Black"/>
                <a:sym typeface="Roboto Black"/>
              </a:rPr>
              <a:t>But it isn't a solo act. It's the glue that connects all of your marketing efforts.</a:t>
            </a:r>
            <a:endParaRPr sz="1500">
              <a:solidFill>
                <a:schemeClr val="dk1"/>
              </a:solidFill>
              <a:latin typeface="Roboto Black"/>
              <a:ea typeface="Roboto Black"/>
              <a:cs typeface="Roboto Black"/>
              <a:sym typeface="Roboto Black"/>
            </a:endParaRPr>
          </a:p>
        </p:txBody>
      </p:sp>
      <p:sp>
        <p:nvSpPr>
          <p:cNvPr id="168" name="Google Shape;168;p19"/>
          <p:cNvSpPr/>
          <p:nvPr/>
        </p:nvSpPr>
        <p:spPr>
          <a:xfrm>
            <a:off x="742946" y="2386013"/>
            <a:ext cx="7658060" cy="186213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69" name="Google Shape;169;p19"/>
          <p:cNvPicPr preferRelativeResize="0"/>
          <p:nvPr/>
        </p:nvPicPr>
        <p:blipFill rotWithShape="1">
          <a:blip r:embed="rId5">
            <a:alphaModFix/>
          </a:blip>
          <a:srcRect b="0" l="0" r="0" t="0"/>
          <a:stretch/>
        </p:blipFill>
        <p:spPr>
          <a:xfrm>
            <a:off x="742946" y="2386013"/>
            <a:ext cx="2476487" cy="1861895"/>
          </a:xfrm>
          <a:prstGeom prst="rect">
            <a:avLst/>
          </a:prstGeom>
          <a:noFill/>
          <a:ln>
            <a:noFill/>
          </a:ln>
        </p:spPr>
      </p:pic>
      <p:sp>
        <p:nvSpPr>
          <p:cNvPr id="170" name="Google Shape;170;p19"/>
          <p:cNvSpPr/>
          <p:nvPr/>
        </p:nvSpPr>
        <p:spPr>
          <a:xfrm>
            <a:off x="838195" y="2481263"/>
            <a:ext cx="1125532" cy="2063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A5B"/>
              </a:buClr>
              <a:buSzPts val="1000"/>
              <a:buFont typeface="Abril Fatface"/>
              <a:buNone/>
            </a:pPr>
            <a:r>
              <a:rPr lang="en" sz="1500">
                <a:solidFill>
                  <a:srgbClr val="121A5B"/>
                </a:solidFill>
                <a:latin typeface="Alfa Slab One"/>
                <a:ea typeface="Alfa Slab One"/>
                <a:cs typeface="Alfa Slab One"/>
                <a:sym typeface="Alfa Slab One"/>
              </a:rPr>
              <a:t>Website Visitors</a:t>
            </a:r>
            <a:endParaRPr sz="1500">
              <a:solidFill>
                <a:schemeClr val="dk1"/>
              </a:solidFill>
              <a:latin typeface="Alfa Slab One"/>
              <a:ea typeface="Alfa Slab One"/>
              <a:cs typeface="Alfa Slab One"/>
              <a:sym typeface="Alfa Slab One"/>
            </a:endParaRPr>
          </a:p>
        </p:txBody>
      </p:sp>
      <p:pic>
        <p:nvPicPr>
          <p:cNvPr descr=" " id="171" name="Google Shape;171;p19"/>
          <p:cNvPicPr preferRelativeResize="0"/>
          <p:nvPr/>
        </p:nvPicPr>
        <p:blipFill rotWithShape="1">
          <a:blip r:embed="rId6">
            <a:alphaModFix/>
          </a:blip>
          <a:srcRect b="0" l="0" r="0" t="0"/>
          <a:stretch/>
        </p:blipFill>
        <p:spPr>
          <a:xfrm>
            <a:off x="3333733" y="2386013"/>
            <a:ext cx="2476487" cy="1861895"/>
          </a:xfrm>
          <a:prstGeom prst="rect">
            <a:avLst/>
          </a:prstGeom>
          <a:noFill/>
          <a:ln>
            <a:noFill/>
          </a:ln>
        </p:spPr>
      </p:pic>
      <p:sp>
        <p:nvSpPr>
          <p:cNvPr id="172" name="Google Shape;172;p19"/>
          <p:cNvSpPr/>
          <p:nvPr/>
        </p:nvSpPr>
        <p:spPr>
          <a:xfrm>
            <a:off x="3428982" y="2481263"/>
            <a:ext cx="873120" cy="2063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A5B"/>
              </a:buClr>
              <a:buSzPts val="1000"/>
              <a:buFont typeface="Abril Fatface"/>
              <a:buNone/>
            </a:pPr>
            <a:r>
              <a:rPr lang="en" sz="1500">
                <a:solidFill>
                  <a:srgbClr val="121A5B"/>
                </a:solidFill>
                <a:latin typeface="Alfa Slab One"/>
                <a:ea typeface="Alfa Slab One"/>
                <a:cs typeface="Alfa Slab One"/>
                <a:sym typeface="Alfa Slab One"/>
              </a:rPr>
              <a:t>Social Media</a:t>
            </a:r>
            <a:endParaRPr sz="1500">
              <a:solidFill>
                <a:schemeClr val="dk1"/>
              </a:solidFill>
              <a:latin typeface="Alfa Slab One"/>
              <a:ea typeface="Alfa Slab One"/>
              <a:cs typeface="Alfa Slab One"/>
              <a:sym typeface="Alfa Slab One"/>
            </a:endParaRPr>
          </a:p>
        </p:txBody>
      </p:sp>
      <p:pic>
        <p:nvPicPr>
          <p:cNvPr descr=" " id="173" name="Google Shape;173;p19"/>
          <p:cNvPicPr preferRelativeResize="0"/>
          <p:nvPr/>
        </p:nvPicPr>
        <p:blipFill rotWithShape="1">
          <a:blip r:embed="rId7">
            <a:alphaModFix/>
          </a:blip>
          <a:srcRect b="0" l="0" r="0" t="0"/>
          <a:stretch/>
        </p:blipFill>
        <p:spPr>
          <a:xfrm>
            <a:off x="5924519" y="2386013"/>
            <a:ext cx="2476487" cy="1861895"/>
          </a:xfrm>
          <a:prstGeom prst="rect">
            <a:avLst/>
          </a:prstGeom>
          <a:noFill/>
          <a:ln>
            <a:noFill/>
          </a:ln>
        </p:spPr>
      </p:pic>
      <p:pic>
        <p:nvPicPr>
          <p:cNvPr descr=" " id="174" name="Google Shape;174;p19"/>
          <p:cNvPicPr preferRelativeResize="0"/>
          <p:nvPr/>
        </p:nvPicPr>
        <p:blipFill rotWithShape="1">
          <a:blip r:embed="rId8">
            <a:alphaModFix/>
          </a:blip>
          <a:srcRect b="0" l="0" r="0" t="0"/>
          <a:stretch/>
        </p:blipFill>
        <p:spPr>
          <a:xfrm>
            <a:off x="6119781" y="2824163"/>
            <a:ext cx="2085964" cy="1195232"/>
          </a:xfrm>
          <a:prstGeom prst="rect">
            <a:avLst/>
          </a:prstGeom>
          <a:noFill/>
          <a:ln>
            <a:noFill/>
          </a:ln>
        </p:spPr>
      </p:pic>
      <p:sp>
        <p:nvSpPr>
          <p:cNvPr id="175" name="Google Shape;175;p19"/>
          <p:cNvSpPr/>
          <p:nvPr/>
        </p:nvSpPr>
        <p:spPr>
          <a:xfrm>
            <a:off x="6019769" y="2481263"/>
            <a:ext cx="1325556" cy="2063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21A5B"/>
              </a:buClr>
              <a:buSzPts val="1000"/>
              <a:buFont typeface="Abril Fatface"/>
              <a:buNone/>
            </a:pPr>
            <a:r>
              <a:rPr lang="en" sz="1500">
                <a:solidFill>
                  <a:srgbClr val="121A5B"/>
                </a:solidFill>
                <a:latin typeface="Alfa Slab One"/>
                <a:ea typeface="Alfa Slab One"/>
                <a:cs typeface="Alfa Slab One"/>
                <a:sym typeface="Alfa Slab One"/>
              </a:rPr>
              <a:t>Existing Customers</a:t>
            </a:r>
            <a:endParaRPr sz="1500">
              <a:solidFill>
                <a:schemeClr val="dk1"/>
              </a:solidFill>
              <a:latin typeface="Alfa Slab One"/>
              <a:ea typeface="Alfa Slab One"/>
              <a:cs typeface="Alfa Slab One"/>
              <a:sym typeface="Alfa Slab On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A5B"/>
        </a:solidFill>
      </p:bgPr>
    </p:bg>
    <p:spTree>
      <p:nvGrpSpPr>
        <p:cNvPr id="180" name="Shape 180"/>
        <p:cNvGrpSpPr/>
        <p:nvPr/>
      </p:nvGrpSpPr>
      <p:grpSpPr>
        <a:xfrm>
          <a:off x="0" y="0"/>
          <a:ext cx="0" cy="0"/>
          <a:chOff x="0" y="0"/>
          <a:chExt cx="0" cy="0"/>
        </a:xfrm>
      </p:grpSpPr>
      <p:sp>
        <p:nvSpPr>
          <p:cNvPr id="181" name="Google Shape;181;p20"/>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82" name="Google Shape;182;p20"/>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pic>
        <p:nvPicPr>
          <p:cNvPr descr=" " id="183" name="Google Shape;183;p20"/>
          <p:cNvPicPr preferRelativeResize="0"/>
          <p:nvPr/>
        </p:nvPicPr>
        <p:blipFill rotWithShape="1">
          <a:blip r:embed="rId4">
            <a:alphaModFix/>
          </a:blip>
          <a:srcRect b="0" l="0" r="0" t="0"/>
          <a:stretch/>
        </p:blipFill>
        <p:spPr>
          <a:xfrm>
            <a:off x="152399" y="4791075"/>
            <a:ext cx="633409" cy="257142"/>
          </a:xfrm>
          <a:prstGeom prst="rect">
            <a:avLst/>
          </a:prstGeom>
          <a:noFill/>
          <a:ln>
            <a:noFill/>
          </a:ln>
        </p:spPr>
      </p:pic>
      <p:sp>
        <p:nvSpPr>
          <p:cNvPr id="184" name="Google Shape;184;p20"/>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700"/>
              <a:buFont typeface="Teko"/>
              <a:buNone/>
            </a:pPr>
            <a:r>
              <a:rPr lang="en" sz="700">
                <a:solidFill>
                  <a:srgbClr val="FFFFFF"/>
                </a:solidFill>
                <a:latin typeface="Teko"/>
                <a:ea typeface="Teko"/>
                <a:cs typeface="Teko"/>
                <a:sym typeface="Teko"/>
              </a:rPr>
              <a:t>8</a:t>
            </a:r>
            <a:endParaRPr sz="700">
              <a:solidFill>
                <a:schemeClr val="dk1"/>
              </a:solidFill>
              <a:latin typeface="Calibri"/>
              <a:ea typeface="Calibri"/>
              <a:cs typeface="Calibri"/>
              <a:sym typeface="Calibri"/>
            </a:endParaRPr>
          </a:p>
        </p:txBody>
      </p:sp>
      <p:sp>
        <p:nvSpPr>
          <p:cNvPr id="185" name="Google Shape;185;p20"/>
          <p:cNvSpPr/>
          <p:nvPr/>
        </p:nvSpPr>
        <p:spPr>
          <a:xfrm>
            <a:off x="309561" y="2334669"/>
            <a:ext cx="4632301" cy="96043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00"/>
              <a:buFont typeface="Arial"/>
              <a:buNone/>
            </a:pPr>
            <a:r>
              <a:rPr lang="en" sz="2400">
                <a:solidFill>
                  <a:srgbClr val="FFFFFF"/>
                </a:solidFill>
                <a:latin typeface="Roboto Black"/>
                <a:ea typeface="Roboto Black"/>
                <a:cs typeface="Roboto Black"/>
                <a:sym typeface="Roboto Black"/>
              </a:rPr>
              <a:t>What if you could send targeted emails automatically, without lifting a finger? </a:t>
            </a:r>
            <a:endParaRPr sz="2400">
              <a:solidFill>
                <a:schemeClr val="dk1"/>
              </a:solidFill>
              <a:latin typeface="Roboto Black"/>
              <a:ea typeface="Roboto Black"/>
              <a:cs typeface="Roboto Black"/>
              <a:sym typeface="Roboto Black"/>
            </a:endParaRPr>
          </a:p>
        </p:txBody>
      </p:sp>
      <p:sp>
        <p:nvSpPr>
          <p:cNvPr id="186" name="Google Shape;186;p20"/>
          <p:cNvSpPr/>
          <p:nvPr/>
        </p:nvSpPr>
        <p:spPr>
          <a:xfrm rot="274487">
            <a:off x="3842334" y="3061125"/>
            <a:ext cx="793628" cy="79362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700"/>
              <a:buFont typeface="Arial"/>
              <a:buNone/>
            </a:pPr>
            <a:r>
              <a:rPr lang="en" sz="4700">
                <a:solidFill>
                  <a:srgbClr val="FFFFFF"/>
                </a:solidFill>
                <a:latin typeface="Arial"/>
                <a:ea typeface="Arial"/>
                <a:cs typeface="Arial"/>
                <a:sym typeface="Arial"/>
              </a:rPr>
              <a:t>🤔</a:t>
            </a:r>
            <a:endParaRPr sz="4700">
              <a:solidFill>
                <a:schemeClr val="dk1"/>
              </a:solidFill>
              <a:latin typeface="Calibri"/>
              <a:ea typeface="Calibri"/>
              <a:cs typeface="Calibri"/>
              <a:sym typeface="Calibri"/>
            </a:endParaRPr>
          </a:p>
        </p:txBody>
      </p:sp>
      <p:sp>
        <p:nvSpPr>
          <p:cNvPr id="187" name="Google Shape;187;p20"/>
          <p:cNvSpPr/>
          <p:nvPr/>
        </p:nvSpPr>
        <p:spPr>
          <a:xfrm rot="-826580">
            <a:off x="328724" y="1676691"/>
            <a:ext cx="793752" cy="79374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700"/>
              <a:buFont typeface="Arial"/>
              <a:buNone/>
            </a:pPr>
            <a:r>
              <a:rPr lang="en" sz="4700">
                <a:solidFill>
                  <a:srgbClr val="FFFFFF"/>
                </a:solidFill>
                <a:latin typeface="Arial"/>
                <a:ea typeface="Arial"/>
                <a:cs typeface="Arial"/>
                <a:sym typeface="Arial"/>
              </a:rPr>
              <a:t>✉️</a:t>
            </a:r>
            <a:endParaRPr sz="4700">
              <a:solidFill>
                <a:schemeClr val="dk1"/>
              </a:solidFill>
              <a:latin typeface="Calibri"/>
              <a:ea typeface="Calibri"/>
              <a:cs typeface="Calibri"/>
              <a:sym typeface="Calibri"/>
            </a:endParaRPr>
          </a:p>
        </p:txBody>
      </p:sp>
      <p:sp>
        <p:nvSpPr>
          <p:cNvPr id="188" name="Google Shape;188;p20"/>
          <p:cNvSpPr/>
          <p:nvPr/>
        </p:nvSpPr>
        <p:spPr>
          <a:xfrm>
            <a:off x="5214898" y="1262077"/>
            <a:ext cx="3474600" cy="3137100"/>
          </a:xfrm>
          <a:prstGeom prst="roundRect">
            <a:avLst>
              <a:gd fmla="val 5760" name="adj"/>
            </a:avLst>
          </a:prstGeom>
          <a:solidFill>
            <a:srgbClr val="FFFFFF">
              <a:alpha val="9803"/>
            </a:srgbClr>
          </a:solidFill>
          <a:ln cap="flat" cmpd="sng" w="12700">
            <a:solidFill>
              <a:srgbClr val="FFFFFF"/>
            </a:solidFill>
            <a:prstDash val="solid"/>
            <a:round/>
            <a:headEnd len="sm" w="sm" type="none"/>
            <a:tailEnd len="sm" w="sm" type="none"/>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89" name="Google Shape;189;p20"/>
          <p:cNvSpPr/>
          <p:nvPr/>
        </p:nvSpPr>
        <p:spPr>
          <a:xfrm>
            <a:off x="5481609" y="1528763"/>
            <a:ext cx="2495537" cy="20859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90" name="Google Shape;190;p20"/>
          <p:cNvSpPr/>
          <p:nvPr/>
        </p:nvSpPr>
        <p:spPr>
          <a:xfrm>
            <a:off x="5481598" y="1528775"/>
            <a:ext cx="3093600" cy="55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600"/>
              <a:buFont typeface="Arial"/>
              <a:buNone/>
            </a:pPr>
            <a:r>
              <a:rPr lang="en" sz="1900">
                <a:solidFill>
                  <a:srgbClr val="FFFFFF"/>
                </a:solidFill>
                <a:latin typeface="Roboto Black"/>
                <a:ea typeface="Roboto Black"/>
                <a:cs typeface="Roboto Black"/>
                <a:sym typeface="Roboto Black"/>
              </a:rPr>
              <a:t>Email automation lets you:</a:t>
            </a:r>
            <a:endParaRPr sz="1900">
              <a:solidFill>
                <a:schemeClr val="dk1"/>
              </a:solidFill>
              <a:latin typeface="Roboto Black"/>
              <a:ea typeface="Roboto Black"/>
              <a:cs typeface="Roboto Black"/>
              <a:sym typeface="Roboto Black"/>
            </a:endParaRPr>
          </a:p>
        </p:txBody>
      </p:sp>
      <p:sp>
        <p:nvSpPr>
          <p:cNvPr id="191" name="Google Shape;191;p20"/>
          <p:cNvSpPr/>
          <p:nvPr/>
        </p:nvSpPr>
        <p:spPr>
          <a:xfrm>
            <a:off x="5481609" y="2166938"/>
            <a:ext cx="2495537" cy="14478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192" name="Google Shape;192;p20"/>
          <p:cNvSpPr/>
          <p:nvPr/>
        </p:nvSpPr>
        <p:spPr>
          <a:xfrm>
            <a:off x="5481609" y="2166938"/>
            <a:ext cx="2495537" cy="3048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193" name="Google Shape;193;p20"/>
          <p:cNvPicPr preferRelativeResize="0"/>
          <p:nvPr/>
        </p:nvPicPr>
        <p:blipFill rotWithShape="1">
          <a:blip r:embed="rId5">
            <a:alphaModFix/>
          </a:blip>
          <a:srcRect b="0" l="0" r="0" t="0"/>
          <a:stretch/>
        </p:blipFill>
        <p:spPr>
          <a:xfrm>
            <a:off x="5481609" y="2166938"/>
            <a:ext cx="304799" cy="304760"/>
          </a:xfrm>
          <a:prstGeom prst="rect">
            <a:avLst/>
          </a:prstGeom>
          <a:noFill/>
          <a:ln>
            <a:noFill/>
          </a:ln>
        </p:spPr>
      </p:pic>
      <p:pic>
        <p:nvPicPr>
          <p:cNvPr descr=" " id="194" name="Google Shape;194;p20"/>
          <p:cNvPicPr preferRelativeResize="0"/>
          <p:nvPr/>
        </p:nvPicPr>
        <p:blipFill rotWithShape="1">
          <a:blip r:embed="rId6">
            <a:alphaModFix/>
          </a:blip>
          <a:srcRect b="0" l="0" r="0" t="0"/>
          <a:stretch/>
        </p:blipFill>
        <p:spPr>
          <a:xfrm>
            <a:off x="5497482" y="2182812"/>
            <a:ext cx="273047" cy="273015"/>
          </a:xfrm>
          <a:prstGeom prst="rect">
            <a:avLst/>
          </a:prstGeom>
          <a:noFill/>
          <a:ln>
            <a:noFill/>
          </a:ln>
        </p:spPr>
      </p:pic>
      <p:sp>
        <p:nvSpPr>
          <p:cNvPr id="195" name="Google Shape;195;p20"/>
          <p:cNvSpPr/>
          <p:nvPr/>
        </p:nvSpPr>
        <p:spPr>
          <a:xfrm>
            <a:off x="5881646" y="2226475"/>
            <a:ext cx="2223600" cy="2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00"/>
              <a:buFont typeface="Algerian"/>
              <a:buNone/>
            </a:pPr>
            <a:r>
              <a:rPr lang="en" sz="1500">
                <a:solidFill>
                  <a:srgbClr val="FFFFFF"/>
                </a:solidFill>
                <a:latin typeface="Roboto Black"/>
                <a:ea typeface="Roboto Black"/>
                <a:cs typeface="Roboto Black"/>
                <a:sym typeface="Roboto Black"/>
              </a:rPr>
              <a:t>Free Up Your Time</a:t>
            </a:r>
            <a:endParaRPr sz="1500">
              <a:solidFill>
                <a:schemeClr val="dk1"/>
              </a:solidFill>
              <a:latin typeface="Roboto Black"/>
              <a:ea typeface="Roboto Black"/>
              <a:cs typeface="Roboto Black"/>
              <a:sym typeface="Roboto Black"/>
            </a:endParaRPr>
          </a:p>
        </p:txBody>
      </p:sp>
      <p:pic>
        <p:nvPicPr>
          <p:cNvPr descr=" " id="196" name="Google Shape;196;p20"/>
          <p:cNvPicPr preferRelativeResize="0"/>
          <p:nvPr/>
        </p:nvPicPr>
        <p:blipFill rotWithShape="1">
          <a:blip r:embed="rId5">
            <a:alphaModFix/>
          </a:blip>
          <a:srcRect b="0" l="0" r="0" t="0"/>
          <a:stretch/>
        </p:blipFill>
        <p:spPr>
          <a:xfrm>
            <a:off x="5481609" y="2547938"/>
            <a:ext cx="304799" cy="304760"/>
          </a:xfrm>
          <a:prstGeom prst="rect">
            <a:avLst/>
          </a:prstGeom>
          <a:noFill/>
          <a:ln>
            <a:noFill/>
          </a:ln>
        </p:spPr>
      </p:pic>
      <p:pic>
        <p:nvPicPr>
          <p:cNvPr descr=" " id="197" name="Google Shape;197;p20"/>
          <p:cNvPicPr preferRelativeResize="0"/>
          <p:nvPr/>
        </p:nvPicPr>
        <p:blipFill rotWithShape="1">
          <a:blip r:embed="rId6">
            <a:alphaModFix/>
          </a:blip>
          <a:srcRect b="0" l="0" r="0" t="0"/>
          <a:stretch/>
        </p:blipFill>
        <p:spPr>
          <a:xfrm>
            <a:off x="5497482" y="2716212"/>
            <a:ext cx="273047" cy="273015"/>
          </a:xfrm>
          <a:prstGeom prst="rect">
            <a:avLst/>
          </a:prstGeom>
          <a:noFill/>
          <a:ln>
            <a:noFill/>
          </a:ln>
        </p:spPr>
      </p:pic>
      <p:sp>
        <p:nvSpPr>
          <p:cNvPr id="198" name="Google Shape;198;p20"/>
          <p:cNvSpPr/>
          <p:nvPr/>
        </p:nvSpPr>
        <p:spPr>
          <a:xfrm>
            <a:off x="5881651" y="2759875"/>
            <a:ext cx="2299800" cy="2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00"/>
              <a:buFont typeface="Algerian"/>
              <a:buNone/>
            </a:pPr>
            <a:r>
              <a:rPr lang="en" sz="1500">
                <a:solidFill>
                  <a:srgbClr val="FFFFFF"/>
                </a:solidFill>
                <a:latin typeface="Roboto Black"/>
                <a:ea typeface="Roboto Black"/>
                <a:cs typeface="Roboto Black"/>
                <a:sym typeface="Roboto Black"/>
              </a:rPr>
              <a:t>Trigger Emails</a:t>
            </a:r>
            <a:endParaRPr sz="1500">
              <a:solidFill>
                <a:schemeClr val="dk1"/>
              </a:solidFill>
              <a:latin typeface="Roboto Black"/>
              <a:ea typeface="Roboto Black"/>
              <a:cs typeface="Roboto Black"/>
              <a:sym typeface="Roboto Black"/>
            </a:endParaRPr>
          </a:p>
        </p:txBody>
      </p:sp>
      <p:sp>
        <p:nvSpPr>
          <p:cNvPr id="199" name="Google Shape;199;p20"/>
          <p:cNvSpPr/>
          <p:nvPr/>
        </p:nvSpPr>
        <p:spPr>
          <a:xfrm>
            <a:off x="5481609" y="2928938"/>
            <a:ext cx="1866890" cy="3048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00" name="Google Shape;200;p20"/>
          <p:cNvPicPr preferRelativeResize="0"/>
          <p:nvPr/>
        </p:nvPicPr>
        <p:blipFill rotWithShape="1">
          <a:blip r:embed="rId5">
            <a:alphaModFix/>
          </a:blip>
          <a:srcRect b="0" l="0" r="0" t="0"/>
          <a:stretch/>
        </p:blipFill>
        <p:spPr>
          <a:xfrm>
            <a:off x="5481609" y="2928938"/>
            <a:ext cx="304799" cy="304760"/>
          </a:xfrm>
          <a:prstGeom prst="rect">
            <a:avLst/>
          </a:prstGeom>
          <a:noFill/>
          <a:ln>
            <a:noFill/>
          </a:ln>
        </p:spPr>
      </p:pic>
      <p:pic>
        <p:nvPicPr>
          <p:cNvPr descr=" " id="201" name="Google Shape;201;p20"/>
          <p:cNvPicPr preferRelativeResize="0"/>
          <p:nvPr/>
        </p:nvPicPr>
        <p:blipFill rotWithShape="1">
          <a:blip r:embed="rId6">
            <a:alphaModFix/>
          </a:blip>
          <a:srcRect b="0" l="0" r="0" t="0"/>
          <a:stretch/>
        </p:blipFill>
        <p:spPr>
          <a:xfrm>
            <a:off x="5497482" y="3249612"/>
            <a:ext cx="273047" cy="273015"/>
          </a:xfrm>
          <a:prstGeom prst="rect">
            <a:avLst/>
          </a:prstGeom>
          <a:noFill/>
          <a:ln>
            <a:noFill/>
          </a:ln>
        </p:spPr>
      </p:pic>
      <p:sp>
        <p:nvSpPr>
          <p:cNvPr id="202" name="Google Shape;202;p20"/>
          <p:cNvSpPr/>
          <p:nvPr/>
        </p:nvSpPr>
        <p:spPr>
          <a:xfrm>
            <a:off x="5881645" y="3293275"/>
            <a:ext cx="2590800" cy="2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00"/>
              <a:buFont typeface="Algerian"/>
              <a:buNone/>
            </a:pPr>
            <a:r>
              <a:rPr lang="en" sz="1500">
                <a:solidFill>
                  <a:srgbClr val="FFFFFF"/>
                </a:solidFill>
                <a:latin typeface="Roboto Black"/>
                <a:ea typeface="Roboto Black"/>
                <a:cs typeface="Roboto Black"/>
                <a:sym typeface="Roboto Black"/>
              </a:rPr>
              <a:t>Segment Audiences</a:t>
            </a:r>
            <a:endParaRPr sz="1500">
              <a:solidFill>
                <a:schemeClr val="dk1"/>
              </a:solidFill>
              <a:latin typeface="Roboto Black"/>
              <a:ea typeface="Roboto Black"/>
              <a:cs typeface="Roboto Black"/>
              <a:sym typeface="Roboto Black"/>
            </a:endParaRPr>
          </a:p>
        </p:txBody>
      </p:sp>
      <p:pic>
        <p:nvPicPr>
          <p:cNvPr descr=" " id="203" name="Google Shape;203;p20"/>
          <p:cNvPicPr preferRelativeResize="0"/>
          <p:nvPr/>
        </p:nvPicPr>
        <p:blipFill rotWithShape="1">
          <a:blip r:embed="rId5">
            <a:alphaModFix/>
          </a:blip>
          <a:srcRect b="0" l="0" r="0" t="0"/>
          <a:stretch/>
        </p:blipFill>
        <p:spPr>
          <a:xfrm>
            <a:off x="5481609" y="3309938"/>
            <a:ext cx="304799" cy="304760"/>
          </a:xfrm>
          <a:prstGeom prst="rect">
            <a:avLst/>
          </a:prstGeom>
          <a:noFill/>
          <a:ln>
            <a:noFill/>
          </a:ln>
        </p:spPr>
      </p:pic>
      <p:sp>
        <p:nvSpPr>
          <p:cNvPr id="204" name="Google Shape;204;p20"/>
          <p:cNvSpPr/>
          <p:nvPr/>
        </p:nvSpPr>
        <p:spPr>
          <a:xfrm>
            <a:off x="5905903" y="3826659"/>
            <a:ext cx="2707500" cy="2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00"/>
              <a:buFont typeface="Algerian"/>
              <a:buNone/>
            </a:pPr>
            <a:r>
              <a:rPr lang="en" sz="1500">
                <a:solidFill>
                  <a:srgbClr val="FFFFFF"/>
                </a:solidFill>
                <a:latin typeface="Roboto Black"/>
                <a:ea typeface="Roboto Black"/>
                <a:cs typeface="Roboto Black"/>
                <a:sym typeface="Roboto Black"/>
              </a:rPr>
              <a:t>Personalize Emails (at Scale)</a:t>
            </a:r>
            <a:endParaRPr sz="1500">
              <a:solidFill>
                <a:schemeClr val="dk1"/>
              </a:solidFill>
              <a:latin typeface="Roboto Black"/>
              <a:ea typeface="Roboto Black"/>
              <a:cs typeface="Roboto Black"/>
              <a:sym typeface="Roboto Black"/>
            </a:endParaRPr>
          </a:p>
        </p:txBody>
      </p:sp>
      <p:pic>
        <p:nvPicPr>
          <p:cNvPr descr=" " id="205" name="Google Shape;205;p20"/>
          <p:cNvPicPr preferRelativeResize="0"/>
          <p:nvPr/>
        </p:nvPicPr>
        <p:blipFill rotWithShape="1">
          <a:blip r:embed="rId6">
            <a:alphaModFix/>
          </a:blip>
          <a:srcRect b="0" l="0" r="0" t="0"/>
          <a:stretch/>
        </p:blipFill>
        <p:spPr>
          <a:xfrm>
            <a:off x="5497482" y="3783012"/>
            <a:ext cx="273047" cy="2730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0" name="Shape 210"/>
        <p:cNvGrpSpPr/>
        <p:nvPr/>
      </p:nvGrpSpPr>
      <p:grpSpPr>
        <a:xfrm>
          <a:off x="0" y="0"/>
          <a:ext cx="0" cy="0"/>
          <a:chOff x="0" y="0"/>
          <a:chExt cx="0" cy="0"/>
        </a:xfrm>
      </p:grpSpPr>
      <p:sp>
        <p:nvSpPr>
          <p:cNvPr id="211" name="Google Shape;211;p21"/>
          <p:cNvSpPr/>
          <p:nvPr/>
        </p:nvSpPr>
        <p:spPr>
          <a:xfrm>
            <a:off x="152399" y="95250"/>
            <a:ext cx="3862367" cy="257175"/>
          </a:xfrm>
          <a:prstGeom prst="rect">
            <a:avLst/>
          </a:prstGeom>
          <a:solidFill>
            <a:srgbClr val="121A5B"/>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212" name="Google Shape;212;p21"/>
          <p:cNvSpPr/>
          <p:nvPr/>
        </p:nvSpPr>
        <p:spPr>
          <a:xfrm>
            <a:off x="266699" y="152400"/>
            <a:ext cx="3678218" cy="187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000"/>
              <a:buFont typeface="Arial"/>
              <a:buNone/>
            </a:pPr>
            <a:r>
              <a:rPr lang="en" sz="1000">
                <a:solidFill>
                  <a:srgbClr val="FFFFFF"/>
                </a:solidFill>
                <a:latin typeface="Arial"/>
                <a:ea typeface="Arial"/>
                <a:cs typeface="Arial"/>
                <a:sym typeface="Arial"/>
              </a:rPr>
              <a:t>BUILDING OUT EMAIL MARKETING AUTOMATION</a:t>
            </a:r>
            <a:endParaRPr sz="1000">
              <a:solidFill>
                <a:schemeClr val="dk1"/>
              </a:solidFill>
              <a:latin typeface="Calibri"/>
              <a:ea typeface="Calibri"/>
              <a:cs typeface="Calibri"/>
              <a:sym typeface="Calibri"/>
            </a:endParaRPr>
          </a:p>
        </p:txBody>
      </p:sp>
      <p:sp>
        <p:nvSpPr>
          <p:cNvPr id="213" name="Google Shape;213;p21"/>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14" name="Google Shape;214;p21"/>
          <p:cNvPicPr preferRelativeResize="0"/>
          <p:nvPr/>
        </p:nvPicPr>
        <p:blipFill rotWithShape="1">
          <a:blip r:embed="rId3">
            <a:alphaModFix/>
          </a:blip>
          <a:srcRect b="0" l="0" r="0" t="0"/>
          <a:stretch/>
        </p:blipFill>
        <p:spPr>
          <a:xfrm>
            <a:off x="152399" y="4791075"/>
            <a:ext cx="633409" cy="257142"/>
          </a:xfrm>
          <a:prstGeom prst="rect">
            <a:avLst/>
          </a:prstGeom>
          <a:noFill/>
          <a:ln>
            <a:noFill/>
          </a:ln>
        </p:spPr>
      </p:pic>
      <p:sp>
        <p:nvSpPr>
          <p:cNvPr id="215" name="Google Shape;215;p21"/>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74850"/>
              </a:buClr>
              <a:buSzPts val="700"/>
              <a:buFont typeface="Teko"/>
              <a:buNone/>
            </a:pPr>
            <a:r>
              <a:rPr lang="en" sz="700">
                <a:solidFill>
                  <a:srgbClr val="474850"/>
                </a:solidFill>
                <a:latin typeface="Teko"/>
                <a:ea typeface="Teko"/>
                <a:cs typeface="Teko"/>
                <a:sym typeface="Teko"/>
              </a:rPr>
              <a:t>9</a:t>
            </a:r>
            <a:endParaRPr sz="700">
              <a:solidFill>
                <a:schemeClr val="dk1"/>
              </a:solidFill>
              <a:latin typeface="Calibri"/>
              <a:ea typeface="Calibri"/>
              <a:cs typeface="Calibri"/>
              <a:sym typeface="Calibri"/>
            </a:endParaRPr>
          </a:p>
        </p:txBody>
      </p:sp>
      <p:sp>
        <p:nvSpPr>
          <p:cNvPr id="216" name="Google Shape;216;p21"/>
          <p:cNvSpPr/>
          <p:nvPr/>
        </p:nvSpPr>
        <p:spPr>
          <a:xfrm>
            <a:off x="5091086" y="723900"/>
            <a:ext cx="1314443" cy="57150"/>
          </a:xfrm>
          <a:prstGeom prst="rect">
            <a:avLst/>
          </a:prstGeom>
          <a:solidFill>
            <a:srgbClr val="F0D80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217" name="Google Shape;217;p21"/>
          <p:cNvSpPr/>
          <p:nvPr/>
        </p:nvSpPr>
        <p:spPr>
          <a:xfrm>
            <a:off x="3424220" y="1004888"/>
            <a:ext cx="2133589" cy="57150"/>
          </a:xfrm>
          <a:prstGeom prst="rect">
            <a:avLst/>
          </a:prstGeom>
          <a:solidFill>
            <a:srgbClr val="F0D800"/>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218" name="Google Shape;218;p21"/>
          <p:cNvSpPr/>
          <p:nvPr/>
        </p:nvSpPr>
        <p:spPr>
          <a:xfrm>
            <a:off x="2455849" y="433388"/>
            <a:ext cx="4084500" cy="6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2100"/>
              <a:buFont typeface="Arial"/>
              <a:buNone/>
            </a:pPr>
            <a:r>
              <a:rPr lang="en" sz="2100">
                <a:solidFill>
                  <a:srgbClr val="141516"/>
                </a:solidFill>
                <a:latin typeface="Roboto Black"/>
                <a:ea typeface="Roboto Black"/>
                <a:cs typeface="Roboto Black"/>
                <a:sym typeface="Roboto Black"/>
              </a:rPr>
              <a:t>Okay, so what’s the right email strategy? </a:t>
            </a:r>
            <a:endParaRPr sz="2100">
              <a:solidFill>
                <a:schemeClr val="dk1"/>
              </a:solidFill>
              <a:latin typeface="Roboto Black"/>
              <a:ea typeface="Roboto Black"/>
              <a:cs typeface="Roboto Black"/>
              <a:sym typeface="Roboto Black"/>
            </a:endParaRPr>
          </a:p>
        </p:txBody>
      </p:sp>
      <p:sp>
        <p:nvSpPr>
          <p:cNvPr id="219" name="Google Shape;219;p21"/>
          <p:cNvSpPr/>
          <p:nvPr/>
        </p:nvSpPr>
        <p:spPr>
          <a:xfrm>
            <a:off x="247649" y="1252538"/>
            <a:ext cx="8648655" cy="333375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220" name="Google Shape;220;p21"/>
          <p:cNvSpPr/>
          <p:nvPr/>
        </p:nvSpPr>
        <p:spPr>
          <a:xfrm>
            <a:off x="247649" y="1252538"/>
            <a:ext cx="8648655" cy="7620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21" name="Google Shape;221;p21"/>
          <p:cNvPicPr preferRelativeResize="0"/>
          <p:nvPr/>
        </p:nvPicPr>
        <p:blipFill rotWithShape="1">
          <a:blip r:embed="rId4">
            <a:alphaModFix/>
          </a:blip>
          <a:srcRect b="0" l="0" r="0" t="0"/>
          <a:stretch/>
        </p:blipFill>
        <p:spPr>
          <a:xfrm>
            <a:off x="247649" y="1252538"/>
            <a:ext cx="1652579" cy="761901"/>
          </a:xfrm>
          <a:prstGeom prst="rect">
            <a:avLst/>
          </a:prstGeom>
          <a:noFill/>
          <a:ln>
            <a:noFill/>
          </a:ln>
        </p:spPr>
      </p:pic>
      <p:sp>
        <p:nvSpPr>
          <p:cNvPr id="222" name="Google Shape;222;p21"/>
          <p:cNvSpPr/>
          <p:nvPr/>
        </p:nvSpPr>
        <p:spPr>
          <a:xfrm>
            <a:off x="614348" y="1504950"/>
            <a:ext cx="987600" cy="2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Cold Email </a:t>
            </a:r>
            <a:endParaRPr sz="1200">
              <a:solidFill>
                <a:schemeClr val="dk1"/>
              </a:solidFill>
              <a:latin typeface="Alfa Slab One"/>
              <a:ea typeface="Alfa Slab One"/>
              <a:cs typeface="Alfa Slab One"/>
              <a:sym typeface="Alfa Slab One"/>
            </a:endParaRPr>
          </a:p>
        </p:txBody>
      </p:sp>
      <p:pic>
        <p:nvPicPr>
          <p:cNvPr descr=" " id="223" name="Google Shape;223;p21"/>
          <p:cNvPicPr preferRelativeResize="0"/>
          <p:nvPr/>
        </p:nvPicPr>
        <p:blipFill rotWithShape="1">
          <a:blip r:embed="rId4">
            <a:alphaModFix/>
          </a:blip>
          <a:srcRect b="0" l="0" r="0" t="0"/>
          <a:stretch/>
        </p:blipFill>
        <p:spPr>
          <a:xfrm>
            <a:off x="1995477" y="1252538"/>
            <a:ext cx="1652579" cy="761901"/>
          </a:xfrm>
          <a:prstGeom prst="rect">
            <a:avLst/>
          </a:prstGeom>
          <a:noFill/>
          <a:ln>
            <a:noFill/>
          </a:ln>
        </p:spPr>
      </p:pic>
      <p:sp>
        <p:nvSpPr>
          <p:cNvPr id="224" name="Google Shape;224;p21"/>
          <p:cNvSpPr/>
          <p:nvPr/>
        </p:nvSpPr>
        <p:spPr>
          <a:xfrm>
            <a:off x="2318352" y="1543050"/>
            <a:ext cx="1103100" cy="2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Warm Email </a:t>
            </a:r>
            <a:endParaRPr sz="1200">
              <a:solidFill>
                <a:schemeClr val="dk1"/>
              </a:solidFill>
              <a:latin typeface="Alfa Slab One"/>
              <a:ea typeface="Alfa Slab One"/>
              <a:cs typeface="Alfa Slab One"/>
              <a:sym typeface="Alfa Slab One"/>
            </a:endParaRPr>
          </a:p>
        </p:txBody>
      </p:sp>
      <p:pic>
        <p:nvPicPr>
          <p:cNvPr descr=" " id="225" name="Google Shape;225;p21"/>
          <p:cNvPicPr preferRelativeResize="0"/>
          <p:nvPr/>
        </p:nvPicPr>
        <p:blipFill rotWithShape="1">
          <a:blip r:embed="rId5">
            <a:alphaModFix/>
          </a:blip>
          <a:srcRect b="0" l="0" r="0" t="0"/>
          <a:stretch/>
        </p:blipFill>
        <p:spPr>
          <a:xfrm>
            <a:off x="3743306" y="1252538"/>
            <a:ext cx="1657341" cy="761901"/>
          </a:xfrm>
          <a:prstGeom prst="rect">
            <a:avLst/>
          </a:prstGeom>
          <a:noFill/>
          <a:ln>
            <a:noFill/>
          </a:ln>
        </p:spPr>
      </p:pic>
      <p:sp>
        <p:nvSpPr>
          <p:cNvPr id="226" name="Google Shape;226;p21"/>
          <p:cNvSpPr/>
          <p:nvPr/>
        </p:nvSpPr>
        <p:spPr>
          <a:xfrm>
            <a:off x="3968349" y="144780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Nurturing and Value Emails </a:t>
            </a:r>
            <a:endParaRPr sz="1200">
              <a:solidFill>
                <a:schemeClr val="dk1"/>
              </a:solidFill>
              <a:latin typeface="Alfa Slab One"/>
              <a:ea typeface="Alfa Slab One"/>
              <a:cs typeface="Alfa Slab One"/>
              <a:sym typeface="Alfa Slab One"/>
            </a:endParaRPr>
          </a:p>
        </p:txBody>
      </p:sp>
      <p:pic>
        <p:nvPicPr>
          <p:cNvPr descr=" " id="227" name="Google Shape;227;p21"/>
          <p:cNvPicPr preferRelativeResize="0"/>
          <p:nvPr/>
        </p:nvPicPr>
        <p:blipFill rotWithShape="1">
          <a:blip r:embed="rId4">
            <a:alphaModFix/>
          </a:blip>
          <a:srcRect b="0" l="0" r="0" t="0"/>
          <a:stretch/>
        </p:blipFill>
        <p:spPr>
          <a:xfrm>
            <a:off x="5495896" y="1252538"/>
            <a:ext cx="1652579" cy="761901"/>
          </a:xfrm>
          <a:prstGeom prst="rect">
            <a:avLst/>
          </a:prstGeom>
          <a:noFill/>
          <a:ln>
            <a:noFill/>
          </a:ln>
        </p:spPr>
      </p:pic>
      <p:sp>
        <p:nvSpPr>
          <p:cNvPr id="228" name="Google Shape;228;p21"/>
          <p:cNvSpPr/>
          <p:nvPr/>
        </p:nvSpPr>
        <p:spPr>
          <a:xfrm>
            <a:off x="5719959" y="144780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Promotional Emails</a:t>
            </a:r>
            <a:endParaRPr sz="1200">
              <a:solidFill>
                <a:schemeClr val="dk1"/>
              </a:solidFill>
              <a:latin typeface="Alfa Slab One"/>
              <a:ea typeface="Alfa Slab One"/>
              <a:cs typeface="Alfa Slab One"/>
              <a:sym typeface="Alfa Slab One"/>
            </a:endParaRPr>
          </a:p>
        </p:txBody>
      </p:sp>
      <p:pic>
        <p:nvPicPr>
          <p:cNvPr descr=" " id="229" name="Google Shape;229;p21"/>
          <p:cNvPicPr preferRelativeResize="0"/>
          <p:nvPr/>
        </p:nvPicPr>
        <p:blipFill rotWithShape="1">
          <a:blip r:embed="rId4">
            <a:alphaModFix/>
          </a:blip>
          <a:srcRect b="0" l="0" r="0" t="0"/>
          <a:stretch/>
        </p:blipFill>
        <p:spPr>
          <a:xfrm>
            <a:off x="7243725" y="1252538"/>
            <a:ext cx="1652579" cy="761901"/>
          </a:xfrm>
          <a:prstGeom prst="rect">
            <a:avLst/>
          </a:prstGeom>
          <a:noFill/>
          <a:ln>
            <a:noFill/>
          </a:ln>
        </p:spPr>
      </p:pic>
      <p:sp>
        <p:nvSpPr>
          <p:cNvPr id="230" name="Google Shape;230;p21"/>
          <p:cNvSpPr/>
          <p:nvPr/>
        </p:nvSpPr>
        <p:spPr>
          <a:xfrm>
            <a:off x="7466801" y="144780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Confirmation Emails </a:t>
            </a:r>
            <a:endParaRPr sz="1200">
              <a:solidFill>
                <a:schemeClr val="dk1"/>
              </a:solidFill>
              <a:latin typeface="Alfa Slab One"/>
              <a:ea typeface="Alfa Slab One"/>
              <a:cs typeface="Alfa Slab One"/>
              <a:sym typeface="Alfa Slab One"/>
            </a:endParaRPr>
          </a:p>
        </p:txBody>
      </p:sp>
      <p:sp>
        <p:nvSpPr>
          <p:cNvPr id="231" name="Google Shape;231;p21"/>
          <p:cNvSpPr/>
          <p:nvPr/>
        </p:nvSpPr>
        <p:spPr>
          <a:xfrm>
            <a:off x="247649" y="2109788"/>
            <a:ext cx="8648655" cy="7620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32" name="Google Shape;232;p21"/>
          <p:cNvPicPr preferRelativeResize="0"/>
          <p:nvPr/>
        </p:nvPicPr>
        <p:blipFill rotWithShape="1">
          <a:blip r:embed="rId4">
            <a:alphaModFix/>
          </a:blip>
          <a:srcRect b="0" l="0" r="0" t="0"/>
          <a:stretch/>
        </p:blipFill>
        <p:spPr>
          <a:xfrm>
            <a:off x="247649" y="2109788"/>
            <a:ext cx="1652579" cy="761901"/>
          </a:xfrm>
          <a:prstGeom prst="rect">
            <a:avLst/>
          </a:prstGeom>
          <a:noFill/>
          <a:ln>
            <a:noFill/>
          </a:ln>
        </p:spPr>
      </p:pic>
      <p:sp>
        <p:nvSpPr>
          <p:cNvPr id="233" name="Google Shape;233;p21"/>
          <p:cNvSpPr/>
          <p:nvPr/>
        </p:nvSpPr>
        <p:spPr>
          <a:xfrm>
            <a:off x="469897" y="230505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Abandoned Cart Emails </a:t>
            </a:r>
            <a:endParaRPr sz="1200">
              <a:solidFill>
                <a:schemeClr val="dk1"/>
              </a:solidFill>
              <a:latin typeface="Alfa Slab One"/>
              <a:ea typeface="Alfa Slab One"/>
              <a:cs typeface="Alfa Slab One"/>
              <a:sym typeface="Alfa Slab One"/>
            </a:endParaRPr>
          </a:p>
        </p:txBody>
      </p:sp>
      <p:pic>
        <p:nvPicPr>
          <p:cNvPr descr=" " id="234" name="Google Shape;234;p21"/>
          <p:cNvPicPr preferRelativeResize="0"/>
          <p:nvPr/>
        </p:nvPicPr>
        <p:blipFill rotWithShape="1">
          <a:blip r:embed="rId4">
            <a:alphaModFix/>
          </a:blip>
          <a:srcRect b="0" l="0" r="0" t="0"/>
          <a:stretch/>
        </p:blipFill>
        <p:spPr>
          <a:xfrm>
            <a:off x="1995477" y="2109788"/>
            <a:ext cx="1652579" cy="761901"/>
          </a:xfrm>
          <a:prstGeom prst="rect">
            <a:avLst/>
          </a:prstGeom>
          <a:noFill/>
          <a:ln>
            <a:noFill/>
          </a:ln>
        </p:spPr>
      </p:pic>
      <p:sp>
        <p:nvSpPr>
          <p:cNvPr id="235" name="Google Shape;235;p21"/>
          <p:cNvSpPr/>
          <p:nvPr/>
        </p:nvSpPr>
        <p:spPr>
          <a:xfrm>
            <a:off x="2216745" y="230505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Back-in-Stock Emails </a:t>
            </a:r>
            <a:endParaRPr sz="1200">
              <a:solidFill>
                <a:schemeClr val="dk1"/>
              </a:solidFill>
              <a:latin typeface="Alfa Slab One"/>
              <a:ea typeface="Alfa Slab One"/>
              <a:cs typeface="Alfa Slab One"/>
              <a:sym typeface="Alfa Slab One"/>
            </a:endParaRPr>
          </a:p>
        </p:txBody>
      </p:sp>
      <p:pic>
        <p:nvPicPr>
          <p:cNvPr descr=" " id="236" name="Google Shape;236;p21"/>
          <p:cNvPicPr preferRelativeResize="0"/>
          <p:nvPr/>
        </p:nvPicPr>
        <p:blipFill rotWithShape="1">
          <a:blip r:embed="rId5">
            <a:alphaModFix/>
          </a:blip>
          <a:srcRect b="0" l="0" r="0" t="0"/>
          <a:stretch/>
        </p:blipFill>
        <p:spPr>
          <a:xfrm>
            <a:off x="3743306" y="2109788"/>
            <a:ext cx="1657341" cy="761901"/>
          </a:xfrm>
          <a:prstGeom prst="rect">
            <a:avLst/>
          </a:prstGeom>
          <a:noFill/>
          <a:ln>
            <a:noFill/>
          </a:ln>
        </p:spPr>
      </p:pic>
      <p:sp>
        <p:nvSpPr>
          <p:cNvPr id="237" name="Google Shape;237;p21"/>
          <p:cNvSpPr/>
          <p:nvPr/>
        </p:nvSpPr>
        <p:spPr>
          <a:xfrm>
            <a:off x="3963587" y="230505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Price Drop Emails</a:t>
            </a:r>
            <a:endParaRPr sz="1200">
              <a:solidFill>
                <a:schemeClr val="dk1"/>
              </a:solidFill>
              <a:latin typeface="Alfa Slab One"/>
              <a:ea typeface="Alfa Slab One"/>
              <a:cs typeface="Alfa Slab One"/>
              <a:sym typeface="Alfa Slab One"/>
            </a:endParaRPr>
          </a:p>
        </p:txBody>
      </p:sp>
      <p:pic>
        <p:nvPicPr>
          <p:cNvPr descr=" " id="238" name="Google Shape;238;p21"/>
          <p:cNvPicPr preferRelativeResize="0"/>
          <p:nvPr/>
        </p:nvPicPr>
        <p:blipFill rotWithShape="1">
          <a:blip r:embed="rId4">
            <a:alphaModFix/>
          </a:blip>
          <a:srcRect b="0" l="0" r="0" t="0"/>
          <a:stretch/>
        </p:blipFill>
        <p:spPr>
          <a:xfrm>
            <a:off x="5495896" y="2109788"/>
            <a:ext cx="1652579" cy="761901"/>
          </a:xfrm>
          <a:prstGeom prst="rect">
            <a:avLst/>
          </a:prstGeom>
          <a:noFill/>
          <a:ln>
            <a:noFill/>
          </a:ln>
        </p:spPr>
      </p:pic>
      <p:sp>
        <p:nvSpPr>
          <p:cNvPr id="239" name="Google Shape;239;p21"/>
          <p:cNvSpPr/>
          <p:nvPr/>
        </p:nvSpPr>
        <p:spPr>
          <a:xfrm>
            <a:off x="5715197" y="230505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Order Update Emails</a:t>
            </a:r>
            <a:endParaRPr sz="1200">
              <a:solidFill>
                <a:schemeClr val="dk1"/>
              </a:solidFill>
              <a:latin typeface="Alfa Slab One"/>
              <a:ea typeface="Alfa Slab One"/>
              <a:cs typeface="Alfa Slab One"/>
              <a:sym typeface="Alfa Slab One"/>
            </a:endParaRPr>
          </a:p>
        </p:txBody>
      </p:sp>
      <p:pic>
        <p:nvPicPr>
          <p:cNvPr descr=" " id="240" name="Google Shape;240;p21"/>
          <p:cNvPicPr preferRelativeResize="0"/>
          <p:nvPr/>
        </p:nvPicPr>
        <p:blipFill rotWithShape="1">
          <a:blip r:embed="rId4">
            <a:alphaModFix/>
          </a:blip>
          <a:srcRect b="0" l="0" r="0" t="0"/>
          <a:stretch/>
        </p:blipFill>
        <p:spPr>
          <a:xfrm>
            <a:off x="7243725" y="2109788"/>
            <a:ext cx="1652579" cy="761901"/>
          </a:xfrm>
          <a:prstGeom prst="rect">
            <a:avLst/>
          </a:prstGeom>
          <a:noFill/>
          <a:ln>
            <a:noFill/>
          </a:ln>
        </p:spPr>
      </p:pic>
      <p:sp>
        <p:nvSpPr>
          <p:cNvPr id="241" name="Google Shape;241;p21"/>
          <p:cNvSpPr/>
          <p:nvPr/>
        </p:nvSpPr>
        <p:spPr>
          <a:xfrm>
            <a:off x="7462039" y="230505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Discount Emails</a:t>
            </a:r>
            <a:endParaRPr sz="1200">
              <a:solidFill>
                <a:schemeClr val="dk1"/>
              </a:solidFill>
              <a:latin typeface="Alfa Slab One"/>
              <a:ea typeface="Alfa Slab One"/>
              <a:cs typeface="Alfa Slab One"/>
              <a:sym typeface="Alfa Slab One"/>
            </a:endParaRPr>
          </a:p>
        </p:txBody>
      </p:sp>
      <p:sp>
        <p:nvSpPr>
          <p:cNvPr id="242" name="Google Shape;242;p21"/>
          <p:cNvSpPr/>
          <p:nvPr/>
        </p:nvSpPr>
        <p:spPr>
          <a:xfrm>
            <a:off x="247649" y="2967038"/>
            <a:ext cx="8648655" cy="7620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43" name="Google Shape;243;p21"/>
          <p:cNvPicPr preferRelativeResize="0"/>
          <p:nvPr/>
        </p:nvPicPr>
        <p:blipFill rotWithShape="1">
          <a:blip r:embed="rId4">
            <a:alphaModFix/>
          </a:blip>
          <a:srcRect b="0" l="0" r="0" t="0"/>
          <a:stretch/>
        </p:blipFill>
        <p:spPr>
          <a:xfrm>
            <a:off x="247649" y="2967038"/>
            <a:ext cx="1652579" cy="761901"/>
          </a:xfrm>
          <a:prstGeom prst="rect">
            <a:avLst/>
          </a:prstGeom>
          <a:noFill/>
          <a:ln>
            <a:noFill/>
          </a:ln>
        </p:spPr>
      </p:pic>
      <p:sp>
        <p:nvSpPr>
          <p:cNvPr id="244" name="Google Shape;244;p21"/>
          <p:cNvSpPr/>
          <p:nvPr/>
        </p:nvSpPr>
        <p:spPr>
          <a:xfrm>
            <a:off x="469897" y="3086100"/>
            <a:ext cx="1208100" cy="42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Future Discount Emails</a:t>
            </a:r>
            <a:endParaRPr sz="1200">
              <a:solidFill>
                <a:schemeClr val="dk1"/>
              </a:solidFill>
              <a:latin typeface="Alfa Slab One"/>
              <a:ea typeface="Alfa Slab One"/>
              <a:cs typeface="Alfa Slab One"/>
              <a:sym typeface="Alfa Slab One"/>
            </a:endParaRPr>
          </a:p>
        </p:txBody>
      </p:sp>
      <p:pic>
        <p:nvPicPr>
          <p:cNvPr descr=" " id="245" name="Google Shape;245;p21"/>
          <p:cNvPicPr preferRelativeResize="0"/>
          <p:nvPr/>
        </p:nvPicPr>
        <p:blipFill rotWithShape="1">
          <a:blip r:embed="rId4">
            <a:alphaModFix/>
          </a:blip>
          <a:srcRect b="0" l="0" r="0" t="0"/>
          <a:stretch/>
        </p:blipFill>
        <p:spPr>
          <a:xfrm>
            <a:off x="1995477" y="2967038"/>
            <a:ext cx="1652579" cy="761901"/>
          </a:xfrm>
          <a:prstGeom prst="rect">
            <a:avLst/>
          </a:prstGeom>
          <a:noFill/>
          <a:ln>
            <a:noFill/>
          </a:ln>
        </p:spPr>
      </p:pic>
      <p:sp>
        <p:nvSpPr>
          <p:cNvPr id="246" name="Google Shape;246;p21"/>
          <p:cNvSpPr/>
          <p:nvPr/>
        </p:nvSpPr>
        <p:spPr>
          <a:xfrm>
            <a:off x="2216745" y="316230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Best Seller Emails</a:t>
            </a:r>
            <a:endParaRPr sz="1200">
              <a:solidFill>
                <a:schemeClr val="dk1"/>
              </a:solidFill>
              <a:latin typeface="Alfa Slab One"/>
              <a:ea typeface="Alfa Slab One"/>
              <a:cs typeface="Alfa Slab One"/>
              <a:sym typeface="Alfa Slab One"/>
            </a:endParaRPr>
          </a:p>
        </p:txBody>
      </p:sp>
      <p:pic>
        <p:nvPicPr>
          <p:cNvPr descr=" " id="247" name="Google Shape;247;p21"/>
          <p:cNvPicPr preferRelativeResize="0"/>
          <p:nvPr/>
        </p:nvPicPr>
        <p:blipFill rotWithShape="1">
          <a:blip r:embed="rId5">
            <a:alphaModFix/>
          </a:blip>
          <a:srcRect b="0" l="0" r="0" t="0"/>
          <a:stretch/>
        </p:blipFill>
        <p:spPr>
          <a:xfrm>
            <a:off x="3743306" y="2967038"/>
            <a:ext cx="1657341" cy="761901"/>
          </a:xfrm>
          <a:prstGeom prst="rect">
            <a:avLst/>
          </a:prstGeom>
          <a:noFill/>
          <a:ln>
            <a:noFill/>
          </a:ln>
        </p:spPr>
      </p:pic>
      <p:sp>
        <p:nvSpPr>
          <p:cNvPr id="248" name="Google Shape;248;p21"/>
          <p:cNvSpPr/>
          <p:nvPr/>
        </p:nvSpPr>
        <p:spPr>
          <a:xfrm>
            <a:off x="3963587" y="316230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Cross-Seller Emails</a:t>
            </a:r>
            <a:endParaRPr sz="1200">
              <a:solidFill>
                <a:schemeClr val="dk1"/>
              </a:solidFill>
              <a:latin typeface="Alfa Slab One"/>
              <a:ea typeface="Alfa Slab One"/>
              <a:cs typeface="Alfa Slab One"/>
              <a:sym typeface="Alfa Slab One"/>
            </a:endParaRPr>
          </a:p>
        </p:txBody>
      </p:sp>
      <p:pic>
        <p:nvPicPr>
          <p:cNvPr descr=" " id="249" name="Google Shape;249;p21"/>
          <p:cNvPicPr preferRelativeResize="0"/>
          <p:nvPr/>
        </p:nvPicPr>
        <p:blipFill rotWithShape="1">
          <a:blip r:embed="rId4">
            <a:alphaModFix/>
          </a:blip>
          <a:srcRect b="0" l="0" r="0" t="0"/>
          <a:stretch/>
        </p:blipFill>
        <p:spPr>
          <a:xfrm>
            <a:off x="5495896" y="2967038"/>
            <a:ext cx="1652579" cy="761901"/>
          </a:xfrm>
          <a:prstGeom prst="rect">
            <a:avLst/>
          </a:prstGeom>
          <a:noFill/>
          <a:ln>
            <a:noFill/>
          </a:ln>
        </p:spPr>
      </p:pic>
      <p:sp>
        <p:nvSpPr>
          <p:cNvPr id="250" name="Google Shape;250;p21"/>
          <p:cNvSpPr/>
          <p:nvPr/>
        </p:nvSpPr>
        <p:spPr>
          <a:xfrm>
            <a:off x="5719959" y="3086100"/>
            <a:ext cx="1208100" cy="42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Application and How-To Emails </a:t>
            </a:r>
            <a:endParaRPr sz="1200">
              <a:solidFill>
                <a:schemeClr val="dk1"/>
              </a:solidFill>
              <a:latin typeface="Alfa Slab One"/>
              <a:ea typeface="Alfa Slab One"/>
              <a:cs typeface="Alfa Slab One"/>
              <a:sym typeface="Alfa Slab One"/>
            </a:endParaRPr>
          </a:p>
        </p:txBody>
      </p:sp>
      <p:pic>
        <p:nvPicPr>
          <p:cNvPr descr=" " id="251" name="Google Shape;251;p21"/>
          <p:cNvPicPr preferRelativeResize="0"/>
          <p:nvPr/>
        </p:nvPicPr>
        <p:blipFill rotWithShape="1">
          <a:blip r:embed="rId4">
            <a:alphaModFix/>
          </a:blip>
          <a:srcRect b="0" l="0" r="0" t="0"/>
          <a:stretch/>
        </p:blipFill>
        <p:spPr>
          <a:xfrm>
            <a:off x="7243725" y="2967038"/>
            <a:ext cx="1652579" cy="761901"/>
          </a:xfrm>
          <a:prstGeom prst="rect">
            <a:avLst/>
          </a:prstGeom>
          <a:noFill/>
          <a:ln>
            <a:noFill/>
          </a:ln>
        </p:spPr>
      </p:pic>
      <p:sp>
        <p:nvSpPr>
          <p:cNvPr id="252" name="Google Shape;252;p21"/>
          <p:cNvSpPr/>
          <p:nvPr/>
        </p:nvSpPr>
        <p:spPr>
          <a:xfrm>
            <a:off x="7466801" y="3162300"/>
            <a:ext cx="1208081" cy="42227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Testimonial Emails</a:t>
            </a:r>
            <a:endParaRPr sz="1200">
              <a:solidFill>
                <a:schemeClr val="dk1"/>
              </a:solidFill>
              <a:latin typeface="Alfa Slab One"/>
              <a:ea typeface="Alfa Slab One"/>
              <a:cs typeface="Alfa Slab One"/>
              <a:sym typeface="Alfa Slab One"/>
            </a:endParaRPr>
          </a:p>
        </p:txBody>
      </p:sp>
      <p:sp>
        <p:nvSpPr>
          <p:cNvPr id="253" name="Google Shape;253;p21"/>
          <p:cNvSpPr/>
          <p:nvPr/>
        </p:nvSpPr>
        <p:spPr>
          <a:xfrm>
            <a:off x="247649" y="3824288"/>
            <a:ext cx="8648655" cy="7620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54" name="Google Shape;254;p21"/>
          <p:cNvPicPr preferRelativeResize="0"/>
          <p:nvPr/>
        </p:nvPicPr>
        <p:blipFill rotWithShape="1">
          <a:blip r:embed="rId4">
            <a:alphaModFix/>
          </a:blip>
          <a:srcRect b="0" l="0" r="0" t="0"/>
          <a:stretch/>
        </p:blipFill>
        <p:spPr>
          <a:xfrm>
            <a:off x="247649" y="3824288"/>
            <a:ext cx="1652579" cy="761901"/>
          </a:xfrm>
          <a:prstGeom prst="rect">
            <a:avLst/>
          </a:prstGeom>
          <a:noFill/>
          <a:ln>
            <a:noFill/>
          </a:ln>
        </p:spPr>
      </p:pic>
      <p:sp>
        <p:nvSpPr>
          <p:cNvPr id="255" name="Google Shape;255;p21"/>
          <p:cNvSpPr/>
          <p:nvPr/>
        </p:nvSpPr>
        <p:spPr>
          <a:xfrm>
            <a:off x="469897" y="3943350"/>
            <a:ext cx="1208100" cy="42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Referral Request Emails </a:t>
            </a:r>
            <a:endParaRPr sz="1200">
              <a:solidFill>
                <a:schemeClr val="dk1"/>
              </a:solidFill>
              <a:latin typeface="Alfa Slab One"/>
              <a:ea typeface="Alfa Slab One"/>
              <a:cs typeface="Alfa Slab One"/>
              <a:sym typeface="Alfa Slab One"/>
            </a:endParaRPr>
          </a:p>
        </p:txBody>
      </p:sp>
      <p:pic>
        <p:nvPicPr>
          <p:cNvPr descr=" " id="256" name="Google Shape;256;p21"/>
          <p:cNvPicPr preferRelativeResize="0"/>
          <p:nvPr/>
        </p:nvPicPr>
        <p:blipFill rotWithShape="1">
          <a:blip r:embed="rId4">
            <a:alphaModFix/>
          </a:blip>
          <a:srcRect b="0" l="0" r="0" t="0"/>
          <a:stretch/>
        </p:blipFill>
        <p:spPr>
          <a:xfrm>
            <a:off x="1995477" y="3824288"/>
            <a:ext cx="1652579" cy="761901"/>
          </a:xfrm>
          <a:prstGeom prst="rect">
            <a:avLst/>
          </a:prstGeom>
          <a:noFill/>
          <a:ln>
            <a:noFill/>
          </a:ln>
        </p:spPr>
      </p:pic>
      <p:sp>
        <p:nvSpPr>
          <p:cNvPr id="257" name="Google Shape;257;p21"/>
          <p:cNvSpPr/>
          <p:nvPr/>
        </p:nvSpPr>
        <p:spPr>
          <a:xfrm>
            <a:off x="2051039" y="3848100"/>
            <a:ext cx="1541400" cy="60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Value Added Services or Differentiator Emails </a:t>
            </a:r>
            <a:endParaRPr sz="1200">
              <a:solidFill>
                <a:schemeClr val="dk1"/>
              </a:solidFill>
              <a:latin typeface="Alfa Slab One"/>
              <a:ea typeface="Alfa Slab One"/>
              <a:cs typeface="Alfa Slab One"/>
              <a:sym typeface="Alfa Slab One"/>
            </a:endParaRPr>
          </a:p>
        </p:txBody>
      </p:sp>
      <p:pic>
        <p:nvPicPr>
          <p:cNvPr descr=" " id="258" name="Google Shape;258;p21"/>
          <p:cNvPicPr preferRelativeResize="0"/>
          <p:nvPr/>
        </p:nvPicPr>
        <p:blipFill rotWithShape="1">
          <a:blip r:embed="rId5">
            <a:alphaModFix/>
          </a:blip>
          <a:srcRect b="0" l="0" r="0" t="0"/>
          <a:stretch/>
        </p:blipFill>
        <p:spPr>
          <a:xfrm>
            <a:off x="3743306" y="3824288"/>
            <a:ext cx="1657341" cy="761901"/>
          </a:xfrm>
          <a:prstGeom prst="rect">
            <a:avLst/>
          </a:prstGeom>
          <a:noFill/>
          <a:ln>
            <a:noFill/>
          </a:ln>
        </p:spPr>
      </p:pic>
      <p:sp>
        <p:nvSpPr>
          <p:cNvPr id="259" name="Google Shape;259;p21"/>
          <p:cNvSpPr/>
          <p:nvPr/>
        </p:nvSpPr>
        <p:spPr>
          <a:xfrm>
            <a:off x="3963587" y="4114800"/>
            <a:ext cx="1208081" cy="236538"/>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Local Emails</a:t>
            </a:r>
            <a:endParaRPr sz="1200">
              <a:solidFill>
                <a:schemeClr val="dk1"/>
              </a:solidFill>
              <a:latin typeface="Alfa Slab One"/>
              <a:ea typeface="Alfa Slab One"/>
              <a:cs typeface="Alfa Slab One"/>
              <a:sym typeface="Alfa Slab One"/>
            </a:endParaRPr>
          </a:p>
        </p:txBody>
      </p:sp>
      <p:pic>
        <p:nvPicPr>
          <p:cNvPr descr=" " id="260" name="Google Shape;260;p21"/>
          <p:cNvPicPr preferRelativeResize="0"/>
          <p:nvPr/>
        </p:nvPicPr>
        <p:blipFill rotWithShape="1">
          <a:blip r:embed="rId4">
            <a:alphaModFix/>
          </a:blip>
          <a:srcRect b="0" l="0" r="0" t="0"/>
          <a:stretch/>
        </p:blipFill>
        <p:spPr>
          <a:xfrm>
            <a:off x="5495896" y="3824288"/>
            <a:ext cx="1652579" cy="761901"/>
          </a:xfrm>
          <a:prstGeom prst="rect">
            <a:avLst/>
          </a:prstGeom>
          <a:noFill/>
          <a:ln>
            <a:noFill/>
          </a:ln>
        </p:spPr>
      </p:pic>
      <p:sp>
        <p:nvSpPr>
          <p:cNvPr id="261" name="Google Shape;261;p21"/>
          <p:cNvSpPr/>
          <p:nvPr/>
        </p:nvSpPr>
        <p:spPr>
          <a:xfrm>
            <a:off x="5594321" y="3924300"/>
            <a:ext cx="1455730" cy="60801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“Google My Business” Review Emails </a:t>
            </a:r>
            <a:endParaRPr sz="1200">
              <a:solidFill>
                <a:schemeClr val="dk1"/>
              </a:solidFill>
              <a:latin typeface="Alfa Slab One"/>
              <a:ea typeface="Alfa Slab One"/>
              <a:cs typeface="Alfa Slab One"/>
              <a:sym typeface="Alfa Slab One"/>
            </a:endParaRPr>
          </a:p>
        </p:txBody>
      </p:sp>
      <p:pic>
        <p:nvPicPr>
          <p:cNvPr descr=" " id="262" name="Google Shape;262;p21"/>
          <p:cNvPicPr preferRelativeResize="0"/>
          <p:nvPr/>
        </p:nvPicPr>
        <p:blipFill rotWithShape="1">
          <a:blip r:embed="rId4">
            <a:alphaModFix/>
          </a:blip>
          <a:srcRect b="0" l="0" r="0" t="0"/>
          <a:stretch/>
        </p:blipFill>
        <p:spPr>
          <a:xfrm>
            <a:off x="7243725" y="3824288"/>
            <a:ext cx="1652579" cy="761901"/>
          </a:xfrm>
          <a:prstGeom prst="rect">
            <a:avLst/>
          </a:prstGeom>
          <a:noFill/>
          <a:ln>
            <a:noFill/>
          </a:ln>
        </p:spPr>
      </p:pic>
      <p:sp>
        <p:nvSpPr>
          <p:cNvPr id="263" name="Google Shape;263;p21"/>
          <p:cNvSpPr/>
          <p:nvPr/>
        </p:nvSpPr>
        <p:spPr>
          <a:xfrm>
            <a:off x="7465973" y="3924300"/>
            <a:ext cx="1208081" cy="60801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1516"/>
              </a:buClr>
              <a:buSzPts val="1200"/>
              <a:buFont typeface="Algerian"/>
              <a:buNone/>
            </a:pPr>
            <a:r>
              <a:rPr lang="en" sz="1200">
                <a:solidFill>
                  <a:srgbClr val="141516"/>
                </a:solidFill>
                <a:latin typeface="Alfa Slab One"/>
                <a:ea typeface="Alfa Slab One"/>
                <a:cs typeface="Alfa Slab One"/>
                <a:sym typeface="Alfa Slab One"/>
              </a:rPr>
              <a:t>Recently or Most Viewed Product </a:t>
            </a:r>
            <a:endParaRPr sz="1200">
              <a:solidFill>
                <a:schemeClr val="dk1"/>
              </a:solidFill>
              <a:latin typeface="Alfa Slab One"/>
              <a:ea typeface="Alfa Slab One"/>
              <a:cs typeface="Alfa Slab One"/>
              <a:sym typeface="Alfa Slab On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8" name="Shape 268"/>
        <p:cNvGrpSpPr/>
        <p:nvPr/>
      </p:nvGrpSpPr>
      <p:grpSpPr>
        <a:xfrm>
          <a:off x="0" y="0"/>
          <a:ext cx="0" cy="0"/>
          <a:chOff x="0" y="0"/>
          <a:chExt cx="0" cy="0"/>
        </a:xfrm>
      </p:grpSpPr>
      <p:pic>
        <p:nvPicPr>
          <p:cNvPr descr=" " id="269" name="Google Shape;269;p22"/>
          <p:cNvPicPr preferRelativeResize="0"/>
          <p:nvPr/>
        </p:nvPicPr>
        <p:blipFill rotWithShape="1">
          <a:blip r:embed="rId3">
            <a:alphaModFix/>
          </a:blip>
          <a:srcRect b="0" l="0" r="0" t="0"/>
          <a:stretch/>
        </p:blipFill>
        <p:spPr>
          <a:xfrm>
            <a:off x="5038699" y="0"/>
            <a:ext cx="4105253" cy="5142830"/>
          </a:xfrm>
          <a:prstGeom prst="rect">
            <a:avLst/>
          </a:prstGeom>
          <a:noFill/>
          <a:ln>
            <a:noFill/>
          </a:ln>
        </p:spPr>
      </p:pic>
      <p:sp>
        <p:nvSpPr>
          <p:cNvPr id="270" name="Google Shape;270;p22"/>
          <p:cNvSpPr/>
          <p:nvPr/>
        </p:nvSpPr>
        <p:spPr>
          <a:xfrm>
            <a:off x="152399" y="95250"/>
            <a:ext cx="3862367" cy="257175"/>
          </a:xfrm>
          <a:prstGeom prst="rect">
            <a:avLst/>
          </a:prstGeom>
          <a:solidFill>
            <a:srgbClr val="121A5B"/>
          </a:solid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271" name="Google Shape;271;p22"/>
          <p:cNvSpPr/>
          <p:nvPr/>
        </p:nvSpPr>
        <p:spPr>
          <a:xfrm>
            <a:off x="266699" y="152400"/>
            <a:ext cx="3678218" cy="187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000"/>
              <a:buFont typeface="Arial"/>
              <a:buNone/>
            </a:pPr>
            <a:r>
              <a:rPr lang="en" sz="1000">
                <a:solidFill>
                  <a:srgbClr val="FFFFFF"/>
                </a:solidFill>
                <a:latin typeface="Arial"/>
                <a:ea typeface="Arial"/>
                <a:cs typeface="Arial"/>
                <a:sym typeface="Arial"/>
              </a:rPr>
              <a:t>BUILDING OUT EMAIL MARKETING AUTOMATION</a:t>
            </a:r>
            <a:endParaRPr sz="1000">
              <a:solidFill>
                <a:schemeClr val="dk1"/>
              </a:solidFill>
              <a:latin typeface="Calibri"/>
              <a:ea typeface="Calibri"/>
              <a:cs typeface="Calibri"/>
              <a:sym typeface="Calibri"/>
            </a:endParaRPr>
          </a:p>
        </p:txBody>
      </p:sp>
      <p:sp>
        <p:nvSpPr>
          <p:cNvPr id="272" name="Google Shape;272;p22"/>
          <p:cNvSpPr/>
          <p:nvPr/>
        </p:nvSpPr>
        <p:spPr>
          <a:xfrm>
            <a:off x="152399" y="4791075"/>
            <a:ext cx="8839154" cy="2571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73" name="Google Shape;273;p22"/>
          <p:cNvPicPr preferRelativeResize="0"/>
          <p:nvPr/>
        </p:nvPicPr>
        <p:blipFill rotWithShape="1">
          <a:blip r:embed="rId4">
            <a:alphaModFix/>
          </a:blip>
          <a:srcRect b="0" l="0" r="0" t="0"/>
          <a:stretch/>
        </p:blipFill>
        <p:spPr>
          <a:xfrm>
            <a:off x="152399" y="4791075"/>
            <a:ext cx="633409" cy="257142"/>
          </a:xfrm>
          <a:prstGeom prst="rect">
            <a:avLst/>
          </a:prstGeom>
          <a:noFill/>
          <a:ln>
            <a:noFill/>
          </a:ln>
        </p:spPr>
      </p:pic>
      <p:sp>
        <p:nvSpPr>
          <p:cNvPr id="274" name="Google Shape;274;p22"/>
          <p:cNvSpPr/>
          <p:nvPr/>
        </p:nvSpPr>
        <p:spPr>
          <a:xfrm>
            <a:off x="8769304" y="4862513"/>
            <a:ext cx="222249" cy="14605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700"/>
              <a:buFont typeface="Teko"/>
              <a:buNone/>
            </a:pPr>
            <a:r>
              <a:rPr lang="en" sz="700">
                <a:solidFill>
                  <a:srgbClr val="FFFFFF"/>
                </a:solidFill>
                <a:latin typeface="Teko"/>
                <a:ea typeface="Teko"/>
                <a:cs typeface="Teko"/>
                <a:sym typeface="Teko"/>
              </a:rPr>
              <a:t>10</a:t>
            </a:r>
            <a:endParaRPr sz="700">
              <a:solidFill>
                <a:schemeClr val="dk1"/>
              </a:solidFill>
              <a:latin typeface="Calibri"/>
              <a:ea typeface="Calibri"/>
              <a:cs typeface="Calibri"/>
              <a:sym typeface="Calibri"/>
            </a:endParaRPr>
          </a:p>
        </p:txBody>
      </p:sp>
      <p:sp>
        <p:nvSpPr>
          <p:cNvPr id="275" name="Google Shape;275;p22"/>
          <p:cNvSpPr/>
          <p:nvPr/>
        </p:nvSpPr>
        <p:spPr>
          <a:xfrm>
            <a:off x="476248" y="952500"/>
            <a:ext cx="3862367" cy="2185988"/>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276" name="Google Shape;276;p22"/>
          <p:cNvSpPr/>
          <p:nvPr/>
        </p:nvSpPr>
        <p:spPr>
          <a:xfrm>
            <a:off x="476248" y="952500"/>
            <a:ext cx="3951267" cy="12509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2100"/>
              <a:buFont typeface="Arial"/>
              <a:buNone/>
            </a:pPr>
            <a:r>
              <a:rPr lang="en" sz="2100">
                <a:solidFill>
                  <a:srgbClr val="141516"/>
                </a:solidFill>
                <a:latin typeface="Roboto Black"/>
                <a:ea typeface="Roboto Black"/>
                <a:cs typeface="Roboto Black"/>
                <a:sym typeface="Roboto Black"/>
              </a:rPr>
              <a:t>Having the right email marketing platform is your first step to a successful email marketing strategy.</a:t>
            </a:r>
            <a:endParaRPr sz="2100">
              <a:solidFill>
                <a:schemeClr val="dk1"/>
              </a:solidFill>
              <a:latin typeface="Roboto Black"/>
              <a:ea typeface="Roboto Black"/>
              <a:cs typeface="Roboto Black"/>
              <a:sym typeface="Roboto Black"/>
            </a:endParaRPr>
          </a:p>
        </p:txBody>
      </p:sp>
      <p:sp>
        <p:nvSpPr>
          <p:cNvPr id="277" name="Google Shape;277;p22"/>
          <p:cNvSpPr/>
          <p:nvPr/>
        </p:nvSpPr>
        <p:spPr>
          <a:xfrm>
            <a:off x="476248" y="2647950"/>
            <a:ext cx="3951300" cy="9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1516"/>
              </a:buClr>
              <a:buSzPts val="2100"/>
              <a:buFont typeface="Arial"/>
              <a:buNone/>
            </a:pPr>
            <a:r>
              <a:rPr lang="en" sz="2100">
                <a:solidFill>
                  <a:srgbClr val="141516"/>
                </a:solidFill>
                <a:latin typeface="Roboto Black"/>
                <a:ea typeface="Roboto Black"/>
                <a:cs typeface="Roboto Black"/>
                <a:sym typeface="Roboto Black"/>
              </a:rPr>
              <a:t>There are many great options available, each with its own strengths.</a:t>
            </a:r>
            <a:endParaRPr sz="2100">
              <a:solidFill>
                <a:schemeClr val="dk1"/>
              </a:solidFill>
              <a:latin typeface="Roboto Black"/>
              <a:ea typeface="Roboto Black"/>
              <a:cs typeface="Roboto Black"/>
              <a:sym typeface="Roboto Black"/>
            </a:endParaRPr>
          </a:p>
        </p:txBody>
      </p:sp>
      <p:sp>
        <p:nvSpPr>
          <p:cNvPr id="278" name="Google Shape;278;p22"/>
          <p:cNvSpPr/>
          <p:nvPr/>
        </p:nvSpPr>
        <p:spPr>
          <a:xfrm>
            <a:off x="5553046" y="952500"/>
            <a:ext cx="3081321" cy="3376613"/>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sp>
        <p:nvSpPr>
          <p:cNvPr id="279" name="Google Shape;279;p22"/>
          <p:cNvSpPr/>
          <p:nvPr/>
        </p:nvSpPr>
        <p:spPr>
          <a:xfrm>
            <a:off x="5553046" y="647700"/>
            <a:ext cx="3132000" cy="23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00"/>
              <a:buFont typeface="Abril Fatface"/>
              <a:buNone/>
            </a:pPr>
            <a:r>
              <a:rPr lang="en" sz="1700">
                <a:solidFill>
                  <a:srgbClr val="FFFFFF"/>
                </a:solidFill>
                <a:latin typeface="Alfa Slab One"/>
                <a:ea typeface="Alfa Slab One"/>
                <a:cs typeface="Alfa Slab One"/>
                <a:sym typeface="Alfa Slab One"/>
              </a:rPr>
              <a:t>Popular Platforms</a:t>
            </a:r>
            <a:endParaRPr sz="1700">
              <a:solidFill>
                <a:schemeClr val="dk1"/>
              </a:solidFill>
              <a:latin typeface="Alfa Slab One"/>
              <a:ea typeface="Alfa Slab One"/>
              <a:cs typeface="Alfa Slab One"/>
              <a:sym typeface="Alfa Slab One"/>
            </a:endParaRPr>
          </a:p>
        </p:txBody>
      </p:sp>
      <p:sp>
        <p:nvSpPr>
          <p:cNvPr id="280" name="Google Shape;280;p22"/>
          <p:cNvSpPr/>
          <p:nvPr/>
        </p:nvSpPr>
        <p:spPr>
          <a:xfrm>
            <a:off x="5553046" y="1290638"/>
            <a:ext cx="3081321" cy="3038475"/>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p:txBody>
      </p:sp>
      <p:pic>
        <p:nvPicPr>
          <p:cNvPr descr=" " id="281" name="Google Shape;281;p22"/>
          <p:cNvPicPr preferRelativeResize="0"/>
          <p:nvPr/>
        </p:nvPicPr>
        <p:blipFill rotWithShape="1">
          <a:blip r:embed="rId5">
            <a:alphaModFix/>
          </a:blip>
          <a:srcRect b="0" l="0" r="0" t="0"/>
          <a:stretch/>
        </p:blipFill>
        <p:spPr>
          <a:xfrm>
            <a:off x="5553046" y="1290638"/>
            <a:ext cx="3081321" cy="961900"/>
          </a:xfrm>
          <a:prstGeom prst="rect">
            <a:avLst/>
          </a:prstGeom>
          <a:noFill/>
          <a:ln>
            <a:noFill/>
          </a:ln>
        </p:spPr>
      </p:pic>
      <p:pic>
        <p:nvPicPr>
          <p:cNvPr descr=" " id="282" name="Google Shape;282;p22"/>
          <p:cNvPicPr preferRelativeResize="0"/>
          <p:nvPr/>
        </p:nvPicPr>
        <p:blipFill rotWithShape="1">
          <a:blip r:embed="rId6">
            <a:alphaModFix/>
          </a:blip>
          <a:srcRect b="0" l="0" r="0" t="0"/>
          <a:stretch/>
        </p:blipFill>
        <p:spPr>
          <a:xfrm>
            <a:off x="6134068" y="1495425"/>
            <a:ext cx="1895465" cy="547616"/>
          </a:xfrm>
          <a:prstGeom prst="rect">
            <a:avLst/>
          </a:prstGeom>
          <a:noFill/>
          <a:ln>
            <a:noFill/>
          </a:ln>
        </p:spPr>
      </p:pic>
      <p:pic>
        <p:nvPicPr>
          <p:cNvPr descr=" " id="283" name="Google Shape;283;p22"/>
          <p:cNvPicPr preferRelativeResize="0"/>
          <p:nvPr/>
        </p:nvPicPr>
        <p:blipFill rotWithShape="1">
          <a:blip r:embed="rId5">
            <a:alphaModFix/>
          </a:blip>
          <a:srcRect b="0" l="0" r="0" t="0"/>
          <a:stretch/>
        </p:blipFill>
        <p:spPr>
          <a:xfrm>
            <a:off x="5553046" y="2328863"/>
            <a:ext cx="3081321" cy="961900"/>
          </a:xfrm>
          <a:prstGeom prst="rect">
            <a:avLst/>
          </a:prstGeom>
          <a:noFill/>
          <a:ln>
            <a:noFill/>
          </a:ln>
        </p:spPr>
      </p:pic>
      <p:pic>
        <p:nvPicPr>
          <p:cNvPr descr=" " id="284" name="Google Shape;284;p22"/>
          <p:cNvPicPr preferRelativeResize="0"/>
          <p:nvPr/>
        </p:nvPicPr>
        <p:blipFill rotWithShape="1">
          <a:blip r:embed="rId7">
            <a:alphaModFix/>
          </a:blip>
          <a:srcRect b="0" l="0" r="0" t="0"/>
          <a:stretch/>
        </p:blipFill>
        <p:spPr>
          <a:xfrm>
            <a:off x="6115018" y="2481263"/>
            <a:ext cx="1962140" cy="623806"/>
          </a:xfrm>
          <a:prstGeom prst="rect">
            <a:avLst/>
          </a:prstGeom>
          <a:noFill/>
          <a:ln>
            <a:noFill/>
          </a:ln>
        </p:spPr>
      </p:pic>
      <p:pic>
        <p:nvPicPr>
          <p:cNvPr descr=" " id="285" name="Google Shape;285;p22"/>
          <p:cNvPicPr preferRelativeResize="0"/>
          <p:nvPr/>
        </p:nvPicPr>
        <p:blipFill rotWithShape="1">
          <a:blip r:embed="rId5">
            <a:alphaModFix/>
          </a:blip>
          <a:srcRect b="0" l="0" r="0" t="0"/>
          <a:stretch/>
        </p:blipFill>
        <p:spPr>
          <a:xfrm>
            <a:off x="5553046" y="3367088"/>
            <a:ext cx="3081321" cy="961900"/>
          </a:xfrm>
          <a:prstGeom prst="rect">
            <a:avLst/>
          </a:prstGeom>
          <a:noFill/>
          <a:ln>
            <a:noFill/>
          </a:ln>
        </p:spPr>
      </p:pic>
      <p:pic>
        <p:nvPicPr>
          <p:cNvPr descr=" " id="286" name="Google Shape;286;p22"/>
          <p:cNvPicPr preferRelativeResize="0"/>
          <p:nvPr/>
        </p:nvPicPr>
        <p:blipFill rotWithShape="1">
          <a:blip r:embed="rId8">
            <a:alphaModFix/>
          </a:blip>
          <a:srcRect b="0" l="0" r="0" t="0"/>
          <a:stretch/>
        </p:blipFill>
        <p:spPr>
          <a:xfrm>
            <a:off x="5738783" y="3438525"/>
            <a:ext cx="2714611" cy="8238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