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7" r:id="rId2"/>
    <p:sldId id="641" r:id="rId3"/>
    <p:sldId id="630" r:id="rId4"/>
    <p:sldId id="303" r:id="rId5"/>
    <p:sldId id="654" r:id="rId6"/>
    <p:sldId id="583" r:id="rId7"/>
    <p:sldId id="477" r:id="rId8"/>
    <p:sldId id="330" r:id="rId9"/>
    <p:sldId id="474" r:id="rId10"/>
    <p:sldId id="660" r:id="rId11"/>
    <p:sldId id="581" r:id="rId12"/>
    <p:sldId id="662" r:id="rId13"/>
    <p:sldId id="489" r:id="rId14"/>
    <p:sldId id="646" r:id="rId15"/>
    <p:sldId id="543" r:id="rId16"/>
    <p:sldId id="655" r:id="rId17"/>
    <p:sldId id="621" r:id="rId18"/>
    <p:sldId id="406" r:id="rId19"/>
    <p:sldId id="656" r:id="rId20"/>
    <p:sldId id="664" r:id="rId21"/>
    <p:sldId id="504" r:id="rId22"/>
    <p:sldId id="50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237"/>
    <a:srgbClr val="5F882D"/>
    <a:srgbClr val="2D4B7C"/>
    <a:srgbClr val="E0E0DE"/>
    <a:srgbClr val="AB111C"/>
    <a:srgbClr val="F85A25"/>
    <a:srgbClr val="B800D5"/>
    <a:srgbClr val="2A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6" autoAdjust="0"/>
  </p:normalViewPr>
  <p:slideViewPr>
    <p:cSldViewPr snapToGrid="0" snapToObjects="1">
      <p:cViewPr varScale="1">
        <p:scale>
          <a:sx n="101" d="100"/>
          <a:sy n="101" d="100"/>
        </p:scale>
        <p:origin x="843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FF99-2025-4C5F-85F8-C4911FF1BDE5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1697F-5631-4DF5-8A25-3ACBD89FE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1BBC-686F-4EA9-85A6-6B489928B0BE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DBFA2-642F-4751-9C5F-D7F396F95F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DBFA2-642F-4751-9C5F-D7F396F95F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0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066B6-6EDE-264E-A4FF-891E65611D65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Wood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big_emboss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97"/>
          <a:stretch/>
        </p:blipFill>
        <p:spPr>
          <a:xfrm>
            <a:off x="3188346" y="1570531"/>
            <a:ext cx="5955654" cy="577596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45880" y="1264075"/>
            <a:ext cx="6982010" cy="1165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Bold"/>
                <a:cs typeface="Open Sans 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Big_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01" y="5111558"/>
            <a:ext cx="4317814" cy="1189488"/>
          </a:xfrm>
          <a:prstGeom prst="rect">
            <a:avLst/>
          </a:prstGeom>
        </p:spPr>
      </p:pic>
      <p:pic>
        <p:nvPicPr>
          <p:cNvPr id="13" name="Picture 12" descr="Paint-Strip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15" name="Picture 14" descr="Paint-Strip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16" name="Picture 15" descr="Paint-Strip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9" y="964411"/>
            <a:ext cx="202222" cy="1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od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64" y="393846"/>
            <a:ext cx="7119898" cy="6796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5964" y="1432688"/>
            <a:ext cx="8229600" cy="4525963"/>
          </a:xfrm>
          <a:prstGeom prst="rect">
            <a:avLst/>
          </a:prstGeom>
        </p:spPr>
        <p:txBody>
          <a:bodyPr lIns="91440" tIns="0" anchor="t" anchorCtr="0"/>
          <a:lstStyle>
            <a:lvl1pPr marL="0" indent="0">
              <a:buNone/>
              <a:defRPr sz="2200">
                <a:solidFill>
                  <a:srgbClr val="FFFFFF"/>
                </a:solidFill>
                <a:latin typeface="Open Sans Bold"/>
                <a:cs typeface="Open Sans Bold"/>
              </a:defRPr>
            </a:lvl1pPr>
            <a:lvl2pPr marL="742950" indent="-285750">
              <a:buSzPct val="175000"/>
              <a:buFontTx/>
              <a:buBlip>
                <a:blip r:embed="rId3"/>
              </a:buBlip>
              <a:defRPr sz="2200" cap="none" normalizeH="0" baseline="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2pPr>
            <a:lvl3pPr marL="11430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3pPr>
            <a:lvl4pPr marL="16002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4pPr>
            <a:lvl5pPr marL="20574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066B6-6EDE-264E-A4FF-891E65611D65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B8B8-86A4-D64D-9D4D-A07202965C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ig_emboss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97"/>
          <a:stretch/>
        </p:blipFill>
        <p:spPr>
          <a:xfrm>
            <a:off x="4938673" y="3576593"/>
            <a:ext cx="4205327" cy="4078444"/>
          </a:xfrm>
          <a:prstGeom prst="rect">
            <a:avLst/>
          </a:prstGeom>
        </p:spPr>
      </p:pic>
      <p:pic>
        <p:nvPicPr>
          <p:cNvPr id="16" name="Picture 15" descr="small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4" y="6063947"/>
            <a:ext cx="2432304" cy="67056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25425" y="6205348"/>
            <a:ext cx="434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EB8B8-86A4-D64D-9D4D-A07202965C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53391" y="6407728"/>
            <a:ext cx="796468" cy="0"/>
          </a:xfrm>
          <a:prstGeom prst="line">
            <a:avLst/>
          </a:prstGeom>
          <a:ln>
            <a:solidFill>
              <a:srgbClr val="AB1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aint-Strip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19" name="Picture 18" descr="Paint-Strip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20" name="Picture 19" descr="Paint-Stripe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5653" y="200643"/>
            <a:ext cx="189464" cy="86077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69ED17A-13AB-4918-B16D-FBCBF74602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2766" y="6036202"/>
            <a:ext cx="1309129" cy="6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od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64" y="393846"/>
            <a:ext cx="7119898" cy="6796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5964" y="143268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FFFFFF"/>
                </a:solidFill>
                <a:latin typeface="Open Sans Bold"/>
                <a:cs typeface="Open Sans Bold"/>
              </a:defRPr>
            </a:lvl1pPr>
            <a:lvl2pPr marL="742950" indent="-28575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2pPr>
            <a:lvl3pPr marL="11430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3pPr>
            <a:lvl4pPr marL="16002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4pPr>
            <a:lvl5pPr marL="20574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B8B8-86A4-D64D-9D4D-A07202965C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ig_emboss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97"/>
          <a:stretch/>
        </p:blipFill>
        <p:spPr>
          <a:xfrm>
            <a:off x="4938673" y="3576593"/>
            <a:ext cx="4205327" cy="4078444"/>
          </a:xfrm>
          <a:prstGeom prst="rect">
            <a:avLst/>
          </a:prstGeom>
        </p:spPr>
      </p:pic>
      <p:pic>
        <p:nvPicPr>
          <p:cNvPr id="16" name="Picture 15" descr="small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4" y="6063947"/>
            <a:ext cx="2432304" cy="67056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25425" y="6205348"/>
            <a:ext cx="434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EB8B8-86A4-D64D-9D4D-A07202965C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53391" y="6407728"/>
            <a:ext cx="796468" cy="0"/>
          </a:xfrm>
          <a:prstGeom prst="line">
            <a:avLst/>
          </a:prstGeom>
          <a:ln>
            <a:solidFill>
              <a:srgbClr val="AB1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aint-Strip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15" name="Picture 14" descr="Paint-Strip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19" name="Picture 18" descr="Paint-Stripe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5653" y="200643"/>
            <a:ext cx="189464" cy="86077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DEFE4E4B-1CBE-4415-BD1B-92F44D4BE3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2532" y="6159918"/>
            <a:ext cx="1309129" cy="6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od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64" y="393846"/>
            <a:ext cx="7119898" cy="6796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Open Sans Bold"/>
                <a:cs typeface="Open Sans Bold"/>
              </a:defRPr>
            </a:lvl1pPr>
          </a:lstStyle>
          <a:p>
            <a:r>
              <a:rPr lang="en-US" dirty="0"/>
              <a:t>Click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5964" y="1432688"/>
            <a:ext cx="375603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FFFFFF"/>
                </a:solidFill>
                <a:latin typeface="Open Sans Bold"/>
                <a:cs typeface="Open Sans Bold"/>
              </a:defRPr>
            </a:lvl1pPr>
            <a:lvl2pPr marL="742950" indent="-28575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2pPr>
            <a:lvl3pPr marL="11430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3pPr>
            <a:lvl4pPr marL="16002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4pPr>
            <a:lvl5pPr marL="20574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066B6-6EDE-264E-A4FF-891E65611D65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B8B8-86A4-D64D-9D4D-A07202965C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ig_emboss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97"/>
          <a:stretch/>
        </p:blipFill>
        <p:spPr>
          <a:xfrm>
            <a:off x="4938673" y="3576593"/>
            <a:ext cx="4205327" cy="4078444"/>
          </a:xfrm>
          <a:prstGeom prst="rect">
            <a:avLst/>
          </a:prstGeom>
        </p:spPr>
      </p:pic>
      <p:pic>
        <p:nvPicPr>
          <p:cNvPr id="16" name="Picture 15" descr="small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4" y="6063947"/>
            <a:ext cx="2432304" cy="67056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25425" y="6205348"/>
            <a:ext cx="434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EB8B8-86A4-D64D-9D4D-A07202965C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53391" y="6407728"/>
            <a:ext cx="796468" cy="0"/>
          </a:xfrm>
          <a:prstGeom prst="line">
            <a:avLst/>
          </a:prstGeom>
          <a:ln>
            <a:solidFill>
              <a:srgbClr val="AB1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aint-Strip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5653" y="200643"/>
            <a:ext cx="189464" cy="86077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86753" y="1417576"/>
            <a:ext cx="375603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FFFFFF"/>
                </a:solidFill>
                <a:latin typeface="Open Sans Bold"/>
                <a:cs typeface="Open Sans Bold"/>
              </a:defRPr>
            </a:lvl1pPr>
            <a:lvl2pPr marL="742950" indent="-28575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2pPr>
            <a:lvl3pPr marL="11430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3pPr>
            <a:lvl4pPr marL="16002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4pPr>
            <a:lvl5pPr marL="2057400" indent="-228600">
              <a:buSzPct val="1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Open Sans Bold"/>
                <a:cs typeface="Open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2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od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066B6-6EDE-264E-A4FF-891E65611D65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B8B8-86A4-D64D-9D4D-A07202965C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ig_emboss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97"/>
          <a:stretch/>
        </p:blipFill>
        <p:spPr>
          <a:xfrm>
            <a:off x="4938673" y="3576593"/>
            <a:ext cx="4205327" cy="4078444"/>
          </a:xfrm>
          <a:prstGeom prst="rect">
            <a:avLst/>
          </a:prstGeom>
        </p:spPr>
      </p:pic>
      <p:pic>
        <p:nvPicPr>
          <p:cNvPr id="16" name="Picture 15" descr="small_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4" y="6063947"/>
            <a:ext cx="2432304" cy="67056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25425" y="6205348"/>
            <a:ext cx="434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EB8B8-86A4-D64D-9D4D-A07202965C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53391" y="6407728"/>
            <a:ext cx="796468" cy="0"/>
          </a:xfrm>
          <a:prstGeom prst="line">
            <a:avLst/>
          </a:prstGeom>
          <a:ln>
            <a:solidFill>
              <a:srgbClr val="AB1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aint-Strip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13" name="Picture 12" descr="Paint-Strip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" y="0"/>
            <a:ext cx="460248" cy="6858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C402055-CF8F-4362-92D3-58CF38E535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030" y="6126797"/>
            <a:ext cx="1309129" cy="6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6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od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B8B8-86A4-D64D-9D4D-A07202965C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ig_emboss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97"/>
          <a:stretch/>
        </p:blipFill>
        <p:spPr>
          <a:xfrm>
            <a:off x="4938673" y="3576593"/>
            <a:ext cx="4205327" cy="40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79311" y="44800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8592" y="6126797"/>
            <a:ext cx="434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B8B8-86A4-D64D-9D4D-A07202965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7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0" r:id="rId5"/>
    <p:sldLayoutId id="214748366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bjohnson@stratm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hyperlink" Target="http://www.sellingly.com/blog/sales/how-often-do-you-follow-up-with-your-lead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erdeen.com/Aberdeen-Library/8740/RA-event-lead-marketing.aspx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llingly.com/blog/sales/how-often-do-you-follow-up-with-your-leads/" TargetMode="External"/><Relationship Id="rId5" Type="http://schemas.openxmlformats.org/officeDocument/2006/relationships/hyperlink" Target="http://www.aberdeen.com/Aberdeen-Library/8740/RA-event-lead-marketing.aspx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ds.google.com/home/tools/keyword-planner/" TargetMode="External"/><Relationship Id="rId2" Type="http://schemas.openxmlformats.org/officeDocument/2006/relationships/hyperlink" Target="https://search.google.com/test/mobile-friendl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145880" y="1264075"/>
            <a:ext cx="6982010" cy="120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 algn="ctr"/>
            <a:r>
              <a:rPr lang="en-US" sz="2200" b="1" dirty="0">
                <a:latin typeface="Open Sans Bold"/>
                <a:cs typeface="Open Sans Bold"/>
              </a:rPr>
              <a:t>Fill Your Pipeline - Grow Your Prospect Pool Using Digital Marketing</a:t>
            </a:r>
          </a:p>
          <a:p>
            <a:pPr lvl="0" algn="ctr"/>
            <a:r>
              <a:rPr lang="en-US" sz="2200" b="1" dirty="0">
                <a:latin typeface="Open Sans Bold"/>
                <a:cs typeface="Open Sans Bold"/>
              </a:rPr>
              <a:t> </a:t>
            </a:r>
          </a:p>
          <a:p>
            <a:pPr lvl="0" algn="ctr"/>
            <a:r>
              <a:rPr lang="en-US" sz="2200" b="1" dirty="0">
                <a:latin typeface="Open Sans Bold"/>
                <a:cs typeface="Open Sans Bold"/>
              </a:rPr>
              <a:t>February 28, 2023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582072" y="3190875"/>
            <a:ext cx="4109626" cy="162401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Open Sans Bold"/>
                <a:ea typeface="+mn-ea"/>
                <a:cs typeface="Open Sans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1800" b="1" dirty="0"/>
              <a:t>Bridgid Johnson</a:t>
            </a:r>
          </a:p>
          <a:p>
            <a:pPr algn="ctr">
              <a:buClr>
                <a:schemeClr val="bg1"/>
              </a:buClr>
            </a:pPr>
            <a:r>
              <a:rPr lang="en-US" sz="1400" b="1" dirty="0" err="1"/>
              <a:t>StratMg</a:t>
            </a:r>
            <a:endParaRPr lang="en-US" sz="1400" b="1" dirty="0"/>
          </a:p>
          <a:p>
            <a:pPr algn="ctr">
              <a:buClr>
                <a:schemeClr val="bg1"/>
              </a:buClr>
            </a:pPr>
            <a:r>
              <a:rPr lang="en-US" sz="1400" b="1" dirty="0"/>
              <a:t>Co-Founder &amp; Partner, Marketing Services</a:t>
            </a:r>
          </a:p>
          <a:p>
            <a:pPr algn="ctr">
              <a:buClr>
                <a:schemeClr val="bg1"/>
              </a:buClr>
            </a:pPr>
            <a:r>
              <a:rPr lang="en-US" sz="1400" b="1" dirty="0">
                <a:hlinkClick r:id="rId2"/>
              </a:rPr>
              <a:t>bjohnson@StratMg.com</a:t>
            </a:r>
            <a:endParaRPr lang="en-US" sz="1400" b="1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F5F441-FEE0-4473-AE2D-38F80F51C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74" y="4891407"/>
            <a:ext cx="2382255" cy="12470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3BBC33-CE52-A5BB-C26B-8F60D7E9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16" y="3404345"/>
            <a:ext cx="189618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8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124383" y="1785867"/>
            <a:ext cx="6982010" cy="1165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2400" b="1" dirty="0"/>
              <a:t>Right place, 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400" b="1" dirty="0"/>
              <a:t>Right time, 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400" b="1" dirty="0"/>
              <a:t>Right message … </a:t>
            </a:r>
          </a:p>
          <a:p>
            <a:pPr algn="r"/>
            <a:endParaRPr lang="en-US" sz="2000" b="1" dirty="0"/>
          </a:p>
        </p:txBody>
      </p:sp>
      <p:sp>
        <p:nvSpPr>
          <p:cNvPr id="4" name="Text Placeholder 13"/>
          <p:cNvSpPr txBox="1">
            <a:spLocks/>
          </p:cNvSpPr>
          <p:nvPr/>
        </p:nvSpPr>
        <p:spPr>
          <a:xfrm>
            <a:off x="2288709" y="778121"/>
            <a:ext cx="7639980" cy="80373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Marketing &amp; Sales Strategy</a:t>
            </a:r>
          </a:p>
          <a:p>
            <a:endParaRPr lang="en-US" sz="1800" b="1" dirty="0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3298969-C4AC-4B53-ABA5-EAE69E0F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56" y="1878004"/>
            <a:ext cx="2975453" cy="30055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69ED17A-13AB-4918-B16D-FBCBF746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66" y="5072133"/>
            <a:ext cx="2277496" cy="11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S-LeadGradeArro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4537532"/>
            <a:ext cx="1801368" cy="762000"/>
          </a:xfrm>
          <a:prstGeom prst="rect">
            <a:avLst/>
          </a:prstGeom>
        </p:spPr>
      </p:pic>
      <p:pic>
        <p:nvPicPr>
          <p:cNvPr id="18" name="Picture 17" descr="TS-Arrow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22" y="5781133"/>
            <a:ext cx="1030224" cy="216408"/>
          </a:xfrm>
          <a:prstGeom prst="rect">
            <a:avLst/>
          </a:prstGeom>
        </p:spPr>
      </p:pic>
      <p:pic>
        <p:nvPicPr>
          <p:cNvPr id="19" name="Picture 18" descr="TS-Arrow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1414" y="5781133"/>
            <a:ext cx="1030224" cy="216408"/>
          </a:xfrm>
          <a:prstGeom prst="rect">
            <a:avLst/>
          </a:prstGeom>
        </p:spPr>
      </p:pic>
      <p:pic>
        <p:nvPicPr>
          <p:cNvPr id="11" name="Picture 10" descr="TS-Arrow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17" y="4060790"/>
            <a:ext cx="1030224" cy="216408"/>
          </a:xfrm>
          <a:prstGeom prst="rect">
            <a:avLst/>
          </a:prstGeom>
        </p:spPr>
      </p:pic>
      <p:pic>
        <p:nvPicPr>
          <p:cNvPr id="13" name="Picture 12" descr="TS-Arrow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3667" y="4060790"/>
            <a:ext cx="1030224" cy="216408"/>
          </a:xfrm>
          <a:prstGeom prst="rect">
            <a:avLst/>
          </a:prstGeom>
        </p:spPr>
      </p:pic>
      <p:pic>
        <p:nvPicPr>
          <p:cNvPr id="12" name="Picture 11" descr="TS-Arrow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7105" y="3725406"/>
            <a:ext cx="1030224" cy="216408"/>
          </a:xfrm>
          <a:prstGeom prst="rect">
            <a:avLst/>
          </a:prstGeom>
        </p:spPr>
      </p:pic>
      <p:pic>
        <p:nvPicPr>
          <p:cNvPr id="9" name="Picture 8" descr="TS-Arrow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34" y="3725406"/>
            <a:ext cx="1030224" cy="216408"/>
          </a:xfrm>
          <a:prstGeom prst="rect">
            <a:avLst/>
          </a:prstGeom>
        </p:spPr>
      </p:pic>
      <p:pic>
        <p:nvPicPr>
          <p:cNvPr id="2" name="Picture 1" descr="TS-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9313"/>
            <a:ext cx="8013192" cy="1188720"/>
          </a:xfrm>
          <a:prstGeom prst="rect">
            <a:avLst/>
          </a:prstGeom>
        </p:spPr>
      </p:pic>
      <p:pic>
        <p:nvPicPr>
          <p:cNvPr id="3" name="Picture 2" descr="TS-Arrow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6900" y="1539235"/>
            <a:ext cx="7933944" cy="258026"/>
          </a:xfrm>
          <a:prstGeom prst="rect">
            <a:avLst/>
          </a:prstGeom>
        </p:spPr>
      </p:pic>
      <p:pic>
        <p:nvPicPr>
          <p:cNvPr id="5" name="Picture 4" descr="TS-Row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75772"/>
            <a:ext cx="6132576" cy="1036320"/>
          </a:xfrm>
          <a:prstGeom prst="rect">
            <a:avLst/>
          </a:prstGeom>
        </p:spPr>
      </p:pic>
      <p:pic>
        <p:nvPicPr>
          <p:cNvPr id="6" name="Picture 5" descr="TS-ArrowRow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98600" y="3048957"/>
            <a:ext cx="6135624" cy="265387"/>
          </a:xfrm>
          <a:prstGeom prst="rect">
            <a:avLst/>
          </a:prstGeom>
        </p:spPr>
      </p:pic>
      <p:pic>
        <p:nvPicPr>
          <p:cNvPr id="8" name="Picture 7" descr="TS-Row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397555"/>
            <a:ext cx="6669024" cy="1152144"/>
          </a:xfrm>
          <a:prstGeom prst="rect">
            <a:avLst/>
          </a:prstGeom>
        </p:spPr>
      </p:pic>
      <p:pic>
        <p:nvPicPr>
          <p:cNvPr id="14" name="Picture 13" descr="TS-SalesContac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5275815"/>
            <a:ext cx="1761744" cy="1152144"/>
          </a:xfrm>
          <a:prstGeom prst="rect">
            <a:avLst/>
          </a:prstGeom>
        </p:spPr>
      </p:pic>
      <p:pic>
        <p:nvPicPr>
          <p:cNvPr id="15" name="Picture 14" descr="TS-Selli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27" y="5177894"/>
            <a:ext cx="1033272" cy="1423416"/>
          </a:xfrm>
          <a:prstGeom prst="rect">
            <a:avLst/>
          </a:prstGeom>
        </p:spPr>
      </p:pic>
      <p:pic>
        <p:nvPicPr>
          <p:cNvPr id="16" name="Picture 15" descr="TS-Buyi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95" y="5177894"/>
            <a:ext cx="1033272" cy="1423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92" y="1767692"/>
            <a:ext cx="886968" cy="415747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58800" y="189313"/>
            <a:ext cx="8013192" cy="1188719"/>
            <a:chOff x="558800" y="5430748"/>
            <a:chExt cx="8013192" cy="1188719"/>
          </a:xfrm>
        </p:grpSpPr>
        <p:sp>
          <p:nvSpPr>
            <p:cNvPr id="22" name="Rectangle 21"/>
            <p:cNvSpPr/>
            <p:nvPr/>
          </p:nvSpPr>
          <p:spPr>
            <a:xfrm>
              <a:off x="558800" y="5430748"/>
              <a:ext cx="8013192" cy="118871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83667" y="5768767"/>
              <a:ext cx="3955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Open Sans Bold"/>
                  <a:cs typeface="Open Sans Bold"/>
                </a:rPr>
                <a:t>Multi-Channel Execution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19000" y="1860642"/>
            <a:ext cx="6669024" cy="1051450"/>
            <a:chOff x="558800" y="5430748"/>
            <a:chExt cx="8013192" cy="1188719"/>
          </a:xfrm>
        </p:grpSpPr>
        <p:sp>
          <p:nvSpPr>
            <p:cNvPr id="26" name="Rectangle 25"/>
            <p:cNvSpPr/>
            <p:nvPr/>
          </p:nvSpPr>
          <p:spPr>
            <a:xfrm>
              <a:off x="558800" y="5430748"/>
              <a:ext cx="8013192" cy="1188719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0993" y="5768767"/>
              <a:ext cx="6260578" cy="52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Open Sans Bold"/>
                  <a:cs typeface="Open Sans Bold"/>
                </a:rPr>
                <a:t>Make Leads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9000" y="3397555"/>
            <a:ext cx="6669024" cy="1152144"/>
            <a:chOff x="558800" y="5430748"/>
            <a:chExt cx="8013192" cy="1188719"/>
          </a:xfrm>
        </p:grpSpPr>
        <p:sp>
          <p:nvSpPr>
            <p:cNvPr id="29" name="Rectangle 28"/>
            <p:cNvSpPr/>
            <p:nvPr/>
          </p:nvSpPr>
          <p:spPr>
            <a:xfrm>
              <a:off x="558800" y="5430748"/>
              <a:ext cx="8013192" cy="118871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30994" y="5768767"/>
              <a:ext cx="6260578" cy="47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Open Sans Bold"/>
                  <a:cs typeface="Open Sans Bold"/>
                </a:rPr>
                <a:t>Manage Leads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19000" y="5177894"/>
            <a:ext cx="6669024" cy="1250065"/>
            <a:chOff x="558800" y="5430748"/>
            <a:chExt cx="8013192" cy="1188719"/>
          </a:xfrm>
        </p:grpSpPr>
        <p:sp>
          <p:nvSpPr>
            <p:cNvPr id="32" name="Rectangle 31"/>
            <p:cNvSpPr/>
            <p:nvPr/>
          </p:nvSpPr>
          <p:spPr>
            <a:xfrm>
              <a:off x="558800" y="5430748"/>
              <a:ext cx="8013192" cy="118871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30994" y="5768767"/>
              <a:ext cx="6260578" cy="43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Open Sans Bold"/>
                  <a:cs typeface="Open Sans Bold"/>
                </a:rPr>
                <a:t>Monetize Leads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1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D403C5-AA06-498C-BA33-4C9C6C9A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6" y="2921736"/>
            <a:ext cx="6354234" cy="1975819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F82EFB1-D2AF-4812-988C-FA7185D216BD}"/>
              </a:ext>
            </a:extLst>
          </p:cNvPr>
          <p:cNvSpPr txBox="1">
            <a:spLocks/>
          </p:cNvSpPr>
          <p:nvPr/>
        </p:nvSpPr>
        <p:spPr>
          <a:xfrm>
            <a:off x="-345245" y="1266673"/>
            <a:ext cx="7639980" cy="80373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Marketing Channels</a:t>
            </a:r>
          </a:p>
          <a:p>
            <a:endParaRPr lang="en-US" sz="1800" b="1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9ED17A-13AB-4918-B16D-FBCBF746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09" y="5034077"/>
            <a:ext cx="2039116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CC3F-EEAF-41CB-B6E2-90CEA8FF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&amp; Email Marketing – Why?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2A8C10-49A0-43C7-863D-652C8A33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64" y="1385800"/>
            <a:ext cx="8289980" cy="91007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1600" dirty="0"/>
              <a:t>Research Suggests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Website &amp; Email are best channels to influence buyers throughout the buying cycle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DC0AA-FB53-4982-BA6C-20752AD0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11" y="2818413"/>
            <a:ext cx="5301358" cy="3967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CF73B-7420-454A-80A3-1B08D029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11" y="2789834"/>
            <a:ext cx="5292090" cy="393867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4096A20-9486-4507-92B6-D5E8094C99D9}"/>
              </a:ext>
            </a:extLst>
          </p:cNvPr>
          <p:cNvSpPr txBox="1">
            <a:spLocks/>
          </p:cNvSpPr>
          <p:nvPr/>
        </p:nvSpPr>
        <p:spPr>
          <a:xfrm>
            <a:off x="808778" y="2137053"/>
            <a:ext cx="8289980" cy="317545"/>
          </a:xfrm>
          <a:prstGeom prst="rect">
            <a:avLst/>
          </a:prstGeom>
        </p:spPr>
        <p:txBody>
          <a:bodyPr lIns="91440" t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FFFFFF"/>
                </a:solidFill>
                <a:latin typeface="Open Sans Bold"/>
                <a:ea typeface="+mn-ea"/>
                <a:cs typeface="Open Sans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 cap="none" normalizeH="0" baseline="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US" sz="1400" dirty="0"/>
              <a:t>Email &amp; Organic Search are the top performing channels to drive leads and revenue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00E50EB-B6E2-44F8-9235-2B25C1FD2F96}"/>
              </a:ext>
            </a:extLst>
          </p:cNvPr>
          <p:cNvSpPr txBox="1">
            <a:spLocks/>
          </p:cNvSpPr>
          <p:nvPr/>
        </p:nvSpPr>
        <p:spPr>
          <a:xfrm>
            <a:off x="808110" y="2520234"/>
            <a:ext cx="8289980" cy="500224"/>
          </a:xfrm>
          <a:prstGeom prst="rect">
            <a:avLst/>
          </a:prstGeom>
        </p:spPr>
        <p:txBody>
          <a:bodyPr lIns="91440" t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FFFFFF"/>
                </a:solidFill>
                <a:latin typeface="Open Sans Bold"/>
                <a:ea typeface="+mn-ea"/>
                <a:cs typeface="Open Sans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 cap="none" normalizeH="0" baseline="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US" sz="1400" dirty="0"/>
              <a:t>Email &amp; SEO produce the highest ROI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62340-F9DD-4BA7-90ED-947337637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911" y="2818413"/>
            <a:ext cx="5315747" cy="39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hunts, Sales closes</a:t>
            </a:r>
          </a:p>
        </p:txBody>
      </p:sp>
      <p:pic>
        <p:nvPicPr>
          <p:cNvPr id="3075" name="Picture 3" descr="C:\Users\mparin\Desktop\mar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44" y="1171890"/>
            <a:ext cx="1741018" cy="22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3878740" y="1668821"/>
            <a:ext cx="1356200" cy="1287752"/>
          </a:xfrm>
          <a:prstGeom prst="mathPlus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860" y="3471727"/>
            <a:ext cx="4116080" cy="2661908"/>
          </a:xfrm>
        </p:spPr>
        <p:txBody>
          <a:bodyPr/>
          <a:lstStyle/>
          <a:p>
            <a:pPr indent="-285750" algn="ctr"/>
            <a:r>
              <a:rPr lang="en-US" sz="1900" b="1" dirty="0"/>
              <a:t>Marketing</a:t>
            </a:r>
          </a:p>
          <a:p>
            <a:pPr indent="-285750"/>
            <a:endParaRPr lang="en-US" sz="1000" b="1" dirty="0"/>
          </a:p>
          <a:p>
            <a:pPr lvl="1"/>
            <a:r>
              <a:rPr lang="en-US" sz="1400" dirty="0"/>
              <a:t>Leverage technology to scale prospecting efforts – </a:t>
            </a:r>
          </a:p>
          <a:p>
            <a:pPr lvl="2"/>
            <a:r>
              <a:rPr lang="en-US" sz="1400" dirty="0"/>
              <a:t>Cost-efficient!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Quantify contribution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Solution for a consistent flow of leads – Today &amp; tomorrow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400" dirty="0"/>
          </a:p>
          <a:p>
            <a:pPr lvl="1"/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33863" y="3453505"/>
            <a:ext cx="4116080" cy="2661908"/>
          </a:xfrm>
          <a:prstGeom prst="rect">
            <a:avLst/>
          </a:prstGeom>
        </p:spPr>
        <p:txBody>
          <a:bodyPr lIns="91440" t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FFFFFF"/>
                </a:solidFill>
                <a:latin typeface="Open Sans Bold"/>
                <a:ea typeface="+mn-ea"/>
                <a:cs typeface="Open Sans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3"/>
              </a:buBlip>
              <a:defRPr sz="2200" kern="1200" cap="none" normalizeH="0" baseline="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3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3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3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algn="ctr"/>
            <a:r>
              <a:rPr lang="en-US" sz="1900" b="1" dirty="0"/>
              <a:t>Sales</a:t>
            </a:r>
          </a:p>
          <a:p>
            <a:pPr indent="-285750"/>
            <a:endParaRPr lang="en-US" sz="1000" b="1" dirty="0"/>
          </a:p>
          <a:p>
            <a:pPr lvl="1"/>
            <a:r>
              <a:rPr lang="en-US" sz="1400" dirty="0"/>
              <a:t>Human bandwidth is expensive – spend where you must, save where you can..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More interested in the ‘today’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CLOSER! - Bigger bang for the buck!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400" dirty="0"/>
          </a:p>
          <a:p>
            <a:pPr lvl="1"/>
            <a:endParaRPr lang="en-US" sz="1800" dirty="0"/>
          </a:p>
        </p:txBody>
      </p:sp>
      <p:pic>
        <p:nvPicPr>
          <p:cNvPr id="2050" name="Picture 2" descr="C:\Users\mpar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51" y="1171890"/>
            <a:ext cx="2115770" cy="22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2895" y="1528171"/>
            <a:ext cx="8272163" cy="2712332"/>
            <a:chOff x="552645" y="1886632"/>
            <a:chExt cx="8272163" cy="27123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B76622-E968-4A62-AD3A-F47ACE4D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645" y="1886632"/>
              <a:ext cx="8272163" cy="2712332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877158" y="2053991"/>
              <a:ext cx="645459" cy="153889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92B19D-377E-4061-B970-03B89936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64" y="393846"/>
            <a:ext cx="8221206" cy="679687"/>
          </a:xfrm>
        </p:spPr>
        <p:txBody>
          <a:bodyPr/>
          <a:lstStyle/>
          <a:p>
            <a:r>
              <a:rPr lang="en-US" dirty="0"/>
              <a:t>Marketing – Starting Pitcher, Sales – Closer!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42A2-5FAF-4BD7-9D3E-6BE77172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70" y="1160161"/>
            <a:ext cx="8229600" cy="355818"/>
          </a:xfrm>
        </p:spPr>
        <p:txBody>
          <a:bodyPr/>
          <a:lstStyle/>
          <a:p>
            <a:r>
              <a:rPr lang="en-US" sz="1600" b="1" dirty="0"/>
              <a:t>Great Dane:  Life of a lead example  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74478" y="1399653"/>
            <a:ext cx="3062692" cy="2049324"/>
            <a:chOff x="5990793" y="1678911"/>
            <a:chExt cx="3062692" cy="2049324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F0205C2E-572C-44DD-B3CD-184B51595EA6}"/>
                </a:ext>
              </a:extLst>
            </p:cNvPr>
            <p:cNvSpPr/>
            <p:nvPr/>
          </p:nvSpPr>
          <p:spPr>
            <a:xfrm>
              <a:off x="7637401" y="3030403"/>
              <a:ext cx="279133" cy="697832"/>
            </a:xfrm>
            <a:prstGeom prst="downArrow">
              <a:avLst/>
            </a:prstGeom>
            <a:solidFill>
              <a:srgbClr val="99E23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921675-6C17-484F-B4F8-EC0C21B53151}"/>
                </a:ext>
              </a:extLst>
            </p:cNvPr>
            <p:cNvGrpSpPr/>
            <p:nvPr/>
          </p:nvGrpSpPr>
          <p:grpSpPr>
            <a:xfrm>
              <a:off x="5990793" y="1678911"/>
              <a:ext cx="3062692" cy="1456851"/>
              <a:chOff x="5248398" y="2066975"/>
              <a:chExt cx="3818516" cy="145685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A68355D-4275-44C1-A761-302A144B1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9082" y="2066975"/>
                <a:ext cx="3777832" cy="145685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534244-0D18-4D9D-B4FC-88CCC24BFAB5}"/>
                  </a:ext>
                </a:extLst>
              </p:cNvPr>
              <p:cNvSpPr txBox="1"/>
              <p:nvPr/>
            </p:nvSpPr>
            <p:spPr>
              <a:xfrm>
                <a:off x="5248398" y="2066975"/>
                <a:ext cx="18721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Form Completed</a:t>
                </a:r>
              </a:p>
            </p:txBody>
          </p:sp>
        </p:grp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5334011-F32D-42A5-B2F0-11F5B2B847AD}"/>
              </a:ext>
            </a:extLst>
          </p:cNvPr>
          <p:cNvSpPr txBox="1">
            <a:spLocks/>
          </p:cNvSpPr>
          <p:nvPr/>
        </p:nvSpPr>
        <p:spPr>
          <a:xfrm>
            <a:off x="529390" y="4434089"/>
            <a:ext cx="5026412" cy="2337101"/>
          </a:xfrm>
          <a:prstGeom prst="rect">
            <a:avLst/>
          </a:prstGeom>
        </p:spPr>
        <p:txBody>
          <a:bodyPr lIns="91440" t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FFFFFF"/>
                </a:solidFill>
                <a:latin typeface="Open Sans Bold"/>
                <a:ea typeface="+mn-ea"/>
                <a:cs typeface="Open Sans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5"/>
              </a:buBlip>
              <a:defRPr sz="2200" kern="1200" cap="none" normalizeH="0" baseline="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5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5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5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Supported by Research: </a:t>
            </a:r>
          </a:p>
          <a:p>
            <a:pPr lvl="1"/>
            <a:r>
              <a:rPr lang="en-US" sz="1200" dirty="0"/>
              <a:t>On average, a lead requires </a:t>
            </a:r>
            <a:r>
              <a:rPr lang="en-US" sz="1200" b="1" dirty="0"/>
              <a:t>10 marketing-driven “touches”</a:t>
            </a:r>
            <a:r>
              <a:rPr lang="en-US" sz="1200" dirty="0"/>
              <a:t> to convert from the top of the funnel into a paying customer. (Source: </a:t>
            </a:r>
            <a:r>
              <a:rPr lang="en-US" sz="1200" dirty="0">
                <a:hlinkClick r:id="rId6"/>
              </a:rPr>
              <a:t>Aberdeen Group</a:t>
            </a:r>
            <a:r>
              <a:rPr lang="en-US" sz="1200" dirty="0"/>
              <a:t>)</a:t>
            </a:r>
          </a:p>
          <a:p>
            <a:pPr lvl="1"/>
            <a:endParaRPr lang="en-US" sz="1200" dirty="0"/>
          </a:p>
          <a:p>
            <a:pPr lvl="1"/>
            <a:r>
              <a:rPr lang="en-US" sz="1200" b="1" dirty="0"/>
              <a:t>80% of sales</a:t>
            </a:r>
            <a:r>
              <a:rPr lang="en-US" sz="1200" dirty="0"/>
              <a:t> are made on the </a:t>
            </a:r>
            <a:r>
              <a:rPr lang="en-US" sz="1200" b="1" dirty="0"/>
              <a:t>5th-12th contact</a:t>
            </a:r>
            <a:r>
              <a:rPr lang="en-US" sz="1200" dirty="0"/>
              <a:t>. (Source: </a:t>
            </a:r>
            <a:r>
              <a:rPr lang="en-US" sz="1200" dirty="0">
                <a:hlinkClick r:id="rId7"/>
              </a:rPr>
              <a:t>Sellingly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47408" y="2359789"/>
            <a:ext cx="3868965" cy="1089188"/>
            <a:chOff x="1877158" y="2708705"/>
            <a:chExt cx="3868965" cy="1089188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3ABD8B50-DCC8-40D5-8154-BF2AE6A718B4}"/>
                </a:ext>
              </a:extLst>
            </p:cNvPr>
            <p:cNvSpPr/>
            <p:nvPr/>
          </p:nvSpPr>
          <p:spPr>
            <a:xfrm>
              <a:off x="4212283" y="3100061"/>
              <a:ext cx="279133" cy="697832"/>
            </a:xfrm>
            <a:prstGeom prst="downArrow">
              <a:avLst/>
            </a:prstGeom>
            <a:solidFill>
              <a:srgbClr val="99E23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90A848-6080-499C-B79F-5D6C3B3C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77158" y="2708705"/>
              <a:ext cx="3868965" cy="6374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5555802" y="3819414"/>
            <a:ext cx="3384879" cy="2071527"/>
            <a:chOff x="5580358" y="4240503"/>
            <a:chExt cx="3384879" cy="2071527"/>
          </a:xfrm>
        </p:grpSpPr>
        <p:sp>
          <p:nvSpPr>
            <p:cNvPr id="16" name="Up Arrow 15"/>
            <p:cNvSpPr/>
            <p:nvPr/>
          </p:nvSpPr>
          <p:spPr>
            <a:xfrm>
              <a:off x="7272798" y="4240503"/>
              <a:ext cx="358815" cy="978408"/>
            </a:xfrm>
            <a:prstGeom prst="upArrow">
              <a:avLst/>
            </a:prstGeom>
            <a:solidFill>
              <a:srgbClr val="99E23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D2A09-797B-435B-9AEE-2A90DECA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0358" y="4855178"/>
              <a:ext cx="3384879" cy="1456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9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 algn="ctr"/>
            <a:r>
              <a:rPr lang="en-US" sz="4000" b="1" dirty="0">
                <a:latin typeface="Open Sans Bold"/>
                <a:cs typeface="Open Sans Bold"/>
              </a:rPr>
              <a:t>Takeaways</a:t>
            </a:r>
            <a:endParaRPr lang="en-US" sz="4400" b="1" dirty="0">
              <a:latin typeface="Open Sans Bold"/>
              <a:cs typeface="Open Sans Bold"/>
            </a:endParaRPr>
          </a:p>
        </p:txBody>
      </p:sp>
      <p:pic>
        <p:nvPicPr>
          <p:cNvPr id="3" name="Picture 2" descr="A picture containing building, small, sitting, painted&#10;&#10;Description automatically generated">
            <a:extLst>
              <a:ext uri="{FF2B5EF4-FFF2-40B4-BE49-F238E27FC236}">
                <a16:creationId xmlns:a16="http://schemas.microsoft.com/office/drawing/2014/main" id="{DBE0E2F9-D9AC-4B03-8E4B-95C5C9C30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01" y="2037564"/>
            <a:ext cx="5160963" cy="278287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9ED17A-13AB-4918-B16D-FBCBF746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76" y="5013776"/>
            <a:ext cx="2487042" cy="13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63" y="393846"/>
            <a:ext cx="8041165" cy="679687"/>
          </a:xfrm>
        </p:spPr>
        <p:txBody>
          <a:bodyPr/>
          <a:lstStyle/>
          <a:p>
            <a:pPr algn="ctr"/>
            <a:r>
              <a:rPr lang="en-US" dirty="0"/>
              <a:t># 1 – Who are we talking to?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13697"/>
              </p:ext>
            </p:extLst>
          </p:nvPr>
        </p:nvGraphicFramePr>
        <p:xfrm>
          <a:off x="435237" y="3327704"/>
          <a:ext cx="4491703" cy="9977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9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46">
                <a:tc>
                  <a:txBody>
                    <a:bodyPr/>
                    <a:lstStyle/>
                    <a:p>
                      <a:r>
                        <a:rPr lang="en-US" sz="1400" dirty="0"/>
                        <a:t>Influencers: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77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Sales Management  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Service Management 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Executive Management 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55720"/>
              </p:ext>
            </p:extLst>
          </p:nvPr>
        </p:nvGraphicFramePr>
        <p:xfrm>
          <a:off x="5114429" y="2141714"/>
          <a:ext cx="3703651" cy="21837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04">
                <a:tc>
                  <a:txBody>
                    <a:bodyPr/>
                    <a:lstStyle/>
                    <a:p>
                      <a:r>
                        <a:rPr lang="en-US" sz="1400" dirty="0"/>
                        <a:t>Challenges/Pain Points: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63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– must stay on top of new technology to stay ahead of competition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 - Regulatory Standards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Vendor Mgmt 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multi-vendor solutions are difficult to manage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support @ vendor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Frustrations: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Timeliness to delivery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299E8E4-FAED-4749-83F4-BFC604B19FAA}"/>
              </a:ext>
            </a:extLst>
          </p:cNvPr>
          <p:cNvSpPr/>
          <p:nvPr/>
        </p:nvSpPr>
        <p:spPr>
          <a:xfrm>
            <a:off x="435237" y="920061"/>
            <a:ext cx="1183341" cy="109142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4A360-54FB-4090-8D2C-793D48C97192}"/>
              </a:ext>
            </a:extLst>
          </p:cNvPr>
          <p:cNvSpPr txBox="1"/>
          <p:nvPr/>
        </p:nvSpPr>
        <p:spPr>
          <a:xfrm>
            <a:off x="1907114" y="1096443"/>
            <a:ext cx="370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Title: Project Manager</a:t>
            </a:r>
            <a:endParaRPr lang="en-US" sz="1600" b="1" dirty="0"/>
          </a:p>
          <a:p>
            <a:pPr fontAlgn="base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Job Function: Engineering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Company Size: $700M +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35AA71-68A9-4CD2-9AF3-0A7B3886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79372"/>
              </p:ext>
            </p:extLst>
          </p:nvPr>
        </p:nvGraphicFramePr>
        <p:xfrm>
          <a:off x="435237" y="4444568"/>
          <a:ext cx="4500962" cy="14878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0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331">
                <a:tc>
                  <a:txBody>
                    <a:bodyPr/>
                    <a:lstStyle/>
                    <a:p>
                      <a:r>
                        <a:rPr lang="en-US" sz="1400" dirty="0"/>
                        <a:t>Marketing Message: (Value Prop/Positioning)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550">
                <a:tc>
                  <a:txBody>
                    <a:bodyPr/>
                    <a:lstStyle/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 – 40 years in business – w/Fortune 100 companies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in Breed Technology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– 99.9% acceptance Rate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On-time Delivery – 98.5% on time delivery (expedited delivery available)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 set-up – 70% faster than avg. competitor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Dedicated Engineering department – consultative solutions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DE384D-2B0C-465B-80F0-964EC3166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27649"/>
              </p:ext>
            </p:extLst>
          </p:nvPr>
        </p:nvGraphicFramePr>
        <p:xfrm>
          <a:off x="426566" y="2129557"/>
          <a:ext cx="4491703" cy="10728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9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525">
                <a:tc>
                  <a:txBody>
                    <a:bodyPr/>
                    <a:lstStyle/>
                    <a:p>
                      <a:r>
                        <a:rPr lang="en-US" sz="1400" dirty="0"/>
                        <a:t>Motivators: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1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Create strong differentiation through new innovative technologies</a:t>
                      </a:r>
                      <a:endParaRPr lang="en-US" sz="11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Lower costs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Minimize downtime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Enhance throughput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FE3600F-BF91-4981-858E-802423F1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49354"/>
              </p:ext>
            </p:extLst>
          </p:nvPr>
        </p:nvGraphicFramePr>
        <p:xfrm>
          <a:off x="5114428" y="4453812"/>
          <a:ext cx="3742699" cy="1554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057">
                <a:tc>
                  <a:txBody>
                    <a:bodyPr/>
                    <a:lstStyle/>
                    <a:p>
                      <a:r>
                        <a:rPr lang="en-US" sz="1400" dirty="0"/>
                        <a:t>Objections: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71">
                <a:tc>
                  <a:txBody>
                    <a:bodyPr/>
                    <a:lstStyle/>
                    <a:p>
                      <a:pPr marL="171450" lvl="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Risk of unknown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Service level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Quality</a:t>
                      </a: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Changeover costs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Training/Learning Curve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76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8094" y="342200"/>
            <a:ext cx="1292718" cy="892786"/>
            <a:chOff x="298094" y="342200"/>
            <a:chExt cx="1292718" cy="892786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98094" y="342200"/>
              <a:ext cx="1292718" cy="46166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Open Sans Bold"/>
                  <a:cs typeface="Open Sans Bold"/>
                </a:rPr>
                <a:t>Interest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094" y="773321"/>
              <a:ext cx="12551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  <a:t>Search </a:t>
              </a:r>
              <a:b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</a:b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  <a:t>Begins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55169" y="342200"/>
            <a:ext cx="1537404" cy="892786"/>
            <a:chOff x="1955169" y="342200"/>
            <a:chExt cx="1537404" cy="892786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259173" y="342200"/>
              <a:ext cx="994622" cy="46166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FFFFFF"/>
                  </a:solidFill>
                  <a:latin typeface="Open Sans Bold"/>
                  <a:cs typeface="Open Sans Bold"/>
                </a:rPr>
                <a:t>Learn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5169" y="773321"/>
              <a:ext cx="1537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A6A6A6"/>
                  </a:solidFill>
                  <a:latin typeface="Open Sans Bold"/>
                  <a:cs typeface="Open Sans Bold"/>
                </a:rPr>
                <a:t>Solutions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Rockwell"/>
                </a:rPr>
                <a:t> </a:t>
              </a:r>
              <a:r>
                <a:rPr lang="en-US" sz="1200" dirty="0">
                  <a:solidFill>
                    <a:srgbClr val="A6A6A6"/>
                  </a:solidFill>
                  <a:latin typeface="Open Sans Bold"/>
                  <a:cs typeface="Open Sans Bold"/>
                </a:rPr>
                <a:t>Identified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61064" y="351725"/>
            <a:ext cx="1817814" cy="913805"/>
            <a:chOff x="3661064" y="351725"/>
            <a:chExt cx="1817814" cy="913805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3872019" y="351725"/>
              <a:ext cx="1410128" cy="46166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FFFFFF"/>
                  </a:solidFill>
                  <a:latin typeface="Open Sans Bold"/>
                  <a:cs typeface="Open Sans Bold"/>
                </a:rPr>
                <a:t>Evaluate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61064" y="803865"/>
              <a:ext cx="18178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A6A6A6"/>
                  </a:solidFill>
                  <a:latin typeface="Open Sans Bold"/>
                  <a:cs typeface="Open Sans Bold"/>
                </a:rPr>
                <a:t>Solutions Evaluated Against Needs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20317" y="342200"/>
            <a:ext cx="1543050" cy="937445"/>
            <a:chOff x="5620317" y="342200"/>
            <a:chExt cx="1543050" cy="937445"/>
          </a:xfrm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841886" y="342200"/>
              <a:ext cx="1130794" cy="46166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Open Sans Bold"/>
                  <a:cs typeface="Open Sans Bold"/>
                </a:rPr>
                <a:t>Justify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20317" y="817682"/>
              <a:ext cx="154305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dirty="0">
                  <a:solidFill>
                    <a:srgbClr val="A6A6A6"/>
                  </a:solidFill>
                  <a:latin typeface="Open Sans Bold"/>
                  <a:cs typeface="Open Sans Bold"/>
                </a:rPr>
                <a:t>Short List Assembled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65319" y="351725"/>
            <a:ext cx="1729579" cy="921369"/>
            <a:chOff x="7365319" y="351725"/>
            <a:chExt cx="1729579" cy="921369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7365319" y="351725"/>
              <a:ext cx="1729579" cy="46166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Open Sans Bold"/>
                  <a:cs typeface="Open Sans Bold"/>
                </a:rPr>
                <a:t>Purchase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52970" y="811429"/>
              <a:ext cx="154305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A6A6A6"/>
                  </a:solidFill>
                  <a:latin typeface="Open Sans Bold"/>
                  <a:cs typeface="Open Sans Bold"/>
                </a:rPr>
                <a:t>Selection </a:t>
              </a:r>
            </a:p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A6A6A6"/>
                  </a:solidFill>
                  <a:latin typeface="Open Sans Bold"/>
                  <a:cs typeface="Open Sans Bold"/>
                </a:rPr>
                <a:t>Made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826293" y="467923"/>
            <a:ext cx="0" cy="5907531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2586" y="467923"/>
            <a:ext cx="0" cy="5907531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78879" y="467923"/>
            <a:ext cx="0" cy="5907531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05172" y="467923"/>
            <a:ext cx="0" cy="5907531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8094" y="1418031"/>
            <a:ext cx="8633886" cy="261610"/>
            <a:chOff x="298094" y="1418031"/>
            <a:chExt cx="8633886" cy="261610"/>
          </a:xfrm>
        </p:grpSpPr>
        <p:sp>
          <p:nvSpPr>
            <p:cNvPr id="30" name="Rectangle 29"/>
            <p:cNvSpPr/>
            <p:nvPr/>
          </p:nvSpPr>
          <p:spPr>
            <a:xfrm>
              <a:off x="298094" y="1433484"/>
              <a:ext cx="8633886" cy="229314"/>
            </a:xfrm>
            <a:prstGeom prst="rect">
              <a:avLst/>
            </a:prstGeom>
            <a:solidFill>
              <a:srgbClr val="AB11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0931" y="1418031"/>
              <a:ext cx="1202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Open Sans Bold"/>
                  <a:cs typeface="Open Sans Bold"/>
                </a:rPr>
                <a:t>QUESTIONS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98094" y="3348217"/>
            <a:ext cx="8633886" cy="261610"/>
            <a:chOff x="298094" y="1418031"/>
            <a:chExt cx="8633886" cy="261610"/>
          </a:xfrm>
        </p:grpSpPr>
        <p:sp>
          <p:nvSpPr>
            <p:cNvPr id="37" name="Rectangle 36"/>
            <p:cNvSpPr/>
            <p:nvPr/>
          </p:nvSpPr>
          <p:spPr>
            <a:xfrm>
              <a:off x="298094" y="1433484"/>
              <a:ext cx="8633886" cy="229314"/>
            </a:xfrm>
            <a:prstGeom prst="rect">
              <a:avLst/>
            </a:prstGeom>
            <a:solidFill>
              <a:srgbClr val="AB11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931" y="1418031"/>
              <a:ext cx="1202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Open Sans Bold"/>
                  <a:cs typeface="Open Sans Bold"/>
                </a:rPr>
                <a:t>EXPERIENCE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8094" y="4590028"/>
            <a:ext cx="8633886" cy="261610"/>
            <a:chOff x="298094" y="1418031"/>
            <a:chExt cx="8633886" cy="261610"/>
          </a:xfrm>
        </p:grpSpPr>
        <p:sp>
          <p:nvSpPr>
            <p:cNvPr id="40" name="Rectangle 39"/>
            <p:cNvSpPr/>
            <p:nvPr/>
          </p:nvSpPr>
          <p:spPr>
            <a:xfrm>
              <a:off x="298094" y="1433484"/>
              <a:ext cx="8633886" cy="229314"/>
            </a:xfrm>
            <a:prstGeom prst="rect">
              <a:avLst/>
            </a:prstGeom>
            <a:solidFill>
              <a:srgbClr val="AB11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0931" y="1418031"/>
              <a:ext cx="1202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Open Sans Bold"/>
                  <a:cs typeface="Open Sans Bold"/>
                </a:rPr>
                <a:t>CONTENT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2030364" y="1741502"/>
            <a:ext cx="1562481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What do they offer?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Are their customers achieving success?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Do they fit my need?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How can I easily evaluate/demo?</a:t>
            </a: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231254" y="1738539"/>
            <a:ext cx="1595038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Who are the suppliers for my need?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What’s the scope of potential achievement?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Where do I stand?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How can I easily find out more?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3798445" y="1741502"/>
            <a:ext cx="1680433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Do they meet my expectations?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What do analysts say, are they a leader?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Is Company viable?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How do they compare?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Why should I choose?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What’s the cost?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5578542" y="1741502"/>
            <a:ext cx="1684855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Leading, solid product/company?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Recommended by customers and analysts?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Meets or exceeds my need?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Can afford to buy &amp; implement?</a:t>
            </a: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7473934" y="1741502"/>
            <a:ext cx="156666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How can I easily purchase?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Can I purchase via Web site?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Who can I call?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Do they have a partner in my area?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Why buy now</a:t>
            </a:r>
            <a:r>
              <a:rPr lang="en-US" sz="1000" dirty="0">
                <a:solidFill>
                  <a:srgbClr val="FFFFFF"/>
                </a:solidFill>
                <a:cs typeface="Arial" charset="0"/>
              </a:rPr>
              <a:t>?</a:t>
            </a: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2030364" y="3677456"/>
            <a:ext cx="1398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eMail &amp; Web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Podcasts/Seminars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TM Calls</a:t>
            </a:r>
          </a:p>
          <a:p>
            <a:pPr marL="173038" indent="-173038"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Social Media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298094" y="3677456"/>
            <a:ext cx="1423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eMail &amp; Web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Seminars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Podcasts</a:t>
            </a:r>
          </a:p>
          <a:p>
            <a:pPr marL="173038" indent="-173038"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Social Media</a:t>
            </a: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3872019" y="3677456"/>
            <a:ext cx="1410128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eMail &amp; Web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Social Communities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TM/Sales Calls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Seminars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5620317" y="3677456"/>
            <a:ext cx="15430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eMail &amp; Web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Customer, analyst references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Sales calls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7473934" y="3677456"/>
            <a:ext cx="1458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eMail &amp; Web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TM &amp; Sales Calls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Partners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2030363" y="4921077"/>
            <a:ext cx="15624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Company white paper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Seminar Pres 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Product spec sheets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Customer stories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Flash Demo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Ind/analyst reports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Educational Tips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351427" y="4921077"/>
            <a:ext cx="136979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Industry white papers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Company product white papers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Customer stories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Assessment tests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Press releases</a:t>
            </a: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3872019" y="4921077"/>
            <a:ext cx="1469478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Features/Benefits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Gartner Quadrant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Fin. Press Releases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Competitive &amp; Cost Comparisons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Product Awards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Seminar Pres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5620317" y="4921077"/>
            <a:ext cx="1543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Product customer reference site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Product Awards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Customer stories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Press releases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Seminar Pres</a:t>
            </a: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7473933" y="4921077"/>
            <a:ext cx="145804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1800# provided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Company.com product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E-Shop product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Partner locator?</a:t>
            </a:r>
          </a:p>
          <a:p>
            <a:pPr marL="173038" indent="-173038">
              <a:lnSpc>
                <a:spcPct val="50000"/>
              </a:lnSpc>
              <a:buFontTx/>
              <a:buAutoNum type="arabicPeriod"/>
            </a:pPr>
            <a:endParaRPr lang="en-US" sz="900" dirty="0">
              <a:solidFill>
                <a:srgbClr val="FFFFFF"/>
              </a:solidFill>
              <a:latin typeface="Open Sans Bold"/>
              <a:cs typeface="Open Sans Bold"/>
            </a:endParaRPr>
          </a:p>
          <a:p>
            <a:pPr marL="173038" indent="-173038">
              <a:buFontTx/>
              <a:buAutoNum type="arabicPeriod"/>
            </a:pPr>
            <a:r>
              <a:rPr lang="en-US" sz="900" dirty="0">
                <a:solidFill>
                  <a:srgbClr val="FFFFFF"/>
                </a:solidFill>
                <a:latin typeface="Open Sans Bold"/>
                <a:cs typeface="Open Sans Bold"/>
              </a:rPr>
              <a:t>Promotions or deals?</a:t>
            </a:r>
          </a:p>
        </p:txBody>
      </p:sp>
      <p:sp>
        <p:nvSpPr>
          <p:cNvPr id="57" name="Title 3"/>
          <p:cNvSpPr txBox="1">
            <a:spLocks/>
          </p:cNvSpPr>
          <p:nvPr/>
        </p:nvSpPr>
        <p:spPr>
          <a:xfrm>
            <a:off x="1008140" y="3013713"/>
            <a:ext cx="7119898" cy="6796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800" dirty="0"/>
              <a:t>#2 - What are we saying to them?</a:t>
            </a:r>
          </a:p>
        </p:txBody>
      </p:sp>
    </p:spTree>
    <p:extLst>
      <p:ext uri="{BB962C8B-B14F-4D97-AF65-F5344CB8AC3E}">
        <p14:creationId xmlns:p14="http://schemas.microsoft.com/office/powerpoint/2010/main" val="15403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2895" y="1528171"/>
            <a:ext cx="8272163" cy="2712332"/>
            <a:chOff x="552645" y="1886632"/>
            <a:chExt cx="8272163" cy="27123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B76622-E968-4A62-AD3A-F47ACE4D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645" y="1886632"/>
              <a:ext cx="8272163" cy="2712332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877158" y="2053991"/>
              <a:ext cx="645459" cy="153889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92B19D-377E-4061-B970-03B89936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0" y="393846"/>
            <a:ext cx="8449519" cy="679687"/>
          </a:xfrm>
        </p:spPr>
        <p:txBody>
          <a:bodyPr/>
          <a:lstStyle/>
          <a:p>
            <a:r>
              <a:rPr lang="en-US" dirty="0"/>
              <a:t>#3 Marketing – Starting Pitcher, Sales – Closer!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42A2-5FAF-4BD7-9D3E-6BE77172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70" y="1160161"/>
            <a:ext cx="8229600" cy="355818"/>
          </a:xfrm>
        </p:spPr>
        <p:txBody>
          <a:bodyPr/>
          <a:lstStyle/>
          <a:p>
            <a:r>
              <a:rPr lang="en-US" sz="1600" b="1" dirty="0"/>
              <a:t>Great Dane:  Life of a lead example  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74478" y="1399653"/>
            <a:ext cx="3062692" cy="2049324"/>
            <a:chOff x="5990793" y="1678911"/>
            <a:chExt cx="3062692" cy="2049324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F0205C2E-572C-44DD-B3CD-184B51595EA6}"/>
                </a:ext>
              </a:extLst>
            </p:cNvPr>
            <p:cNvSpPr/>
            <p:nvPr/>
          </p:nvSpPr>
          <p:spPr>
            <a:xfrm>
              <a:off x="7637401" y="3030403"/>
              <a:ext cx="279133" cy="697832"/>
            </a:xfrm>
            <a:prstGeom prst="downArrow">
              <a:avLst/>
            </a:prstGeom>
            <a:solidFill>
              <a:srgbClr val="99E23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921675-6C17-484F-B4F8-EC0C21B53151}"/>
                </a:ext>
              </a:extLst>
            </p:cNvPr>
            <p:cNvGrpSpPr/>
            <p:nvPr/>
          </p:nvGrpSpPr>
          <p:grpSpPr>
            <a:xfrm>
              <a:off x="5990793" y="1678911"/>
              <a:ext cx="3062692" cy="1456851"/>
              <a:chOff x="5248398" y="2066975"/>
              <a:chExt cx="3818516" cy="145685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A68355D-4275-44C1-A761-302A144B1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9082" y="2066975"/>
                <a:ext cx="3777832" cy="145685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534244-0D18-4D9D-B4FC-88CCC24BFAB5}"/>
                  </a:ext>
                </a:extLst>
              </p:cNvPr>
              <p:cNvSpPr txBox="1"/>
              <p:nvPr/>
            </p:nvSpPr>
            <p:spPr>
              <a:xfrm>
                <a:off x="5248398" y="2066975"/>
                <a:ext cx="18721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Form Completed</a:t>
                </a:r>
              </a:p>
            </p:txBody>
          </p:sp>
        </p:grp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5334011-F32D-42A5-B2F0-11F5B2B847AD}"/>
              </a:ext>
            </a:extLst>
          </p:cNvPr>
          <p:cNvSpPr txBox="1">
            <a:spLocks/>
          </p:cNvSpPr>
          <p:nvPr/>
        </p:nvSpPr>
        <p:spPr>
          <a:xfrm>
            <a:off x="529390" y="4434089"/>
            <a:ext cx="5026412" cy="2337101"/>
          </a:xfrm>
          <a:prstGeom prst="rect">
            <a:avLst/>
          </a:prstGeom>
        </p:spPr>
        <p:txBody>
          <a:bodyPr lIns="91440" t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FFFFFF"/>
                </a:solidFill>
                <a:latin typeface="Open Sans Bold"/>
                <a:ea typeface="+mn-ea"/>
                <a:cs typeface="Open Sans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 cap="none" normalizeH="0" baseline="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75000"/>
              <a:buFontTx/>
              <a:buBlip>
                <a:blip r:embed="rId4"/>
              </a:buBlip>
              <a:defRPr sz="2200" kern="1200">
                <a:solidFill>
                  <a:schemeClr val="bg1">
                    <a:lumMod val="50000"/>
                  </a:schemeClr>
                </a:solidFill>
                <a:latin typeface="Open Sans Bold"/>
                <a:ea typeface="+mn-ea"/>
                <a:cs typeface="Open Sans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Supported by Research: </a:t>
            </a:r>
          </a:p>
          <a:p>
            <a:pPr lvl="1"/>
            <a:r>
              <a:rPr lang="en-US" sz="1200" dirty="0"/>
              <a:t>On average, a lead requires </a:t>
            </a:r>
            <a:r>
              <a:rPr lang="en-US" sz="1200" b="1" dirty="0"/>
              <a:t>10 marketing-driven “touches”</a:t>
            </a:r>
            <a:r>
              <a:rPr lang="en-US" sz="1200" dirty="0"/>
              <a:t> to convert from the top of the funnel into a paying customer. (Source: </a:t>
            </a:r>
            <a:r>
              <a:rPr lang="en-US" sz="1200" dirty="0">
                <a:hlinkClick r:id="rId5"/>
              </a:rPr>
              <a:t>Aberdeen Group</a:t>
            </a:r>
            <a:r>
              <a:rPr lang="en-US" sz="1200" dirty="0"/>
              <a:t>)</a:t>
            </a:r>
          </a:p>
          <a:p>
            <a:pPr lvl="1"/>
            <a:endParaRPr lang="en-US" sz="1200" dirty="0"/>
          </a:p>
          <a:p>
            <a:pPr lvl="1"/>
            <a:r>
              <a:rPr lang="en-US" sz="1200" b="1" dirty="0"/>
              <a:t>80% of sales</a:t>
            </a:r>
            <a:r>
              <a:rPr lang="en-US" sz="1200" dirty="0"/>
              <a:t> are made on the </a:t>
            </a:r>
            <a:r>
              <a:rPr lang="en-US" sz="1200" b="1" dirty="0"/>
              <a:t>5th-12th contact</a:t>
            </a:r>
            <a:r>
              <a:rPr lang="en-US" sz="1200" dirty="0"/>
              <a:t>. (Source: </a:t>
            </a:r>
            <a:r>
              <a:rPr lang="en-US" sz="1200" dirty="0">
                <a:hlinkClick r:id="rId6"/>
              </a:rPr>
              <a:t>Sellingly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47408" y="2359789"/>
            <a:ext cx="3868965" cy="1089188"/>
            <a:chOff x="1877158" y="2708705"/>
            <a:chExt cx="3868965" cy="1089188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3ABD8B50-DCC8-40D5-8154-BF2AE6A718B4}"/>
                </a:ext>
              </a:extLst>
            </p:cNvPr>
            <p:cNvSpPr/>
            <p:nvPr/>
          </p:nvSpPr>
          <p:spPr>
            <a:xfrm>
              <a:off x="4212283" y="3100061"/>
              <a:ext cx="279133" cy="697832"/>
            </a:xfrm>
            <a:prstGeom prst="downArrow">
              <a:avLst/>
            </a:prstGeom>
            <a:solidFill>
              <a:srgbClr val="99E23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90A848-6080-499C-B79F-5D6C3B3C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7158" y="2708705"/>
              <a:ext cx="3868965" cy="6374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5555802" y="3819414"/>
            <a:ext cx="3384879" cy="2071527"/>
            <a:chOff x="5580358" y="4240503"/>
            <a:chExt cx="3384879" cy="2071527"/>
          </a:xfrm>
        </p:grpSpPr>
        <p:sp>
          <p:nvSpPr>
            <p:cNvPr id="16" name="Up Arrow 15"/>
            <p:cNvSpPr/>
            <p:nvPr/>
          </p:nvSpPr>
          <p:spPr>
            <a:xfrm>
              <a:off x="7272798" y="4240503"/>
              <a:ext cx="358815" cy="978408"/>
            </a:xfrm>
            <a:prstGeom prst="upArrow">
              <a:avLst/>
            </a:prstGeom>
            <a:solidFill>
              <a:srgbClr val="99E23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D2A09-797B-435B-9AEE-2A90DECA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0358" y="4855178"/>
              <a:ext cx="3384879" cy="1456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88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3" y="393846"/>
            <a:ext cx="8563087" cy="679687"/>
          </a:xfrm>
        </p:spPr>
        <p:txBody>
          <a:bodyPr/>
          <a:lstStyle/>
          <a:p>
            <a:r>
              <a:rPr lang="en-US" dirty="0"/>
              <a:t>Be a trusted partner, not a vendor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073533"/>
            <a:ext cx="8821271" cy="5360275"/>
          </a:xfrm>
        </p:spPr>
        <p:txBody>
          <a:bodyPr/>
          <a:lstStyle/>
          <a:p>
            <a:pPr indent="-285750" algn="ctr"/>
            <a:endParaRPr lang="en-US" sz="2400" b="1" dirty="0"/>
          </a:p>
          <a:p>
            <a:pPr indent="-285750" algn="ctr"/>
            <a:r>
              <a:rPr lang="en-US" sz="2400" b="1" dirty="0"/>
              <a:t>Establish Trust in our Credibility to deliver</a:t>
            </a:r>
          </a:p>
          <a:p>
            <a:pPr indent="-285750"/>
            <a:endParaRPr lang="en-US" sz="1900" b="1" dirty="0"/>
          </a:p>
          <a:p>
            <a:pPr indent="-285750"/>
            <a:endParaRPr lang="en-US" sz="1200" b="1" dirty="0"/>
          </a:p>
          <a:p>
            <a:pPr indent="-285750"/>
            <a:r>
              <a:rPr lang="en-US" sz="1900" b="1" dirty="0"/>
              <a:t>How? – Build a relationship</a:t>
            </a:r>
          </a:p>
          <a:p>
            <a:pPr indent="-285750"/>
            <a:endParaRPr lang="en-US" sz="2000" b="1" dirty="0"/>
          </a:p>
          <a:p>
            <a:pPr lvl="1"/>
            <a:r>
              <a:rPr lang="en-US" sz="1800" dirty="0"/>
              <a:t>Be a dependable resource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Be a partner, not a vendor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Be honest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400" dirty="0"/>
          </a:p>
          <a:p>
            <a:pPr lvl="1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C23587-EAC1-B941-1F9A-5C4E7F4B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0" y="2220338"/>
            <a:ext cx="40758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#4 - On-Page SEO Audit Primer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64" y="1467499"/>
            <a:ext cx="8229600" cy="4525963"/>
          </a:xfrm>
        </p:spPr>
        <p:txBody>
          <a:bodyPr/>
          <a:lstStyle/>
          <a:p>
            <a:pPr indent="-285750"/>
            <a:r>
              <a:rPr lang="en-US" sz="2000" dirty="0"/>
              <a:t>Website Health Check –  </a:t>
            </a:r>
          </a:p>
          <a:p>
            <a:pPr lvl="1"/>
            <a:r>
              <a:rPr lang="en-US" sz="1600" dirty="0"/>
              <a:t>https://www.woorank.com/</a:t>
            </a:r>
          </a:p>
          <a:p>
            <a:pPr lvl="2"/>
            <a:r>
              <a:rPr lang="en-US" sz="1600" dirty="0"/>
              <a:t>One of the most renowned &amp; accurate platform </a:t>
            </a:r>
          </a:p>
          <a:p>
            <a:pPr lvl="2"/>
            <a:r>
              <a:rPr lang="en-US" sz="1600" dirty="0"/>
              <a:t>Checks all basic on-page parameters, offers a rating system   </a:t>
            </a:r>
          </a:p>
          <a:p>
            <a:pPr lvl="1"/>
            <a:r>
              <a:rPr lang="en-US" sz="1600" dirty="0">
                <a:hlinkClick r:id="rId2"/>
              </a:rPr>
              <a:t>https://search.google.com/test/mobile-friendly</a:t>
            </a:r>
            <a:r>
              <a:rPr lang="en-US" sz="1600" dirty="0"/>
              <a:t> - Responsive test</a:t>
            </a:r>
          </a:p>
          <a:p>
            <a:pPr lvl="1"/>
            <a:endParaRPr lang="en-US" sz="1600" dirty="0"/>
          </a:p>
          <a:p>
            <a:pPr indent="-285750"/>
            <a:r>
              <a:rPr lang="en-US" sz="2000" dirty="0"/>
              <a:t>Website Traffic Quality – Google Analytics &amp; Search Console</a:t>
            </a:r>
          </a:p>
          <a:p>
            <a:pPr lvl="1"/>
            <a:r>
              <a:rPr lang="en-US" sz="1600" dirty="0"/>
              <a:t>Analytics – Bounce rates, Avg duration per page, Entry &amp; Exit pages, etc.</a:t>
            </a:r>
          </a:p>
          <a:p>
            <a:pPr lvl="1"/>
            <a:r>
              <a:rPr lang="en-US" sz="1600" dirty="0"/>
              <a:t>Search Console – Errors affecting ranking for the website &amp; keywords</a:t>
            </a:r>
          </a:p>
          <a:p>
            <a:pPr lvl="1"/>
            <a:endParaRPr lang="en-US" sz="1600" dirty="0"/>
          </a:p>
          <a:p>
            <a:pPr indent="-285750"/>
            <a:r>
              <a:rPr lang="en-US" sz="2000" dirty="0"/>
              <a:t>Keywords Research: </a:t>
            </a:r>
            <a:r>
              <a:rPr lang="en-US" sz="1600" u="sng" dirty="0">
                <a:hlinkClick r:id="rId3"/>
              </a:rPr>
              <a:t>https://ads.google.com/home/tools/keyword-planner/</a:t>
            </a:r>
            <a:endParaRPr lang="en-US" sz="1600" dirty="0"/>
          </a:p>
          <a:p>
            <a:pPr lvl="1"/>
            <a:r>
              <a:rPr lang="en-US" sz="1600" dirty="0"/>
              <a:t>Offers a perspective on the demand of a particular keyword(s)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964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28" y="393846"/>
            <a:ext cx="8541572" cy="679687"/>
          </a:xfrm>
        </p:spPr>
        <p:txBody>
          <a:bodyPr/>
          <a:lstStyle/>
          <a:p>
            <a:r>
              <a:rPr lang="en-US" dirty="0"/>
              <a:t>#5 - RoI – Measure, only if it matters!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18" y="1103710"/>
            <a:ext cx="5898836" cy="5360275"/>
          </a:xfrm>
        </p:spPr>
        <p:txBody>
          <a:bodyPr/>
          <a:lstStyle/>
          <a:p>
            <a:pPr indent="-285750"/>
            <a:endParaRPr lang="en-US" sz="1500" b="1" dirty="0"/>
          </a:p>
          <a:p>
            <a:pPr indent="-285750"/>
            <a:r>
              <a:rPr lang="en-US" sz="2400" b="1" dirty="0"/>
              <a:t>Key metrics - </a:t>
            </a:r>
          </a:p>
          <a:p>
            <a:pPr lvl="1"/>
            <a:r>
              <a:rPr lang="en-US" sz="1800" b="1" dirty="0"/>
              <a:t>Customer Acquisition - </a:t>
            </a:r>
          </a:p>
          <a:p>
            <a:pPr lvl="2"/>
            <a:r>
              <a:rPr lang="en-US" sz="1800" dirty="0"/>
              <a:t>Conversion rates – </a:t>
            </a:r>
          </a:p>
          <a:p>
            <a:pPr lvl="3"/>
            <a:r>
              <a:rPr lang="en-US" sz="1800" dirty="0"/>
              <a:t>Suspects </a:t>
            </a:r>
            <a:r>
              <a:rPr lang="en-US" sz="1800" dirty="0">
                <a:sym typeface="Wingdings" pitchFamily="2" charset="2"/>
              </a:rPr>
              <a:t> Prospects</a:t>
            </a:r>
          </a:p>
          <a:p>
            <a:pPr lvl="3"/>
            <a:r>
              <a:rPr lang="en-US" sz="1800" dirty="0">
                <a:sym typeface="Wingdings" pitchFamily="2" charset="2"/>
              </a:rPr>
              <a:t>Prospects  Leads</a:t>
            </a:r>
          </a:p>
          <a:p>
            <a:pPr lvl="3"/>
            <a:r>
              <a:rPr lang="en-US" sz="1800" b="1" dirty="0">
                <a:sym typeface="Wingdings" pitchFamily="2" charset="2"/>
              </a:rPr>
              <a:t>Leads  Quotes/Proposals</a:t>
            </a:r>
          </a:p>
          <a:p>
            <a:pPr lvl="4"/>
            <a:r>
              <a:rPr lang="en-US" sz="1800" b="1" dirty="0">
                <a:sym typeface="Wingdings" pitchFamily="2" charset="2"/>
              </a:rPr>
              <a:t>KPI – Average sales cycle</a:t>
            </a:r>
            <a:endParaRPr lang="en-US" sz="1800" b="1" dirty="0"/>
          </a:p>
          <a:p>
            <a:pPr lvl="2"/>
            <a:r>
              <a:rPr lang="en-US" sz="1800" dirty="0"/>
              <a:t># of leads generated</a:t>
            </a:r>
          </a:p>
          <a:p>
            <a:pPr lvl="2"/>
            <a:r>
              <a:rPr lang="en-US" sz="1800" dirty="0"/>
              <a:t>Cost per Lead</a:t>
            </a:r>
          </a:p>
          <a:p>
            <a:pPr lvl="2"/>
            <a:r>
              <a:rPr lang="en-US" sz="1800" b="1" dirty="0"/>
              <a:t>Cost per Acquisition</a:t>
            </a:r>
          </a:p>
          <a:p>
            <a:pPr lvl="1"/>
            <a:r>
              <a:rPr lang="en-US" sz="1800" b="1" dirty="0"/>
              <a:t>Customer Retention - </a:t>
            </a:r>
          </a:p>
          <a:p>
            <a:pPr lvl="2"/>
            <a:r>
              <a:rPr lang="en-US" sz="1800" dirty="0"/>
              <a:t>Cross-sell/up-sell</a:t>
            </a:r>
          </a:p>
          <a:p>
            <a:pPr lvl="2"/>
            <a:r>
              <a:rPr lang="en-US" sz="1800" dirty="0"/>
              <a:t>Education - Overall capabilities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sz="1800" dirty="0"/>
          </a:p>
        </p:txBody>
      </p:sp>
      <p:pic>
        <p:nvPicPr>
          <p:cNvPr id="5" name="Picture 3" descr="C:\Users\mparin\Desktop\images (1).jpg">
            <a:extLst>
              <a:ext uri="{FF2B5EF4-FFF2-40B4-BE49-F238E27FC236}">
                <a16:creationId xmlns:a16="http://schemas.microsoft.com/office/drawing/2014/main" id="{02E28667-300C-483A-B0BC-42CC2594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69" y="2155917"/>
            <a:ext cx="3809413" cy="27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0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36997" y="480675"/>
            <a:ext cx="6982010" cy="1165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 algn="ctr"/>
            <a:r>
              <a:rPr lang="en-US" sz="2600" b="1" dirty="0">
                <a:latin typeface="Open Sans Bold"/>
                <a:cs typeface="Open Sans Bold"/>
              </a:rPr>
              <a:t>Questions?</a:t>
            </a:r>
          </a:p>
          <a:p>
            <a:pPr lvl="0"/>
            <a:endParaRPr lang="en-US" sz="2800" b="1" dirty="0">
              <a:latin typeface="Open Sans Bold"/>
              <a:cs typeface="Open San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1712" y="1831769"/>
            <a:ext cx="4600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C00000"/>
              </a:solidFill>
              <a:latin typeface="Open Sans Bold"/>
              <a:cs typeface="Open Sans Bold"/>
              <a:hlinkClick r:id="" action="ppaction://noaction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Open Sans Bold"/>
                <a:cs typeface="Open Sans Bold"/>
                <a:hlinkClick r:id="" action="ppaction://noaction"/>
              </a:rPr>
              <a:t>www.StratMg.com</a:t>
            </a:r>
            <a:endParaRPr lang="en-US" b="1" dirty="0">
              <a:solidFill>
                <a:srgbClr val="C00000"/>
              </a:solidFill>
              <a:latin typeface="Open Sans Bold"/>
              <a:cs typeface="Open Sans Bold"/>
            </a:endParaRPr>
          </a:p>
          <a:p>
            <a:endParaRPr lang="en-US" b="1" dirty="0">
              <a:solidFill>
                <a:schemeClr val="bg1"/>
              </a:solidFill>
              <a:latin typeface="Open Sans Bold"/>
              <a:cs typeface="Open Sans Bold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Open Sans Bold"/>
                <a:cs typeface="Open Sans Bold"/>
              </a:rPr>
              <a:t>Bridgid Johnson, Co-Founder &amp; Partner, Marketing Services</a:t>
            </a:r>
          </a:p>
          <a:p>
            <a:pPr algn="ctr"/>
            <a:endParaRPr lang="en-US" b="1" dirty="0">
              <a:latin typeface="Open Sans Bold"/>
              <a:cs typeface="Open Sans Bold"/>
              <a:hlinkClick r:id="" action="ppaction://noaction"/>
            </a:endParaRPr>
          </a:p>
          <a:p>
            <a:pPr algn="ctr"/>
            <a:r>
              <a:rPr lang="en-US" b="1" dirty="0">
                <a:latin typeface="Open Sans Bold"/>
                <a:cs typeface="Open Sans Bold"/>
                <a:hlinkClick r:id="" action="ppaction://noaction"/>
              </a:rPr>
              <a:t>bjohnson@StratMg.com</a:t>
            </a:r>
            <a:endParaRPr lang="en-US" b="1" dirty="0">
              <a:latin typeface="Open Sans Bold"/>
              <a:cs typeface="Open Sans Bold"/>
            </a:endParaRPr>
          </a:p>
          <a:p>
            <a:pPr algn="ctr"/>
            <a:endParaRPr lang="en-US" b="1" dirty="0">
              <a:latin typeface="Open Sans Bold"/>
              <a:cs typeface="Open Sans Bold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Open Sans Bold"/>
              <a:cs typeface="Open Sans Bold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Open Sans Bold"/>
                <a:cs typeface="Open Sans Bold"/>
              </a:rPr>
              <a:t>630-296-7641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6403A73-5DE7-4EBE-9FC9-42E50EC5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72" y="5021959"/>
            <a:ext cx="2475353" cy="12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1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Comfort Audio Sales Lead Screensh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isplaying Comfort Audio Sales Lead Screensho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mparin\Desktop\image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" y="1032734"/>
            <a:ext cx="5494338" cy="49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5963" y="357061"/>
            <a:ext cx="8148927" cy="679687"/>
          </a:xfrm>
        </p:spPr>
        <p:txBody>
          <a:bodyPr/>
          <a:lstStyle/>
          <a:p>
            <a:r>
              <a:rPr lang="en-US" dirty="0"/>
              <a:t>Same Principles, Executed Differently …</a:t>
            </a:r>
          </a:p>
        </p:txBody>
      </p:sp>
    </p:spTree>
    <p:extLst>
      <p:ext uri="{BB962C8B-B14F-4D97-AF65-F5344CB8AC3E}">
        <p14:creationId xmlns:p14="http://schemas.microsoft.com/office/powerpoint/2010/main" val="207167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FA3B07-ECC4-BA4B-B961-9F9EBF69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62" y="1398580"/>
            <a:ext cx="5326148" cy="45180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964" y="385206"/>
            <a:ext cx="7380736" cy="754825"/>
          </a:xfrm>
        </p:spPr>
        <p:txBody>
          <a:bodyPr/>
          <a:lstStyle/>
          <a:p>
            <a:r>
              <a:rPr lang="en-US" dirty="0" err="1"/>
              <a:t>StratMg</a:t>
            </a:r>
            <a:r>
              <a:rPr lang="en-US" dirty="0"/>
              <a:t> – </a:t>
            </a:r>
            <a:br>
              <a:rPr lang="en-US" dirty="0"/>
            </a:br>
            <a:r>
              <a:rPr lang="en-US" sz="1800" b="0" i="1" dirty="0">
                <a:solidFill>
                  <a:schemeClr val="bg1">
                    <a:lumMod val="65000"/>
                  </a:schemeClr>
                </a:solidFill>
              </a:rPr>
              <a:t>Our Learnings &amp; Successes</a:t>
            </a:r>
            <a:endParaRPr lang="en-US" sz="2800" b="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679BF75-A1CE-434A-B000-641972CB011F}"/>
              </a:ext>
            </a:extLst>
          </p:cNvPr>
          <p:cNvSpPr txBox="1">
            <a:spLocks/>
          </p:cNvSpPr>
          <p:nvPr/>
        </p:nvSpPr>
        <p:spPr>
          <a:xfrm>
            <a:off x="861904" y="1552169"/>
            <a:ext cx="3270710" cy="210543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200"/>
              </a:spcAft>
              <a:buSzPct val="175000"/>
              <a:buNone/>
            </a:pPr>
            <a:r>
              <a:rPr lang="en-US" sz="2400" b="1" dirty="0">
                <a:solidFill>
                  <a:schemeClr val="bg1"/>
                </a:solidFill>
                <a:latin typeface="Open Sans Bold"/>
                <a:cs typeface="Open Sans Bold"/>
              </a:rPr>
              <a:t>We do that!</a:t>
            </a:r>
          </a:p>
          <a:p>
            <a:pPr marL="230188" lvl="2" indent="-225425">
              <a:spcAft>
                <a:spcPts val="1200"/>
              </a:spcAft>
              <a:buSzPct val="175000"/>
              <a:buBlip>
                <a:blip r:embed="rId3"/>
              </a:buBlip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rPr>
              <a:t>‘Before people buy from you, they have to buy into you’</a:t>
            </a:r>
          </a:p>
          <a:p>
            <a:pPr marL="230188" lvl="2" indent="-225425">
              <a:spcAft>
                <a:spcPts val="1200"/>
              </a:spcAft>
              <a:buSzPct val="175000"/>
              <a:buBlip>
                <a:blip r:embed="rId3"/>
              </a:buBlip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rPr>
              <a:t>‘Leads don’t care how much you know until they know how much you care’</a:t>
            </a:r>
          </a:p>
          <a:p>
            <a:pPr marL="230188" lvl="2" indent="-225425">
              <a:spcAft>
                <a:spcPts val="1200"/>
              </a:spcAft>
              <a:buSzPct val="175000"/>
              <a:buBlip>
                <a:blip r:embed="rId3"/>
              </a:buBlip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rPr>
              <a:t>Our philosophy, “In God we trust.  All others bring data.” – W. Edwards Deming</a:t>
            </a:r>
          </a:p>
          <a:p>
            <a:pPr marL="4763" lvl="2" indent="0">
              <a:spcAft>
                <a:spcPts val="1200"/>
              </a:spcAft>
              <a:buSzPct val="175000"/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Open Sans Bold"/>
              <a:cs typeface="Open Sans Bol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812163-951A-4EC3-8DA6-10E309F9C16A}"/>
              </a:ext>
            </a:extLst>
          </p:cNvPr>
          <p:cNvGrpSpPr/>
          <p:nvPr/>
        </p:nvGrpSpPr>
        <p:grpSpPr>
          <a:xfrm>
            <a:off x="861904" y="3987408"/>
            <a:ext cx="3536116" cy="1789233"/>
            <a:chOff x="815964" y="3724417"/>
            <a:chExt cx="3536116" cy="1789233"/>
          </a:xfrm>
        </p:grpSpPr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63156E33-1B68-9045-9969-3A93B96529E7}"/>
                </a:ext>
              </a:extLst>
            </p:cNvPr>
            <p:cNvSpPr txBox="1">
              <a:spLocks/>
            </p:cNvSpPr>
            <p:nvPr/>
          </p:nvSpPr>
          <p:spPr>
            <a:xfrm>
              <a:off x="861903" y="4114800"/>
              <a:ext cx="3490177" cy="1398850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200" kern="1200">
                  <a:solidFill>
                    <a:srgbClr val="FFFFFF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bg1">
                      <a:lumMod val="50000"/>
                    </a:schemeClr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bg1">
                      <a:lumMod val="50000"/>
                    </a:schemeClr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bg1">
                      <a:lumMod val="50000"/>
                    </a:schemeClr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200" kern="1200">
                  <a:solidFill>
                    <a:schemeClr val="bg1">
                      <a:lumMod val="50000"/>
                    </a:schemeClr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63" lvl="2" indent="0">
                <a:buSzPct val="175000"/>
                <a:buNone/>
              </a:pP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  <a:t>$350M+ Revenue Impacts</a:t>
              </a:r>
            </a:p>
            <a:p>
              <a:pPr marL="4763" lvl="2" indent="0">
                <a:buSzPct val="175000"/>
                <a:buNone/>
              </a:pPr>
              <a:endParaRPr lang="en-US" sz="700" b="1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endParaRPr>
            </a:p>
            <a:p>
              <a:pPr marL="4763" lvl="2" indent="0">
                <a:buSzPct val="175000"/>
                <a:buNone/>
              </a:pP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  <a:t>200+ Manufacturing Clients </a:t>
              </a:r>
            </a:p>
            <a:p>
              <a:pPr marL="4763" lvl="2" indent="0">
                <a:buSzPct val="175000"/>
                <a:buNone/>
              </a:pPr>
              <a:endParaRPr lang="en-US" sz="700" b="1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endParaRPr>
            </a:p>
            <a:p>
              <a:pPr marL="4763" lvl="2" indent="0">
                <a:buSzPct val="175000"/>
                <a:buNone/>
              </a:pP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  <a:t>450+ Projects Executed</a:t>
              </a:r>
            </a:p>
            <a:p>
              <a:pPr marL="4763" lvl="2" indent="0">
                <a:buSzPct val="175000"/>
                <a:buNone/>
              </a:pPr>
              <a:endParaRPr lang="en-US" sz="700" b="1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endParaRPr>
            </a:p>
            <a:p>
              <a:pPr marL="4763" lvl="2" indent="0">
                <a:buSzPct val="175000"/>
                <a:buNone/>
              </a:pP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  <a:t>95+% Customer Satisfaction Rating</a:t>
              </a:r>
            </a:p>
            <a:p>
              <a:pPr marL="4763" lvl="2" indent="0">
                <a:buSzPct val="175000"/>
                <a:buNone/>
              </a:pP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endParaRPr>
            </a:p>
            <a:p>
              <a:pPr marL="4763" lvl="2" indent="0">
                <a:buSzPct val="175000"/>
                <a:buNone/>
              </a:pP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rPr>
                <a:t> </a:t>
              </a:r>
            </a:p>
            <a:p>
              <a:pPr marL="230188" lvl="2" indent="-225425">
                <a:buSzPct val="175000"/>
                <a:buBlip>
                  <a:blip r:embed="rId3"/>
                </a:buBlip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Open Sans Bold"/>
                <a:cs typeface="Open Sans Bold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68A946-4F64-B947-A1B9-979C75AB535B}"/>
                </a:ext>
              </a:extLst>
            </p:cNvPr>
            <p:cNvGrpSpPr/>
            <p:nvPr/>
          </p:nvGrpSpPr>
          <p:grpSpPr>
            <a:xfrm>
              <a:off x="815964" y="3724417"/>
              <a:ext cx="1044115" cy="341148"/>
              <a:chOff x="815964" y="3724417"/>
              <a:chExt cx="1044115" cy="34114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D15E1C-20C3-EF45-BDE6-6849A87E07BD}"/>
                  </a:ext>
                </a:extLst>
              </p:cNvPr>
              <p:cNvSpPr/>
              <p:nvPr/>
            </p:nvSpPr>
            <p:spPr>
              <a:xfrm>
                <a:off x="815964" y="3740728"/>
                <a:ext cx="905958" cy="29094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5E4F5229-B08A-4C42-B0DF-61D5E80B8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260" y="3724417"/>
                <a:ext cx="1016819" cy="34114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200" kern="1200">
                    <a:solidFill>
                      <a:srgbClr val="FFFFFF"/>
                    </a:solidFill>
                    <a:latin typeface="Verdana"/>
                    <a:ea typeface="+mn-ea"/>
                    <a:cs typeface="Verdana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200" kern="1200">
                    <a:solidFill>
                      <a:schemeClr val="bg1">
                        <a:lumMod val="50000"/>
                      </a:schemeClr>
                    </a:solidFill>
                    <a:latin typeface="Verdana"/>
                    <a:ea typeface="+mn-ea"/>
                    <a:cs typeface="Verdan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bg1">
                        <a:lumMod val="50000"/>
                      </a:schemeClr>
                    </a:solidFill>
                    <a:latin typeface="Verdana"/>
                    <a:ea typeface="+mn-ea"/>
                    <a:cs typeface="Verdana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200" kern="1200">
                    <a:solidFill>
                      <a:schemeClr val="bg1">
                        <a:lumMod val="50000"/>
                      </a:schemeClr>
                    </a:solidFill>
                    <a:latin typeface="Verdana"/>
                    <a:ea typeface="+mn-ea"/>
                    <a:cs typeface="Verdana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200" kern="1200">
                    <a:solidFill>
                      <a:schemeClr val="bg1">
                        <a:lumMod val="50000"/>
                      </a:schemeClr>
                    </a:solidFill>
                    <a:latin typeface="Verdana"/>
                    <a:ea typeface="+mn-ea"/>
                    <a:cs typeface="Verdan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763" lvl="2" indent="0">
                  <a:spcAft>
                    <a:spcPts val="600"/>
                  </a:spcAft>
                  <a:buSzPct val="175000"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Open Sans Bold"/>
                    <a:cs typeface="Open Sans Bold"/>
                  </a:rPr>
                  <a:t>Results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Open Sans Bold"/>
                  <a:cs typeface="Open Sans Bold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D9AB726-661C-413C-89EF-46F742FE9033}"/>
              </a:ext>
            </a:extLst>
          </p:cNvPr>
          <p:cNvSpPr/>
          <p:nvPr/>
        </p:nvSpPr>
        <p:spPr>
          <a:xfrm>
            <a:off x="2648616" y="385151"/>
            <a:ext cx="2881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Bold" panose="020B0806030504020204"/>
              </a:rPr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274804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23816" y="2714963"/>
            <a:ext cx="3673236" cy="17299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 algn="ctr"/>
            <a:r>
              <a:rPr lang="en-US" sz="2600" b="1" dirty="0">
                <a:latin typeface="Open Sans Bold"/>
                <a:cs typeface="Open Sans Bold"/>
              </a:rPr>
              <a:t>Marketing to adopt a sales-driven methodology</a:t>
            </a:r>
            <a:endParaRPr lang="en-US" sz="2800" b="1" dirty="0">
              <a:latin typeface="Open Sans Bold"/>
              <a:cs typeface="Open Sans Bold"/>
            </a:endParaRPr>
          </a:p>
        </p:txBody>
      </p:sp>
      <p:pic>
        <p:nvPicPr>
          <p:cNvPr id="4098" name="Picture 2" descr="C:\Users\mpar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8" y="2209636"/>
            <a:ext cx="3587434" cy="25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3"/>
          <p:cNvSpPr txBox="1">
            <a:spLocks/>
          </p:cNvSpPr>
          <p:nvPr/>
        </p:nvSpPr>
        <p:spPr>
          <a:xfrm>
            <a:off x="1088043" y="1114230"/>
            <a:ext cx="8087342" cy="116564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latin typeface="Open Sans Bold"/>
                <a:cs typeface="Open Sans Bold"/>
              </a:rPr>
              <a:t>3 Key Components to an accelerated Sales Cycle</a:t>
            </a:r>
            <a:endParaRPr lang="en-US" b="1" dirty="0">
              <a:latin typeface="Open Sans Bold"/>
              <a:cs typeface="Open Sans Bold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69ED17A-13AB-4918-B16D-FBCBF746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99" y="4984873"/>
            <a:ext cx="2483364" cy="12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63" y="393846"/>
            <a:ext cx="8328037" cy="679687"/>
          </a:xfrm>
        </p:spPr>
        <p:txBody>
          <a:bodyPr/>
          <a:lstStyle/>
          <a:p>
            <a:pPr algn="r"/>
            <a:r>
              <a:rPr lang="en-US" sz="2600" dirty="0"/>
              <a:t># 1 - Persona Example – Who do we talk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83487"/>
              </p:ext>
            </p:extLst>
          </p:nvPr>
        </p:nvGraphicFramePr>
        <p:xfrm>
          <a:off x="435237" y="3327704"/>
          <a:ext cx="4491703" cy="9977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9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46">
                <a:tc>
                  <a:txBody>
                    <a:bodyPr/>
                    <a:lstStyle/>
                    <a:p>
                      <a:r>
                        <a:rPr lang="en-US" sz="1400" dirty="0"/>
                        <a:t>Influencers: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77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Sales Management  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Service Management 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Executive Management 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47861"/>
              </p:ext>
            </p:extLst>
          </p:nvPr>
        </p:nvGraphicFramePr>
        <p:xfrm>
          <a:off x="5114429" y="2141714"/>
          <a:ext cx="3703651" cy="21837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04">
                <a:tc>
                  <a:txBody>
                    <a:bodyPr/>
                    <a:lstStyle/>
                    <a:p>
                      <a:r>
                        <a:rPr lang="en-US" sz="1400" dirty="0"/>
                        <a:t>Challenges/Pain Points: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63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– must stay on top of new technology to stay ahead of competition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 - Regulatory Standards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Vendor Mgmt 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multi-vendor solutions are difficult to manage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support @ vendor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Frustrations: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Timeliness to delivery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</a:p>
                    <a:p>
                      <a:pPr marL="742950" lvl="1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299E8E4-FAED-4749-83F4-BFC604B19FAA}"/>
              </a:ext>
            </a:extLst>
          </p:cNvPr>
          <p:cNvSpPr/>
          <p:nvPr/>
        </p:nvSpPr>
        <p:spPr>
          <a:xfrm>
            <a:off x="435237" y="920061"/>
            <a:ext cx="1183341" cy="109142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4A360-54FB-4090-8D2C-793D48C97192}"/>
              </a:ext>
            </a:extLst>
          </p:cNvPr>
          <p:cNvSpPr txBox="1"/>
          <p:nvPr/>
        </p:nvSpPr>
        <p:spPr>
          <a:xfrm>
            <a:off x="1907114" y="1096443"/>
            <a:ext cx="370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Title: Project Manager</a:t>
            </a:r>
            <a:endParaRPr lang="en-US" sz="1600" b="1" dirty="0"/>
          </a:p>
          <a:p>
            <a:pPr fontAlgn="base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Job Function: Engineering</a:t>
            </a:r>
          </a:p>
          <a:p>
            <a:pPr fontAlgn="base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Company Size: $700M +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35AA71-68A9-4CD2-9AF3-0A7B3886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2413"/>
              </p:ext>
            </p:extLst>
          </p:nvPr>
        </p:nvGraphicFramePr>
        <p:xfrm>
          <a:off x="435237" y="4444568"/>
          <a:ext cx="4500962" cy="14878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0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331">
                <a:tc>
                  <a:txBody>
                    <a:bodyPr/>
                    <a:lstStyle/>
                    <a:p>
                      <a:r>
                        <a:rPr lang="en-US" sz="1400" dirty="0"/>
                        <a:t>Marketing Message: (Value Prop/Positioning)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550">
                <a:tc>
                  <a:txBody>
                    <a:bodyPr/>
                    <a:lstStyle/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 – 40 years in business – w/Fortune 100 companies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in Breed Technology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– 99.9% acceptance Rate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On-time Delivery – 98.5% on time delivery (expedited delivery available)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 set-up – 70% faster than avg. competitor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Dedicated Engineering department – consultative solutions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DE384D-2B0C-465B-80F0-964EC3166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62450"/>
              </p:ext>
            </p:extLst>
          </p:nvPr>
        </p:nvGraphicFramePr>
        <p:xfrm>
          <a:off x="426566" y="2129557"/>
          <a:ext cx="4491703" cy="10728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9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525">
                <a:tc>
                  <a:txBody>
                    <a:bodyPr/>
                    <a:lstStyle/>
                    <a:p>
                      <a:r>
                        <a:rPr lang="en-US" sz="1400" dirty="0"/>
                        <a:t>Motivators: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1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Create strong differentiation through new innovative technologies</a:t>
                      </a:r>
                      <a:endParaRPr lang="en-US" sz="11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Lower costs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Minimize downtime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Enhance throughput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FE3600F-BF91-4981-858E-802423F1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37276"/>
              </p:ext>
            </p:extLst>
          </p:nvPr>
        </p:nvGraphicFramePr>
        <p:xfrm>
          <a:off x="5114428" y="4453812"/>
          <a:ext cx="3742699" cy="1554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057">
                <a:tc>
                  <a:txBody>
                    <a:bodyPr/>
                    <a:lstStyle/>
                    <a:p>
                      <a:r>
                        <a:rPr lang="en-US" sz="1400" dirty="0"/>
                        <a:t>Objections: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71">
                <a:tc>
                  <a:txBody>
                    <a:bodyPr/>
                    <a:lstStyle/>
                    <a:p>
                      <a:pPr marL="171450" lvl="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Risk of unknown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Service level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Quality</a:t>
                      </a: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Changeover costs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  <a:p>
                      <a:pPr marL="628650" lvl="1" indent="-171450" fontAlgn="base"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Training/Learning Curve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86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4" name="Title 28703"/>
          <p:cNvSpPr>
            <a:spLocks noGrp="1"/>
          </p:cNvSpPr>
          <p:nvPr>
            <p:ph type="title"/>
          </p:nvPr>
        </p:nvSpPr>
        <p:spPr>
          <a:xfrm>
            <a:off x="840402" y="400579"/>
            <a:ext cx="8144109" cy="679687"/>
          </a:xfrm>
        </p:spPr>
        <p:txBody>
          <a:bodyPr/>
          <a:lstStyle/>
          <a:p>
            <a:r>
              <a:rPr lang="en-US" dirty="0"/>
              <a:t># 2 - What do we say to them &amp; When?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98353" y="1310639"/>
            <a:ext cx="1601972" cy="666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Awareness</a:t>
            </a:r>
          </a:p>
          <a:p>
            <a:pPr algn="ctr"/>
            <a:r>
              <a:rPr lang="en-US" sz="800" b="1" dirty="0"/>
              <a:t>(Define Interest)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23383" y="2378887"/>
            <a:ext cx="1576942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none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Email 1: Introduction Email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lt1"/>
              </a:solidFill>
              <a:effectLst/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/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013858" y="3331387"/>
            <a:ext cx="1576942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none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Email</a:t>
            </a:r>
            <a:r>
              <a:rPr lang="en-US" sz="800" b="1" baseline="0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2 - </a:t>
            </a:r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Customer Testimonials</a:t>
            </a:r>
          </a:p>
          <a:p>
            <a:pPr lvl="0"/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23383" y="4283887"/>
            <a:ext cx="1576942" cy="7810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none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Email</a:t>
            </a:r>
            <a:r>
              <a:rPr lang="en-US" sz="800" b="1" baseline="0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3 – Tips for Selecting a </a:t>
            </a:r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MetalCasting Partner</a:t>
            </a:r>
          </a:p>
          <a:p>
            <a:pPr lvl="0"/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6" name="TextBox 5"/>
          <p:cNvSpPr txBox="1"/>
          <p:nvPr/>
        </p:nvSpPr>
        <p:spPr>
          <a:xfrm>
            <a:off x="838200" y="2070911"/>
            <a:ext cx="1952625" cy="219075"/>
          </a:xfrm>
          <a:prstGeom prst="rect">
            <a:avLst/>
          </a:prstGeom>
          <a:noFill/>
          <a:ln w="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Frequency: 2 Weeks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118883" y="1348739"/>
            <a:ext cx="1479721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Learn</a:t>
            </a:r>
          </a:p>
          <a:p>
            <a:pPr algn="ctr"/>
            <a:r>
              <a:rPr lang="en-US" sz="800" b="1" dirty="0"/>
              <a:t>(Explore</a:t>
            </a:r>
            <a:r>
              <a:rPr lang="en-US" sz="800" b="1" baseline="0" dirty="0"/>
              <a:t> Solutions)</a:t>
            </a:r>
            <a:endParaRPr lang="en-US" sz="800" b="1" dirty="0"/>
          </a:p>
        </p:txBody>
      </p:sp>
      <p:sp>
        <p:nvSpPr>
          <p:cNvPr id="78" name="Rounded Rectangle 77"/>
          <p:cNvSpPr/>
          <p:nvPr/>
        </p:nvSpPr>
        <p:spPr>
          <a:xfrm>
            <a:off x="3118882" y="2378887"/>
            <a:ext cx="1528331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Email</a:t>
            </a:r>
            <a:r>
              <a:rPr lang="en-US" sz="800" b="1" baseline="0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1 – </a:t>
            </a:r>
            <a:r>
              <a:rPr lang="en-US" sz="8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Competitive Analysis</a:t>
            </a: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118883" y="3331387"/>
            <a:ext cx="1576942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Email</a:t>
            </a:r>
            <a:r>
              <a:rPr lang="en-US" sz="800" b="1" baseline="0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2 </a:t>
            </a:r>
            <a:r>
              <a:rPr lang="en-US" sz="8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– Case Study</a:t>
            </a: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118883" y="4225925"/>
            <a:ext cx="1576942" cy="7810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Email</a:t>
            </a:r>
            <a:r>
              <a:rPr lang="en-US" sz="800" b="1" baseline="0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3 </a:t>
            </a:r>
            <a:r>
              <a:rPr lang="en-US" sz="8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– How easy it is to work with Company XYZ </a:t>
            </a: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1" name="TextBox 27"/>
          <p:cNvSpPr txBox="1"/>
          <p:nvPr/>
        </p:nvSpPr>
        <p:spPr>
          <a:xfrm>
            <a:off x="2882430" y="2084718"/>
            <a:ext cx="1952625" cy="219075"/>
          </a:xfrm>
          <a:prstGeom prst="rect">
            <a:avLst/>
          </a:prstGeom>
          <a:noFill/>
          <a:ln w="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Frequency: 2 Weeks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11177" y="1348739"/>
            <a:ext cx="1689673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Evaluate</a:t>
            </a:r>
          </a:p>
          <a:p>
            <a:pPr algn="ctr"/>
            <a:r>
              <a:rPr lang="en-US" sz="800" b="1" dirty="0"/>
              <a:t>(Customer Preference)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226577" y="2378888"/>
            <a:ext cx="1576942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none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Telemarketing - Qualification</a:t>
            </a:r>
          </a:p>
          <a:p>
            <a:pPr lvl="0"/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223926" y="3331388"/>
            <a:ext cx="1576942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none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Telemarketing - Qualification</a:t>
            </a: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41058" y="4225925"/>
            <a:ext cx="1576942" cy="7810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Telemarketing - Qualification</a:t>
            </a: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6" name="TextBox 32"/>
          <p:cNvSpPr txBox="1"/>
          <p:nvPr/>
        </p:nvSpPr>
        <p:spPr>
          <a:xfrm>
            <a:off x="4979700" y="2084718"/>
            <a:ext cx="1952625" cy="219075"/>
          </a:xfrm>
          <a:prstGeom prst="rect">
            <a:avLst/>
          </a:prstGeom>
          <a:noFill/>
          <a:ln w="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Frequency: 2 Weeks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187627" y="1348739"/>
            <a:ext cx="1689673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Justify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288619" y="2378888"/>
            <a:ext cx="1580042" cy="7619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none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Sample</a:t>
            </a:r>
          </a:p>
          <a:p>
            <a:pPr lvl="0"/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297258" y="3331387"/>
            <a:ext cx="1580042" cy="7620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800" b="1" u="none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Proposal</a:t>
            </a: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297258" y="4225926"/>
            <a:ext cx="1598649" cy="7810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800" b="1" dirty="0">
                <a:solidFill>
                  <a:schemeClr val="lt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Negotiation</a:t>
            </a:r>
            <a:endParaRPr lang="en-US" sz="800" b="1" u="sng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77211" y="5195998"/>
            <a:ext cx="1444256" cy="400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Lead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124099" y="5194300"/>
            <a:ext cx="1444256" cy="400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Educate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287713" y="5185513"/>
            <a:ext cx="1444256" cy="400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Present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361939" y="5185513"/>
            <a:ext cx="1444256" cy="4088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Justify</a:t>
            </a:r>
          </a:p>
        </p:txBody>
      </p:sp>
      <p:sp>
        <p:nvSpPr>
          <p:cNvPr id="95" name="Left Arrow 94"/>
          <p:cNvSpPr/>
          <p:nvPr/>
        </p:nvSpPr>
        <p:spPr>
          <a:xfrm>
            <a:off x="1089726" y="5668151"/>
            <a:ext cx="4999186" cy="46362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Marketing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2621072" y="3064687"/>
            <a:ext cx="522716" cy="1295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  <a:p>
            <a:pPr algn="l"/>
            <a:endParaRPr lang="en-US" sz="1100" dirty="0"/>
          </a:p>
        </p:txBody>
      </p:sp>
      <p:sp>
        <p:nvSpPr>
          <p:cNvPr id="102" name="Notched Right Arrow 101"/>
          <p:cNvSpPr/>
          <p:nvPr/>
        </p:nvSpPr>
        <p:spPr>
          <a:xfrm>
            <a:off x="5878697" y="5668151"/>
            <a:ext cx="2940013" cy="463624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Sales</a:t>
            </a:r>
          </a:p>
        </p:txBody>
      </p:sp>
      <p:sp>
        <p:nvSpPr>
          <p:cNvPr id="103" name="Right Arrow 102"/>
          <p:cNvSpPr/>
          <p:nvPr/>
        </p:nvSpPr>
        <p:spPr>
          <a:xfrm>
            <a:off x="4718342" y="3064687"/>
            <a:ext cx="522716" cy="1295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  <a:p>
            <a:pPr algn="l"/>
            <a:endParaRPr lang="en-US" sz="1100" dirty="0"/>
          </a:p>
        </p:txBody>
      </p:sp>
      <p:sp>
        <p:nvSpPr>
          <p:cNvPr id="104" name="Right Arrow 103"/>
          <p:cNvSpPr/>
          <p:nvPr/>
        </p:nvSpPr>
        <p:spPr>
          <a:xfrm>
            <a:off x="6818000" y="3084876"/>
            <a:ext cx="522716" cy="1295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  <a:p>
            <a:pPr algn="l"/>
            <a:endParaRPr lang="en-US" sz="1100" dirty="0"/>
          </a:p>
        </p:txBody>
      </p:sp>
      <p:sp>
        <p:nvSpPr>
          <p:cNvPr id="28707" name="TextBox 28706"/>
          <p:cNvSpPr txBox="1"/>
          <p:nvPr/>
        </p:nvSpPr>
        <p:spPr>
          <a:xfrm>
            <a:off x="2553732" y="3543110"/>
            <a:ext cx="61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Score Increase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657869" y="3543110"/>
            <a:ext cx="61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Score Increase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742738" y="3608973"/>
            <a:ext cx="61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Sales </a:t>
            </a:r>
          </a:p>
          <a:p>
            <a:pPr algn="ctr"/>
            <a:r>
              <a:rPr lang="en-US" sz="800" b="1" dirty="0"/>
              <a:t>Call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40402" y="1080266"/>
            <a:ext cx="1842413" cy="45878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7698" y="848974"/>
            <a:ext cx="12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6867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2" grpId="0" animBg="1"/>
      <p:bldP spid="103" grpId="0" animBg="1"/>
      <p:bldP spid="104" grpId="0" animBg="1"/>
      <p:bldP spid="28707" grpId="0"/>
      <p:bldP spid="106" grpId="0"/>
      <p:bldP spid="107" grpId="0"/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– How do we say it to them?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A1CAD5-4232-4F65-94E5-574FCF03A6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1" y="1726994"/>
            <a:ext cx="4421590" cy="4391915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79577" y="1734916"/>
            <a:ext cx="317992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Benefits</a:t>
            </a:r>
          </a:p>
          <a:p>
            <a:r>
              <a:rPr lang="en-US" sz="1100" b="1" u="sng" dirty="0">
                <a:solidFill>
                  <a:schemeClr val="bg1"/>
                </a:solidFill>
              </a:rPr>
              <a:t>Executive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Improved lead conversion and ROI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Shortened Sales Cycle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Maximize customer lifetime value through cross-selling and up-selling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Modular Data: Data is easily exportable, yours to keep if you choose to stop using platform</a:t>
            </a:r>
          </a:p>
          <a:p>
            <a:r>
              <a:rPr lang="en-US" sz="1100" b="1" u="sng" dirty="0">
                <a:solidFill>
                  <a:schemeClr val="bg1"/>
                </a:solidFill>
              </a:rPr>
              <a:t>Sales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Enhanced ability to generate more and better qualified leads.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Better alignment of sales and marketing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Use scoring to prioritize your time and attention</a:t>
            </a:r>
          </a:p>
          <a:p>
            <a:r>
              <a:rPr lang="en-US" sz="1100" b="1" u="sng" dirty="0">
                <a:solidFill>
                  <a:schemeClr val="bg1"/>
                </a:solidFill>
              </a:rPr>
              <a:t>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Increased marketing efficiency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Message cadence: The ability to automate communications based on customer behavior across channels.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Improved segmentation: A central system of record for prospect engagement allows for more personalized and relevant communications (which result in more engagement).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Simplicity: One interface to manage multiple channels and centralize reporting.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E2ADFD-D05B-45FB-8260-E82BE84DD063}"/>
              </a:ext>
            </a:extLst>
          </p:cNvPr>
          <p:cNvSpPr txBox="1">
            <a:spLocks/>
          </p:cNvSpPr>
          <p:nvPr/>
        </p:nvSpPr>
        <p:spPr>
          <a:xfrm>
            <a:off x="1201965" y="1171069"/>
            <a:ext cx="7315611" cy="679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Open Sans Bold"/>
                <a:ea typeface="+mj-ea"/>
                <a:cs typeface="Open Sans Bold"/>
              </a:defRPr>
            </a:lvl1pPr>
          </a:lstStyle>
          <a:p>
            <a:pPr algn="ctr"/>
            <a:r>
              <a:rPr lang="en-US" sz="2000" dirty="0"/>
              <a:t>Leverage a marketing automation platform </a:t>
            </a:r>
          </a:p>
        </p:txBody>
      </p:sp>
    </p:spTree>
    <p:extLst>
      <p:ext uri="{BB962C8B-B14F-4D97-AF65-F5344CB8AC3E}">
        <p14:creationId xmlns:p14="http://schemas.microsoft.com/office/powerpoint/2010/main" val="175268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64" y="393846"/>
            <a:ext cx="8328036" cy="679687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Sales-driven Marketing: Key Components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4" y="1276350"/>
            <a:ext cx="8575816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16785</TotalTime>
  <Words>1505</Words>
  <Application>Microsoft Office PowerPoint</Application>
  <PresentationFormat>On-screen Show (4:3)</PresentationFormat>
  <Paragraphs>412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Open Sans Bold</vt:lpstr>
      <vt:lpstr>Rockwell</vt:lpstr>
      <vt:lpstr>Verdana</vt:lpstr>
      <vt:lpstr>Wingdings</vt:lpstr>
      <vt:lpstr>Office Theme</vt:lpstr>
      <vt:lpstr>PowerPoint Presentation</vt:lpstr>
      <vt:lpstr>Be a trusted partner, not a vendor</vt:lpstr>
      <vt:lpstr>Same Principles, Executed Differently …</vt:lpstr>
      <vt:lpstr>StratMg –  Our Learnings &amp; Successes</vt:lpstr>
      <vt:lpstr>PowerPoint Presentation</vt:lpstr>
      <vt:lpstr># 1 - Persona Example – Who do we talk to?</vt:lpstr>
      <vt:lpstr># 2 - What do we say to them &amp; When?</vt:lpstr>
      <vt:lpstr>#3 – How do we say it to them? </vt:lpstr>
      <vt:lpstr>Sales-driven Marketing: Key Components</vt:lpstr>
      <vt:lpstr>PowerPoint Presentation</vt:lpstr>
      <vt:lpstr>PowerPoint Presentation</vt:lpstr>
      <vt:lpstr>PowerPoint Presentation</vt:lpstr>
      <vt:lpstr>SEO &amp; Email Marketing – Why?</vt:lpstr>
      <vt:lpstr>Marketing hunts, Sales closes</vt:lpstr>
      <vt:lpstr>Marketing – Starting Pitcher, Sales – Closer! </vt:lpstr>
      <vt:lpstr>PowerPoint Presentation</vt:lpstr>
      <vt:lpstr># 1 – Who are we talking to? </vt:lpstr>
      <vt:lpstr>PowerPoint Presentation</vt:lpstr>
      <vt:lpstr>#3 Marketing – Starting Pitcher, Sales – Closer! </vt:lpstr>
      <vt:lpstr>#4 - On-Page SEO Audit Primer </vt:lpstr>
      <vt:lpstr>#5 - RoI – Measure, only if it matters!</vt:lpstr>
      <vt:lpstr>PowerPoint Presentation</vt:lpstr>
    </vt:vector>
  </TitlesOfParts>
  <Company>JP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Price</dc:creator>
  <cp:lastModifiedBy>Bridgid  Johnson</cp:lastModifiedBy>
  <cp:revision>946</cp:revision>
  <cp:lastPrinted>2015-06-05T16:13:54Z</cp:lastPrinted>
  <dcterms:created xsi:type="dcterms:W3CDTF">2014-03-24T20:44:23Z</dcterms:created>
  <dcterms:modified xsi:type="dcterms:W3CDTF">2023-02-27T22:15:10Z</dcterms:modified>
</cp:coreProperties>
</file>