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80" r:id="rId4"/>
    <p:sldId id="281" r:id="rId5"/>
    <p:sldId id="283" r:id="rId6"/>
    <p:sldId id="294" r:id="rId7"/>
    <p:sldId id="285" r:id="rId8"/>
    <p:sldId id="296" r:id="rId9"/>
    <p:sldId id="286" r:id="rId10"/>
    <p:sldId id="287" r:id="rId11"/>
    <p:sldId id="289" r:id="rId12"/>
    <p:sldId id="297" r:id="rId13"/>
    <p:sldId id="288" r:id="rId14"/>
    <p:sldId id="293" r:id="rId15"/>
    <p:sldId id="295" r:id="rId16"/>
    <p:sldId id="277" r:id="rId17"/>
    <p:sldId id="292" r:id="rId18"/>
    <p:sldId id="291" r:id="rId19"/>
    <p:sldId id="267" r:id="rId20"/>
    <p:sldId id="273" r:id="rId21"/>
  </p:sldIdLst>
  <p:sldSz cx="9144000" cy="5143500" type="screen16x9"/>
  <p:notesSz cx="7102475" cy="9388475"/>
  <p:embeddedFontLst>
    <p:embeddedFont>
      <p:font typeface="Montserrat" panose="020B0604020202020204" pitchFamily="2" charset="0"/>
      <p:regular r:id="rId23"/>
      <p:bold r:id="rId24"/>
      <p:italic r:id="rId25"/>
      <p:boldItalic r:id="rId26"/>
    </p:embeddedFont>
    <p:embeddedFont>
      <p:font typeface="Montserrat Light" panose="00000400000000000000" pitchFamily="2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1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cce348a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cce348ad0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46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21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85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607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19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cce348ad0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cce348ad0_0_47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316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cce348ad0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cce348ad0_0_47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441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082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cce348ad0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3cce348ad0_0_80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3cce348ad0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3cce348ad0_0_9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cce348ad0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cce348ad0_0_47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88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b8f91ca87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b8f91ca87_0_94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4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cce348ad0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cce348ad0_0_47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2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cce348ad0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cce348ad0_0_4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51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65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08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79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cce348a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cce348ad0_0_4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63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194153" y="-770656"/>
            <a:ext cx="7358700" cy="7157700"/>
          </a:xfrm>
          <a:prstGeom prst="pie">
            <a:avLst>
              <a:gd name="adj1" fmla="val 5415489"/>
              <a:gd name="adj2" fmla="val 16200000"/>
            </a:avLst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2277" y="460560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1550" y="460560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550" y="4934828"/>
            <a:ext cx="208500" cy="208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17375"/>
          <a:stretch/>
        </p:blipFill>
        <p:spPr>
          <a:xfrm flipH="1">
            <a:off x="275" y="50"/>
            <a:ext cx="2683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2277" y="460560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1550" y="460560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550" y="4934828"/>
            <a:ext cx="208500" cy="208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550" y="799363"/>
            <a:ext cx="3544775" cy="35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7075" y="50"/>
            <a:ext cx="1566925" cy="4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r="74769" b="72737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.openai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ustry40club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r="74769" b="72737"/>
          <a:stretch/>
        </p:blipFill>
        <p:spPr>
          <a:xfrm>
            <a:off x="0" y="3749175"/>
            <a:ext cx="9105475" cy="13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16181" t="28560" r="19506" b="31185"/>
          <a:stretch/>
        </p:blipFill>
        <p:spPr>
          <a:xfrm>
            <a:off x="343990" y="3950726"/>
            <a:ext cx="3677624" cy="10239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96475" y="1093307"/>
            <a:ext cx="8040300" cy="2082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2800" b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 Medium"/>
                <a:cs typeface="Montserrat Medium"/>
                <a:sym typeface="Montserrat"/>
              </a:rPr>
              <a:t>UNLOCKING THE POTENTIAL:  The Evolutionary Impact and Practical Applications of ChatGPT for Manufacturers</a:t>
            </a:r>
            <a:endParaRPr lang="en-US" sz="2400" dirty="0">
              <a:solidFill>
                <a:srgbClr val="0BA6D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664150" y="4195000"/>
            <a:ext cx="20817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Mike Ungar and Jan Pingel</a:t>
            </a:r>
            <a:endParaRPr sz="10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Co-Founders</a:t>
            </a:r>
            <a:endParaRPr sz="8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www.industry40club.com</a:t>
            </a:r>
            <a:endParaRPr sz="8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For the </a:t>
            </a:r>
            <a:r>
              <a:rPr lang="en" sz="3200" b="1" dirty="0">
                <a:highlight>
                  <a:srgbClr val="FFFFFF"/>
                </a:highlight>
                <a:latin typeface="Montserrat"/>
                <a:sym typeface="Montserrat"/>
              </a:rPr>
              <a:t>Factory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 Floor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0A70-10AC-5EA0-D623-20E6CA59CDD7}"/>
              </a:ext>
            </a:extLst>
          </p:cNvPr>
          <p:cNvSpPr txBox="1"/>
          <p:nvPr/>
        </p:nvSpPr>
        <p:spPr>
          <a:xfrm>
            <a:off x="921327" y="1475509"/>
            <a:ext cx="7042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 err="1">
                <a:latin typeface="Montserrat Light" panose="00000400000000000000" pitchFamily="2" charset="0"/>
              </a:rPr>
              <a:t>ChatGPT</a:t>
            </a:r>
            <a:r>
              <a:rPr lang="en-US" sz="1800" b="1" i="1" dirty="0">
                <a:latin typeface="Montserrat Light" panose="00000400000000000000" pitchFamily="2" charset="0"/>
              </a:rPr>
              <a:t> can reduce training time dramatically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</a:rPr>
              <a:t>Turn work methods into training documents by taking something complex and create step by step instructions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</a:rPr>
              <a:t>A trainee can ask questions of the software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</a:rPr>
              <a:t>Where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trainee’s have difficulty learning specific aspects of the job,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ChatGPT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can observe these interactions and improve the training </a:t>
            </a:r>
            <a:r>
              <a:rPr lang="en-US" sz="1800" dirty="0">
                <a:latin typeface="Montserrat Light" panose="00000400000000000000" pitchFamily="2" charset="0"/>
              </a:rPr>
              <a:t>for the trainee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Training is customized for each individual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lvl="3" algn="ctr"/>
            <a:r>
              <a:rPr lang="en-US" sz="2000" dirty="0" err="1">
                <a:solidFill>
                  <a:srgbClr val="0070C0"/>
                </a:solidFill>
                <a:latin typeface="Montserrat Light" panose="00000400000000000000" pitchFamily="2" charset="0"/>
              </a:rPr>
              <a:t>ChatGPT</a:t>
            </a:r>
            <a:r>
              <a:rPr lang="en-US" sz="2000" dirty="0">
                <a:solidFill>
                  <a:srgbClr val="0070C0"/>
                </a:solidFill>
                <a:latin typeface="Montserrat Light" panose="00000400000000000000" pitchFamily="2" charset="0"/>
              </a:rPr>
              <a:t> is like always having an instructor </a:t>
            </a:r>
          </a:p>
          <a:p>
            <a:pPr lvl="3" algn="ctr"/>
            <a:r>
              <a:rPr lang="en-US" sz="2000" dirty="0">
                <a:solidFill>
                  <a:srgbClr val="0070C0"/>
                </a:solidFill>
                <a:latin typeface="Montserrat Light" panose="00000400000000000000" pitchFamily="2" charset="0"/>
              </a:rPr>
              <a:t>alongside the trainee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228;p23">
            <a:extLst>
              <a:ext uri="{FF2B5EF4-FFF2-40B4-BE49-F238E27FC236}">
                <a16:creationId xmlns:a16="http://schemas.microsoft.com/office/drawing/2014/main" id="{18E6B235-DCD2-7927-07F2-F45F522E0C2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" name="Google Shape;229;p23">
            <a:extLst>
              <a:ext uri="{FF2B5EF4-FFF2-40B4-BE49-F238E27FC236}">
                <a16:creationId xmlns:a16="http://schemas.microsoft.com/office/drawing/2014/main" id="{963D902A-3C9C-B3AA-1E8D-59BB7CD46A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6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For the </a:t>
            </a:r>
            <a:r>
              <a:rPr lang="en" sz="3200" b="1" dirty="0">
                <a:highlight>
                  <a:srgbClr val="FFFFFF"/>
                </a:highlight>
                <a:latin typeface="Montserrat"/>
                <a:sym typeface="Montserrat"/>
              </a:rPr>
              <a:t>Factory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 Floor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0A70-10AC-5EA0-D623-20E6CA59CDD7}"/>
              </a:ext>
            </a:extLst>
          </p:cNvPr>
          <p:cNvSpPr txBox="1"/>
          <p:nvPr/>
        </p:nvSpPr>
        <p:spPr>
          <a:xfrm>
            <a:off x="921326" y="1475509"/>
            <a:ext cx="7564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ChatGPT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can improve productivity in the creation of documentation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It can translate documents for a bi-lingual workforce</a:t>
            </a:r>
          </a:p>
          <a:p>
            <a:pPr lvl="2"/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3" name="Google Shape;228;p23">
            <a:extLst>
              <a:ext uri="{FF2B5EF4-FFF2-40B4-BE49-F238E27FC236}">
                <a16:creationId xmlns:a16="http://schemas.microsoft.com/office/drawing/2014/main" id="{107A976D-98AB-F2C5-B825-BCCF757AEC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" name="Google Shape;229;p23">
            <a:extLst>
              <a:ext uri="{FF2B5EF4-FFF2-40B4-BE49-F238E27FC236}">
                <a16:creationId xmlns:a16="http://schemas.microsoft.com/office/drawing/2014/main" id="{A6EE066C-3569-DF1D-4D4C-A301425D87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3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For the Factory Floor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8;p23">
            <a:extLst>
              <a:ext uri="{FF2B5EF4-FFF2-40B4-BE49-F238E27FC236}">
                <a16:creationId xmlns:a16="http://schemas.microsoft.com/office/drawing/2014/main" id="{107A976D-98AB-F2C5-B825-BCCF757AEC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" name="Google Shape;229;p23">
            <a:extLst>
              <a:ext uri="{FF2B5EF4-FFF2-40B4-BE49-F238E27FC236}">
                <a16:creationId xmlns:a16="http://schemas.microsoft.com/office/drawing/2014/main" id="{A6EE066C-3569-DF1D-4D4C-A301425D87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293AB-694E-26C8-E19B-20A7209E2E28}"/>
              </a:ext>
            </a:extLst>
          </p:cNvPr>
          <p:cNvSpPr txBox="1"/>
          <p:nvPr/>
        </p:nvSpPr>
        <p:spPr>
          <a:xfrm>
            <a:off x="671945" y="1205349"/>
            <a:ext cx="788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ChatGPT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can improve productivity in the creation of documentation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Google Shape;487;p34">
            <a:extLst>
              <a:ext uri="{FF2B5EF4-FFF2-40B4-BE49-F238E27FC236}">
                <a16:creationId xmlns:a16="http://schemas.microsoft.com/office/drawing/2014/main" id="{9067B7F9-1867-3556-04C9-A1BF081416D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353"/>
          <a:stretch/>
        </p:blipFill>
        <p:spPr>
          <a:xfrm>
            <a:off x="3810425" y="1576241"/>
            <a:ext cx="1914626" cy="24911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" name="Google Shape;488;p34">
            <a:extLst>
              <a:ext uri="{FF2B5EF4-FFF2-40B4-BE49-F238E27FC236}">
                <a16:creationId xmlns:a16="http://schemas.microsoft.com/office/drawing/2014/main" id="{C0549D8C-FD70-1F3B-1380-70B028FECE7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59274" y="1576200"/>
            <a:ext cx="1914626" cy="2491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Google Shape;489;p34">
            <a:extLst>
              <a:ext uri="{FF2B5EF4-FFF2-40B4-BE49-F238E27FC236}">
                <a16:creationId xmlns:a16="http://schemas.microsoft.com/office/drawing/2014/main" id="{AA759D6C-6474-779F-EB4F-9D491D42AFC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4747" y="1943055"/>
            <a:ext cx="1281455" cy="16915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cxnSp>
        <p:nvCxnSpPr>
          <p:cNvPr id="9" name="Google Shape;491;p34">
            <a:extLst>
              <a:ext uri="{FF2B5EF4-FFF2-40B4-BE49-F238E27FC236}">
                <a16:creationId xmlns:a16="http://schemas.microsoft.com/office/drawing/2014/main" id="{BD5A75AD-E292-B910-EC9A-9E9397C03102}"/>
              </a:ext>
            </a:extLst>
          </p:cNvPr>
          <p:cNvCxnSpPr/>
          <p:nvPr/>
        </p:nvCxnSpPr>
        <p:spPr>
          <a:xfrm>
            <a:off x="465947" y="2788822"/>
            <a:ext cx="5787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492;p34">
            <a:extLst>
              <a:ext uri="{FF2B5EF4-FFF2-40B4-BE49-F238E27FC236}">
                <a16:creationId xmlns:a16="http://schemas.microsoft.com/office/drawing/2014/main" id="{4E13B4F7-5E33-08C8-ED43-320ABADA7676}"/>
              </a:ext>
            </a:extLst>
          </p:cNvPr>
          <p:cNvSpPr txBox="1"/>
          <p:nvPr/>
        </p:nvSpPr>
        <p:spPr>
          <a:xfrm>
            <a:off x="270100" y="2475626"/>
            <a:ext cx="956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5 MINUTE</a:t>
            </a:r>
            <a:endParaRPr sz="1000" dirty="0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INTERVIEW</a:t>
            </a:r>
            <a:endParaRPr sz="1000" dirty="0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1" name="Google Shape;493;p34">
            <a:extLst>
              <a:ext uri="{FF2B5EF4-FFF2-40B4-BE49-F238E27FC236}">
                <a16:creationId xmlns:a16="http://schemas.microsoft.com/office/drawing/2014/main" id="{BFFF1CF4-F44D-FA2C-05AD-C6ED4893711F}"/>
              </a:ext>
            </a:extLst>
          </p:cNvPr>
          <p:cNvCxnSpPr/>
          <p:nvPr/>
        </p:nvCxnSpPr>
        <p:spPr>
          <a:xfrm>
            <a:off x="2910940" y="2733333"/>
            <a:ext cx="5787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494;p34">
            <a:extLst>
              <a:ext uri="{FF2B5EF4-FFF2-40B4-BE49-F238E27FC236}">
                <a16:creationId xmlns:a16="http://schemas.microsoft.com/office/drawing/2014/main" id="{DF4BDD83-27E8-080F-8C06-C38AD79F8173}"/>
              </a:ext>
            </a:extLst>
          </p:cNvPr>
          <p:cNvSpPr txBox="1"/>
          <p:nvPr/>
        </p:nvSpPr>
        <p:spPr>
          <a:xfrm>
            <a:off x="2715092" y="2453361"/>
            <a:ext cx="956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TRANSCRIPT</a:t>
            </a:r>
            <a:endParaRPr sz="1000" dirty="0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3" name="Google Shape;495;p34">
            <a:extLst>
              <a:ext uri="{FF2B5EF4-FFF2-40B4-BE49-F238E27FC236}">
                <a16:creationId xmlns:a16="http://schemas.microsoft.com/office/drawing/2014/main" id="{905632D5-CBB2-F0E6-3B94-5053F136FD2B}"/>
              </a:ext>
            </a:extLst>
          </p:cNvPr>
          <p:cNvCxnSpPr/>
          <p:nvPr/>
        </p:nvCxnSpPr>
        <p:spPr>
          <a:xfrm>
            <a:off x="6059794" y="2762407"/>
            <a:ext cx="5787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496;p34">
            <a:extLst>
              <a:ext uri="{FF2B5EF4-FFF2-40B4-BE49-F238E27FC236}">
                <a16:creationId xmlns:a16="http://schemas.microsoft.com/office/drawing/2014/main" id="{0A02132E-FE54-7564-4BB8-CCC4060D193A}"/>
              </a:ext>
            </a:extLst>
          </p:cNvPr>
          <p:cNvSpPr txBox="1"/>
          <p:nvPr/>
        </p:nvSpPr>
        <p:spPr>
          <a:xfrm>
            <a:off x="5863946" y="2424294"/>
            <a:ext cx="956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ISO DOC WITH FLOW CHART</a:t>
            </a:r>
            <a:endParaRPr sz="1000" dirty="0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" name="Google Shape;490;p34">
            <a:extLst>
              <a:ext uri="{FF2B5EF4-FFF2-40B4-BE49-F238E27FC236}">
                <a16:creationId xmlns:a16="http://schemas.microsoft.com/office/drawing/2014/main" id="{0E1E3B4E-347B-A8B0-DF21-8C38E6E82739}"/>
              </a:ext>
            </a:extLst>
          </p:cNvPr>
          <p:cNvSpPr txBox="1"/>
          <p:nvPr/>
        </p:nvSpPr>
        <p:spPr>
          <a:xfrm>
            <a:off x="79675" y="4313100"/>
            <a:ext cx="25095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Example of gpt workflow:</a:t>
            </a:r>
            <a:endParaRPr sz="10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5 min interview to process doc with flow chart</a:t>
            </a:r>
            <a:endParaRPr sz="12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3551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Knowledge Sharing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0A70-10AC-5EA0-D623-20E6CA59CDD7}"/>
              </a:ext>
            </a:extLst>
          </p:cNvPr>
          <p:cNvSpPr txBox="1"/>
          <p:nvPr/>
        </p:nvSpPr>
        <p:spPr>
          <a:xfrm>
            <a:off x="921327" y="1475509"/>
            <a:ext cx="704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Baby Boomers are leaving the workforce and taking their experience with them. 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ChatGPT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helps to solve this issue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</a:rPr>
              <a:t>Experienced workers can either record their experience or write it down for others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Rather than having to read a document to find a specific point of interest,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ChatGPT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can find it for the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228;p23">
            <a:extLst>
              <a:ext uri="{FF2B5EF4-FFF2-40B4-BE49-F238E27FC236}">
                <a16:creationId xmlns:a16="http://schemas.microsoft.com/office/drawing/2014/main" id="{3F96DCCB-EB61-B454-E394-EB721A2E77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" name="Google Shape;229;p23">
            <a:extLst>
              <a:ext uri="{FF2B5EF4-FFF2-40B4-BE49-F238E27FC236}">
                <a16:creationId xmlns:a16="http://schemas.microsoft.com/office/drawing/2014/main" id="{331BBF93-87CE-E3E9-C159-69B4415EF5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32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Problem Solving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0A70-10AC-5EA0-D623-20E6CA59CDD7}"/>
              </a:ext>
            </a:extLst>
          </p:cNvPr>
          <p:cNvSpPr txBox="1"/>
          <p:nvPr/>
        </p:nvSpPr>
        <p:spPr>
          <a:xfrm>
            <a:off x="921326" y="1475509"/>
            <a:ext cx="73429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latin typeface="Montserrat Light" panose="00000400000000000000" pitchFamily="2" charset="0"/>
              </a:rPr>
              <a:t>The #1 Challenge to Problem Solving – Getting to the Root Cause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In the past, when </a:t>
            </a:r>
            <a:r>
              <a:rPr lang="en-US" sz="1800" dirty="0">
                <a:latin typeface="Montserrat Light" panose="00000400000000000000" pitchFamily="2" charset="0"/>
              </a:rPr>
              <a:t>using the f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ive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why’s, it is like we were digging with a spoon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</a:rPr>
              <a:t>With </a:t>
            </a:r>
            <a:r>
              <a:rPr lang="en-US" sz="1800" dirty="0" err="1">
                <a:latin typeface="Montserrat Light" panose="00000400000000000000" pitchFamily="2" charset="0"/>
              </a:rPr>
              <a:t>ChatGPT</a:t>
            </a:r>
            <a:r>
              <a:rPr lang="en-US" sz="1800" dirty="0">
                <a:latin typeface="Montserrat Light" panose="00000400000000000000" pitchFamily="2" charset="0"/>
              </a:rPr>
              <a:t>,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 you are digging with shovel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latin typeface="Montserrat Light" panose="00000400000000000000" pitchFamily="2" charset="0"/>
            </a:endParaRPr>
          </a:p>
          <a:p>
            <a:pPr lvl="3" algn="ctr" defTabSz="914400" eaLnBrk="1" fontAlgn="auto" latinLnBrk="0" hangingPunct="1">
              <a:buSzTx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Montserrat Light" panose="00000400000000000000" pitchFamily="2" charset="0"/>
              </a:rPr>
              <a:t>We have been able to delve into quantitative data</a:t>
            </a:r>
          </a:p>
          <a:p>
            <a:pPr lvl="3" algn="ctr" defTabSz="914400" eaLnBrk="1" fontAlgn="auto" latinLnBrk="0" hangingPunct="1">
              <a:buSzTx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Montserrat Light" panose="00000400000000000000" pitchFamily="2" charset="0"/>
              </a:rPr>
              <a:t>With </a:t>
            </a:r>
            <a:r>
              <a:rPr lang="en-US" sz="2000" dirty="0" err="1">
                <a:solidFill>
                  <a:srgbClr val="0070C0"/>
                </a:solidFill>
                <a:latin typeface="Montserrat Light" panose="00000400000000000000" pitchFamily="2" charset="0"/>
              </a:rPr>
              <a:t>ChatGPT</a:t>
            </a:r>
            <a:r>
              <a:rPr lang="en-US" sz="2000" dirty="0">
                <a:solidFill>
                  <a:srgbClr val="0070C0"/>
                </a:solidFill>
                <a:latin typeface="Montserrat Light" panose="00000400000000000000" pitchFamily="2" charset="0"/>
              </a:rPr>
              <a:t>, we can also dig into text</a:t>
            </a:r>
          </a:p>
        </p:txBody>
      </p:sp>
      <p:pic>
        <p:nvPicPr>
          <p:cNvPr id="3" name="Google Shape;228;p23">
            <a:extLst>
              <a:ext uri="{FF2B5EF4-FFF2-40B4-BE49-F238E27FC236}">
                <a16:creationId xmlns:a16="http://schemas.microsoft.com/office/drawing/2014/main" id="{3F96DCCB-EB61-B454-E394-EB721A2E77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" name="Google Shape;229;p23">
            <a:extLst>
              <a:ext uri="{FF2B5EF4-FFF2-40B4-BE49-F238E27FC236}">
                <a16:creationId xmlns:a16="http://schemas.microsoft.com/office/drawing/2014/main" id="{331BBF93-87CE-E3E9-C159-69B4415EF5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66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For the </a:t>
            </a:r>
            <a:r>
              <a:rPr lang="en" sz="3200" b="1" dirty="0">
                <a:highlight>
                  <a:srgbClr val="FFFFFF"/>
                </a:highlight>
                <a:latin typeface="Montserrat"/>
                <a:sym typeface="Montserrat"/>
              </a:rPr>
              <a:t>Factory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 Floor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0A70-10AC-5EA0-D623-20E6CA59CDD7}"/>
              </a:ext>
            </a:extLst>
          </p:cNvPr>
          <p:cNvSpPr txBox="1"/>
          <p:nvPr/>
        </p:nvSpPr>
        <p:spPr>
          <a:xfrm>
            <a:off x="921326" y="1475509"/>
            <a:ext cx="75645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i="1" dirty="0">
                <a:latin typeface="Montserrat Light" panose="00000400000000000000" pitchFamily="2" charset="0"/>
              </a:rPr>
              <a:t>Let’s try it out!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</a:rPr>
              <a:t>		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sym typeface="Arial"/>
                <a:hlinkClick r:id="rId8"/>
              </a:rPr>
              <a:t>https://chat.openai.com/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sym typeface="Arial"/>
            </a:endParaRPr>
          </a:p>
        </p:txBody>
      </p:sp>
      <p:pic>
        <p:nvPicPr>
          <p:cNvPr id="3" name="Google Shape;228;p23">
            <a:extLst>
              <a:ext uri="{FF2B5EF4-FFF2-40B4-BE49-F238E27FC236}">
                <a16:creationId xmlns:a16="http://schemas.microsoft.com/office/drawing/2014/main" id="{107A976D-98AB-F2C5-B825-BCCF757AEC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" name="Google Shape;229;p23">
            <a:extLst>
              <a:ext uri="{FF2B5EF4-FFF2-40B4-BE49-F238E27FC236}">
                <a16:creationId xmlns:a16="http://schemas.microsoft.com/office/drawing/2014/main" id="{A6EE066C-3569-DF1D-4D4C-A301425D87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06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990600" y="1390031"/>
            <a:ext cx="7384473" cy="358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Quality Control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A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nalyze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 large amounts of data related to product defects or quality issues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rain the model on historical data to identify patterns and provide insights that can help manufacturers identify potential quality issues before they become bigger problems</a:t>
            </a:r>
          </a:p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Predictive Maintenance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Predict when machines or equipment are likely to fail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Analyze data from sensors and other sources to identify patterns that indicate when maintenance is needed, allowing manufacturers to proactively schedule repairs and minimize downtime</a:t>
            </a:r>
          </a:p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endParaRPr lang="en-US" sz="1800" dirty="0">
              <a:latin typeface="+mn-lt"/>
              <a:ea typeface="Montserrat Light"/>
              <a:cs typeface="Montserrat Light"/>
              <a:sym typeface="Montserrat Light"/>
            </a:endParaRPr>
          </a:p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67815" y="222"/>
            <a:ext cx="208500" cy="208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9;p18">
            <a:extLst>
              <a:ext uri="{FF2B5EF4-FFF2-40B4-BE49-F238E27FC236}">
                <a16:creationId xmlns:a16="http://schemas.microsoft.com/office/drawing/2014/main" id="{4379E2C6-B1D2-BBD2-4FC0-BD5888CC715C}"/>
              </a:ext>
            </a:extLst>
          </p:cNvPr>
          <p:cNvSpPr txBox="1"/>
          <p:nvPr/>
        </p:nvSpPr>
        <p:spPr>
          <a:xfrm>
            <a:off x="460642" y="597704"/>
            <a:ext cx="8222716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The Future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53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1011383" y="1390031"/>
            <a:ext cx="7414038" cy="358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Supply Chain Optimization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Analyze supply chain data and identify areas where efficiencies can be gained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A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nalyze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 shipping routes to identify more efficient routes, or identify potential bottlenecks in the manufacturing process that could be addressed to improve overall efficiency</a:t>
            </a: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Customer Service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Personalize customer service to manufacturing customers</a:t>
            </a:r>
          </a:p>
          <a:p>
            <a:pPr marL="298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rPr>
              <a:t>Train model on common customer questions and issues to provide quick and accurate responses to customer inquiries, improving customer satisfaction and reducing the customer service workload</a:t>
            </a: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ontserrat Light"/>
              <a:cs typeface="Montserrat Light"/>
              <a:sym typeface="Montserrat Light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ontserrat Light"/>
              <a:cs typeface="Montserrat Light"/>
              <a:sym typeface="Montserrat Light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67815" y="222"/>
            <a:ext cx="208500" cy="208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9;p18">
            <a:extLst>
              <a:ext uri="{FF2B5EF4-FFF2-40B4-BE49-F238E27FC236}">
                <a16:creationId xmlns:a16="http://schemas.microsoft.com/office/drawing/2014/main" id="{4379E2C6-B1D2-BBD2-4FC0-BD5888CC715C}"/>
              </a:ext>
            </a:extLst>
          </p:cNvPr>
          <p:cNvSpPr txBox="1"/>
          <p:nvPr/>
        </p:nvSpPr>
        <p:spPr>
          <a:xfrm>
            <a:off x="460642" y="597704"/>
            <a:ext cx="8222716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The Future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56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200" b="1" dirty="0">
                <a:highlight>
                  <a:srgbClr val="FFFFFF"/>
                </a:highlight>
                <a:latin typeface="Montserrat"/>
                <a:sym typeface="Montserrat"/>
              </a:rPr>
              <a:t>Other Key Points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7B16E-7117-8985-CA14-A7C037CF22C9}"/>
              </a:ext>
            </a:extLst>
          </p:cNvPr>
          <p:cNvSpPr txBox="1"/>
          <p:nvPr/>
        </p:nvSpPr>
        <p:spPr>
          <a:xfrm>
            <a:off x="855411" y="1453885"/>
            <a:ext cx="77532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Light" panose="00000400000000000000" pitchFamily="2" charset="0"/>
              </a:rPr>
              <a:t>Be careful about confidentiality</a:t>
            </a:r>
          </a:p>
          <a:p>
            <a:pPr lvl="2"/>
            <a:r>
              <a:rPr lang="en-US" sz="1800" dirty="0">
                <a:latin typeface="Montserrat Light" panose="00000400000000000000" pitchFamily="2" charset="0"/>
              </a:rPr>
              <a:t>          - All date given to </a:t>
            </a:r>
            <a:r>
              <a:rPr lang="en-US" sz="1800" dirty="0" err="1">
                <a:latin typeface="Montserrat Light" panose="00000400000000000000" pitchFamily="2" charset="0"/>
              </a:rPr>
              <a:t>ChatGPT</a:t>
            </a:r>
            <a:r>
              <a:rPr lang="en-US" sz="1800" dirty="0">
                <a:latin typeface="Montserrat Light" panose="00000400000000000000" pitchFamily="2" charset="0"/>
              </a:rPr>
              <a:t> becomes part of its global 		knowledge and is accessible to all</a:t>
            </a:r>
          </a:p>
          <a:p>
            <a:pPr lvl="2"/>
            <a:r>
              <a:rPr lang="en-US" sz="1800" dirty="0">
                <a:latin typeface="Montserrat Light" panose="00000400000000000000" pitchFamily="2" charset="0"/>
              </a:rPr>
              <a:t>          - Obtain the API and create your own database of knowledge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Montserrat Light" panose="00000400000000000000" pitchFamily="2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Light" panose="00000400000000000000" pitchFamily="2" charset="0"/>
              </a:rPr>
              <a:t>Today, </a:t>
            </a:r>
            <a:r>
              <a:rPr lang="en-US" sz="1800" dirty="0" err="1">
                <a:latin typeface="Montserrat Light" panose="00000400000000000000" pitchFamily="2" charset="0"/>
              </a:rPr>
              <a:t>ChatGPT</a:t>
            </a:r>
            <a:r>
              <a:rPr lang="en-US" sz="1800" dirty="0">
                <a:latin typeface="Montserrat Light" panose="00000400000000000000" pitchFamily="2" charset="0"/>
              </a:rPr>
              <a:t> can only digest 5 pages of documentation at a time</a:t>
            </a:r>
          </a:p>
          <a:p>
            <a:pPr lvl="2"/>
            <a:endParaRPr lang="en-US" dirty="0"/>
          </a:p>
        </p:txBody>
      </p:sp>
      <p:pic>
        <p:nvPicPr>
          <p:cNvPr id="4" name="Google Shape;228;p23">
            <a:extLst>
              <a:ext uri="{FF2B5EF4-FFF2-40B4-BE49-F238E27FC236}">
                <a16:creationId xmlns:a16="http://schemas.microsoft.com/office/drawing/2014/main" id="{0EAF77CB-889F-B652-28B3-F03517CED7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5" name="Google Shape;229;p23">
            <a:extLst>
              <a:ext uri="{FF2B5EF4-FFF2-40B4-BE49-F238E27FC236}">
                <a16:creationId xmlns:a16="http://schemas.microsoft.com/office/drawing/2014/main" id="{CEE55910-3B9B-113A-DC1C-58E00F89897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81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/>
        </p:nvSpPr>
        <p:spPr>
          <a:xfrm>
            <a:off x="23456" y="1786869"/>
            <a:ext cx="3000000" cy="18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UNLOCKING THE POTENTIAL:  The Evolutionary Impact and Practical Applications of </a:t>
            </a:r>
            <a:r>
              <a:rPr lang="en-US" sz="2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ChatGPT</a:t>
            </a:r>
            <a:r>
              <a:rPr lang="en-US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for Manufacturers</a:t>
            </a:r>
          </a:p>
        </p:txBody>
      </p:sp>
      <p:sp>
        <p:nvSpPr>
          <p:cNvPr id="263" name="Google Shape;26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70" name="Google Shape;270;p25"/>
          <p:cNvSpPr txBox="1"/>
          <p:nvPr/>
        </p:nvSpPr>
        <p:spPr>
          <a:xfrm>
            <a:off x="3572902" y="2034300"/>
            <a:ext cx="53169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Montserrat"/>
                <a:ea typeface="Montserrat"/>
                <a:cs typeface="Montserrat"/>
                <a:sym typeface="Montserrat"/>
              </a:rPr>
              <a:t>Questions and Discussion</a:t>
            </a:r>
            <a:endParaRPr sz="3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67815" y="222"/>
            <a:ext cx="208500" cy="208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A3CF0-DAF9-29E1-B3F7-276DDC5A4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804" y="689149"/>
            <a:ext cx="2720903" cy="2520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1C659-5F3C-690D-C68F-00EBC44F8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293" y="689148"/>
            <a:ext cx="2720903" cy="2520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0E47F5-CC99-A664-350A-B5664C16FAA3}"/>
              </a:ext>
            </a:extLst>
          </p:cNvPr>
          <p:cNvSpPr txBox="1"/>
          <p:nvPr/>
        </p:nvSpPr>
        <p:spPr>
          <a:xfrm>
            <a:off x="1299293" y="3539836"/>
            <a:ext cx="2720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2" charset="0"/>
              </a:rPr>
              <a:t>Mike Ungar </a:t>
            </a:r>
          </a:p>
          <a:p>
            <a:r>
              <a:rPr lang="en-US" dirty="0">
                <a:latin typeface="Montserrat Light" panose="00000400000000000000" pitchFamily="2" charset="0"/>
              </a:rPr>
              <a:t>FocalPoint Business Coach and Executive Coach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89290-97C5-ED87-2E43-0CBB4DA12F3D}"/>
              </a:ext>
            </a:extLst>
          </p:cNvPr>
          <p:cNvSpPr txBox="1"/>
          <p:nvPr/>
        </p:nvSpPr>
        <p:spPr>
          <a:xfrm>
            <a:off x="5123803" y="3539836"/>
            <a:ext cx="2720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Light" panose="00000400000000000000" pitchFamily="2" charset="0"/>
              </a:rPr>
              <a:t>Jan Pingel</a:t>
            </a:r>
          </a:p>
          <a:p>
            <a:r>
              <a:rPr lang="en-US" dirty="0">
                <a:latin typeface="Montserrat Light" panose="00000400000000000000" pitchFamily="2" charset="0"/>
              </a:rPr>
              <a:t>Product Lead, Digital Solutions Ingersoll Rand </a:t>
            </a:r>
          </a:p>
        </p:txBody>
      </p:sp>
    </p:spTree>
    <p:extLst>
      <p:ext uri="{BB962C8B-B14F-4D97-AF65-F5344CB8AC3E}">
        <p14:creationId xmlns:p14="http://schemas.microsoft.com/office/powerpoint/2010/main" val="820630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07" name="Google Shape;407;p31"/>
          <p:cNvPicPr preferRelativeResize="0"/>
          <p:nvPr/>
        </p:nvPicPr>
        <p:blipFill rotWithShape="1">
          <a:blip r:embed="rId3">
            <a:alphaModFix/>
          </a:blip>
          <a:srcRect l="16181" t="28560" r="19506" b="31185"/>
          <a:stretch/>
        </p:blipFill>
        <p:spPr>
          <a:xfrm>
            <a:off x="2733178" y="2059764"/>
            <a:ext cx="3677624" cy="102397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1"/>
          <p:cNvSpPr txBox="1"/>
          <p:nvPr/>
        </p:nvSpPr>
        <p:spPr>
          <a:xfrm>
            <a:off x="5853545" y="4195000"/>
            <a:ext cx="2892305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Jan Pingel, Industry 4.0 Club Co-Founder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jan.pingel@irco.com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www.industry40club.com</a:t>
            </a:r>
          </a:p>
        </p:txBody>
      </p:sp>
      <p:sp>
        <p:nvSpPr>
          <p:cNvPr id="2" name="Google Shape;408;p31">
            <a:extLst>
              <a:ext uri="{FF2B5EF4-FFF2-40B4-BE49-F238E27FC236}">
                <a16:creationId xmlns:a16="http://schemas.microsoft.com/office/drawing/2014/main" id="{2E392C36-AF5B-D753-2544-B7668246FA08}"/>
              </a:ext>
            </a:extLst>
          </p:cNvPr>
          <p:cNvSpPr txBox="1"/>
          <p:nvPr/>
        </p:nvSpPr>
        <p:spPr>
          <a:xfrm>
            <a:off x="651477" y="4195000"/>
            <a:ext cx="2978413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Mike Ungar, Industry 4.0 Club Co-Founder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mungar@focalpointcoaching.com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www.industry40club.com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/>
          <p:nvPr/>
        </p:nvSpPr>
        <p:spPr>
          <a:xfrm>
            <a:off x="50" y="0"/>
            <a:ext cx="2683200" cy="5143500"/>
          </a:xfrm>
          <a:prstGeom prst="rect">
            <a:avLst/>
          </a:prstGeom>
          <a:solidFill>
            <a:srgbClr val="3E3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2277" y="460560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550" y="460560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550" y="4934828"/>
            <a:ext cx="208500" cy="208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5550" y="799363"/>
            <a:ext cx="3544800" cy="3544800"/>
          </a:xfrm>
          <a:prstGeom prst="roundRect">
            <a:avLst>
              <a:gd name="adj" fmla="val 8041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7" name="Google Shape;177;p20"/>
          <p:cNvSpPr txBox="1"/>
          <p:nvPr/>
        </p:nvSpPr>
        <p:spPr>
          <a:xfrm>
            <a:off x="4786700" y="799375"/>
            <a:ext cx="36648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The Industry 4.0 Club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A dynamic, growth-oriented community that brings together professionals from diverse backgrounds to foster collaboration, knowledge sharing, and innovation within the realm of Industry 4.0.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Our members include practitioners, technology providers, consultants, and thought leaders united by their passion for the advancement of smart manufacturing solutions.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36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3072000" y="811300"/>
            <a:ext cx="3000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Our Mission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2957945" y="1456301"/>
            <a:ext cx="3317780" cy="312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Our is mission is to accelerate the worldwide adoption of Industry 4.0 technologies by connecting diverse talents, fostering collaboration, and inspiring innovation. </a:t>
            </a:r>
          </a:p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endParaRPr lang="en-US" sz="1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Our aim is to bridge the gap between practitioners, technology providers, and thought leaders to drive meaningful change.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8" name="Google Shape;2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67815" y="222"/>
            <a:ext cx="208500" cy="2085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 rotWithShape="1">
          <a:blip r:embed="rId7">
            <a:alphaModFix/>
          </a:blip>
          <a:srcRect t="2137" b="2022"/>
          <a:stretch/>
        </p:blipFill>
        <p:spPr>
          <a:xfrm>
            <a:off x="543850" y="514275"/>
            <a:ext cx="2176500" cy="4350600"/>
          </a:xfrm>
          <a:prstGeom prst="roundRect">
            <a:avLst>
              <a:gd name="adj" fmla="val 9699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8">
            <a:alphaModFix/>
          </a:blip>
          <a:srcRect t="2123"/>
          <a:stretch/>
        </p:blipFill>
        <p:spPr>
          <a:xfrm>
            <a:off x="6534350" y="514275"/>
            <a:ext cx="2130900" cy="4350600"/>
          </a:xfrm>
          <a:prstGeom prst="roundRect">
            <a:avLst>
              <a:gd name="adj" fmla="val 669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70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20"/>
            <a:ext cx="9144000" cy="5124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926550" y="1674225"/>
            <a:ext cx="72909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b="1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“ChatGPT is scary good.  We are not far from dangerously strong AI.”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CC0000"/>
              </a:highlight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280500" y="3466129"/>
            <a:ext cx="2583000" cy="236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Elon Musk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58525"/>
            <a:ext cx="6275725" cy="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5725" y="5058525"/>
            <a:ext cx="1687708" cy="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3425" y="5058525"/>
            <a:ext cx="645206" cy="8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08634" y="5058529"/>
            <a:ext cx="535366" cy="849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0538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5935B-9BCC-3B23-E798-E848E1CF8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4" t="17185" r="73582" b="45379"/>
          <a:stretch/>
        </p:blipFill>
        <p:spPr>
          <a:xfrm>
            <a:off x="3775363" y="304802"/>
            <a:ext cx="4684439" cy="4227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92ADCD-01C9-8B7A-DF8E-E1E0E30FC1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9C8F5-54C8-DF4F-996B-C28CF8196299}"/>
              </a:ext>
            </a:extLst>
          </p:cNvPr>
          <p:cNvSpPr txBox="1"/>
          <p:nvPr/>
        </p:nvSpPr>
        <p:spPr>
          <a:xfrm>
            <a:off x="103909" y="2094696"/>
            <a:ext cx="236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ChatGPT</a:t>
            </a:r>
            <a:r>
              <a:rPr lang="en-US" sz="2800" dirty="0">
                <a:solidFill>
                  <a:schemeClr val="bg1"/>
                </a:solidFill>
                <a:latin typeface="Montserrat Light" panose="00000400000000000000" pitchFamily="2" charset="0"/>
              </a:rPr>
              <a:t>:  </a:t>
            </a:r>
          </a:p>
          <a:p>
            <a:r>
              <a:rPr lang="en-US" sz="2800" dirty="0">
                <a:solidFill>
                  <a:schemeClr val="bg1"/>
                </a:solidFill>
                <a:latin typeface="Montserrat Light" panose="00000400000000000000" pitchFamily="2" charset="0"/>
              </a:rPr>
              <a:t>Scary Growth</a:t>
            </a:r>
          </a:p>
        </p:txBody>
      </p:sp>
    </p:spTree>
    <p:extLst>
      <p:ext uri="{BB962C8B-B14F-4D97-AF65-F5344CB8AC3E}">
        <p14:creationId xmlns:p14="http://schemas.microsoft.com/office/powerpoint/2010/main" val="34766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200" b="1" dirty="0">
                <a:highlight>
                  <a:srgbClr val="FFFFFF"/>
                </a:highlight>
                <a:latin typeface="Montserrat"/>
                <a:sym typeface="Montserrat"/>
              </a:rPr>
              <a:t>What is ChatGPT?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3D280-AB24-2BB8-D662-B335E97C4D48}"/>
              </a:ext>
            </a:extLst>
          </p:cNvPr>
          <p:cNvSpPr txBox="1"/>
          <p:nvPr/>
        </p:nvSpPr>
        <p:spPr>
          <a:xfrm>
            <a:off x="678873" y="1489308"/>
            <a:ext cx="7093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tserrat Light" panose="00000400000000000000" pitchFamily="2" charset="0"/>
              </a:rPr>
              <a:t>ChatGPT</a:t>
            </a:r>
            <a:r>
              <a:rPr lang="en-US" sz="1600" dirty="0">
                <a:latin typeface="Montserrat Light" panose="00000400000000000000" pitchFamily="2" charset="0"/>
              </a:rPr>
              <a:t>* is an artificial intelligence (AI) chatbot developed by </a:t>
            </a:r>
            <a:r>
              <a:rPr lang="en-US" sz="1600" dirty="0" err="1">
                <a:latin typeface="Montserrat Light" panose="00000400000000000000" pitchFamily="2" charset="0"/>
              </a:rPr>
              <a:t>OpenAI</a:t>
            </a:r>
            <a:r>
              <a:rPr lang="en-US" sz="1600" dirty="0">
                <a:latin typeface="Montserrat Light" panose="00000400000000000000" pitchFamily="2" charset="0"/>
              </a:rPr>
              <a:t>.  It is built on top of </a:t>
            </a:r>
            <a:r>
              <a:rPr lang="en-US" sz="1600" dirty="0" err="1">
                <a:latin typeface="Montserrat Light" panose="00000400000000000000" pitchFamily="2" charset="0"/>
              </a:rPr>
              <a:t>OpenAI's</a:t>
            </a:r>
            <a:r>
              <a:rPr lang="en-US" sz="1600" dirty="0">
                <a:latin typeface="Montserrat Light" panose="00000400000000000000" pitchFamily="2" charset="0"/>
              </a:rPr>
              <a:t> GPT-3.5 and GPT-4 foundational large language models (LLMs) and has been fine-tuned (an approach to transfer learning) using both supervised and reinforcement learning techniques.  </a:t>
            </a:r>
          </a:p>
          <a:p>
            <a:r>
              <a:rPr lang="en-US" sz="1600" dirty="0">
                <a:latin typeface="Montserrat Light" panose="00000400000000000000" pitchFamily="2" charset="0"/>
              </a:rPr>
              <a:t>	[*GPT - Generative Pre-trained Transformer]</a:t>
            </a:r>
          </a:p>
          <a:p>
            <a:endParaRPr lang="en-US" sz="1600" dirty="0">
              <a:latin typeface="Montserrat Light" panose="00000400000000000000" pitchFamily="2" charset="0"/>
            </a:endParaRPr>
          </a:p>
        </p:txBody>
      </p:sp>
      <p:pic>
        <p:nvPicPr>
          <p:cNvPr id="4" name="Google Shape;228;p23">
            <a:extLst>
              <a:ext uri="{FF2B5EF4-FFF2-40B4-BE49-F238E27FC236}">
                <a16:creationId xmlns:a16="http://schemas.microsoft.com/office/drawing/2014/main" id="{1E56BF92-645F-49A2-E5BA-7D1F70F104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5" name="Google Shape;229;p23">
            <a:extLst>
              <a:ext uri="{FF2B5EF4-FFF2-40B4-BE49-F238E27FC236}">
                <a16:creationId xmlns:a16="http://schemas.microsoft.com/office/drawing/2014/main" id="{F24A6410-449E-AAB6-DF3C-16C1E9E9BC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02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What is ChatGPT?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3D280-AB24-2BB8-D662-B335E97C4D48}"/>
              </a:ext>
            </a:extLst>
          </p:cNvPr>
          <p:cNvSpPr txBox="1"/>
          <p:nvPr/>
        </p:nvSpPr>
        <p:spPr>
          <a:xfrm>
            <a:off x="678873" y="1489308"/>
            <a:ext cx="7093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Think about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ChatGPT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 as a software language.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At one level,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ChatGPT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 is to language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as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PowerBI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 is to numbers.  Except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ChatGPT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 is smart and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PowerBI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 is dumb.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 err="1">
                <a:solidFill>
                  <a:srgbClr val="0070C0"/>
                </a:solidFill>
                <a:latin typeface="Montserrat Light" panose="00000400000000000000" pitchFamily="2" charset="0"/>
              </a:rPr>
              <a:t>ChatGPT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Light" panose="00000400000000000000" pitchFamily="2" charset="0"/>
                <a:cs typeface="Arial"/>
                <a:sym typeface="Arial"/>
              </a:rPr>
              <a:t> is generative – it can make itself better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 Light" panose="00000400000000000000" pitchFamily="2" charset="0"/>
              <a:cs typeface="Arial"/>
              <a:sym typeface="Arial"/>
            </a:endParaRPr>
          </a:p>
        </p:txBody>
      </p:sp>
      <p:pic>
        <p:nvPicPr>
          <p:cNvPr id="4" name="Google Shape;228;p23">
            <a:extLst>
              <a:ext uri="{FF2B5EF4-FFF2-40B4-BE49-F238E27FC236}">
                <a16:creationId xmlns:a16="http://schemas.microsoft.com/office/drawing/2014/main" id="{1E56BF92-645F-49A2-E5BA-7D1F70F104D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5" name="Google Shape;229;p23">
            <a:extLst>
              <a:ext uri="{FF2B5EF4-FFF2-40B4-BE49-F238E27FC236}">
                <a16:creationId xmlns:a16="http://schemas.microsoft.com/office/drawing/2014/main" id="{F24A6410-449E-AAB6-DF3C-16C1E9E9BC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4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31425"/>
            <a:ext cx="6275725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25" y="5031425"/>
            <a:ext cx="1687708" cy="1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3425" y="5031425"/>
            <a:ext cx="645206" cy="11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8634" y="5031430"/>
            <a:ext cx="535366" cy="11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72825" y="597705"/>
            <a:ext cx="8434800" cy="76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cs typeface="Arial"/>
                <a:sym typeface="Montserrat"/>
              </a:rPr>
              <a:t>Practically Speaking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7950" y="50"/>
            <a:ext cx="1156051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D40A70-10AC-5EA0-D623-20E6CA59CDD7}"/>
              </a:ext>
            </a:extLst>
          </p:cNvPr>
          <p:cNvSpPr txBox="1"/>
          <p:nvPr/>
        </p:nvSpPr>
        <p:spPr>
          <a:xfrm>
            <a:off x="921327" y="1475509"/>
            <a:ext cx="704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>
                <a:latin typeface="Montserrat Light" panose="00000400000000000000" pitchFamily="2" charset="0"/>
              </a:rPr>
              <a:t>ChatGPT</a:t>
            </a:r>
            <a:r>
              <a:rPr lang="en-US" sz="1800" b="1" i="1" dirty="0">
                <a:latin typeface="Montserrat Light" panose="00000400000000000000" pitchFamily="2" charset="0"/>
              </a:rPr>
              <a:t> can search documentation and extract information</a:t>
            </a:r>
          </a:p>
          <a:p>
            <a:endParaRPr lang="en-US" sz="1800" dirty="0">
              <a:latin typeface="Montserrat Light" panose="00000400000000000000" pitchFamily="2" charset="0"/>
            </a:endParaRPr>
          </a:p>
          <a:p>
            <a:r>
              <a:rPr lang="en-US" sz="1800" dirty="0">
                <a:latin typeface="Montserrat Light" panose="00000400000000000000" pitchFamily="2" charset="0"/>
              </a:rPr>
              <a:t>An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Light" panose="00000400000000000000" pitchFamily="2" charset="0"/>
              </a:rPr>
              <a:t>We gave </a:t>
            </a:r>
            <a:r>
              <a:rPr lang="en-US" sz="1800" dirty="0" err="1">
                <a:latin typeface="Montserrat Light" panose="00000400000000000000" pitchFamily="2" charset="0"/>
              </a:rPr>
              <a:t>ChatGPT</a:t>
            </a:r>
            <a:r>
              <a:rPr lang="en-US" sz="1800" dirty="0">
                <a:latin typeface="Montserrat Light" panose="00000400000000000000" pitchFamily="2" charset="0"/>
              </a:rPr>
              <a:t> several PowerPoint summaries of our Industry 4.0 Club Board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 Light" panose="00000400000000000000" pitchFamily="2" charset="0"/>
              </a:rPr>
              <a:t>From this, it created the bulk of word content for our Website</a:t>
            </a:r>
          </a:p>
          <a:p>
            <a:endParaRPr lang="en-US" sz="1800" dirty="0">
              <a:latin typeface="Montserrat Light" panose="00000400000000000000" pitchFamily="2" charset="0"/>
            </a:endParaRPr>
          </a:p>
          <a:p>
            <a:r>
              <a:rPr lang="en-US" sz="1800" dirty="0">
                <a:latin typeface="Montserrat Light" panose="00000400000000000000" pitchFamily="2" charset="0"/>
              </a:rPr>
              <a:t>	</a:t>
            </a:r>
            <a:r>
              <a:rPr lang="en-US" sz="1800" dirty="0">
                <a:latin typeface="Montserrat Light" panose="00000400000000000000" pitchFamily="2" charset="0"/>
                <a:hlinkClick r:id="rId8"/>
              </a:rPr>
              <a:t>https://www.industry40club.com/</a:t>
            </a:r>
            <a:endParaRPr lang="en-US" dirty="0">
              <a:latin typeface="Montserrat Light" panose="00000400000000000000" pitchFamily="2" charset="0"/>
            </a:endParaRPr>
          </a:p>
        </p:txBody>
      </p:sp>
      <p:pic>
        <p:nvPicPr>
          <p:cNvPr id="4" name="Google Shape;228;p23">
            <a:extLst>
              <a:ext uri="{FF2B5EF4-FFF2-40B4-BE49-F238E27FC236}">
                <a16:creationId xmlns:a16="http://schemas.microsoft.com/office/drawing/2014/main" id="{57F198E8-9289-938E-DC43-DF4554E30BA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467688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5" name="Google Shape;229;p23">
            <a:extLst>
              <a:ext uri="{FF2B5EF4-FFF2-40B4-BE49-F238E27FC236}">
                <a16:creationId xmlns:a16="http://schemas.microsoft.com/office/drawing/2014/main" id="{D3305FEC-7696-B900-0538-886C720B7D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38415" y="50"/>
            <a:ext cx="537900" cy="5379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6678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869</Words>
  <Application>Microsoft Office PowerPoint</Application>
  <PresentationFormat>On-screen Show (16:9)</PresentationFormat>
  <Paragraphs>129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Montserrat Medium</vt:lpstr>
      <vt:lpstr>Arial</vt:lpstr>
      <vt:lpstr>Montserrat SemiBold</vt:lpstr>
      <vt:lpstr>Montserrat</vt:lpstr>
      <vt:lpstr>Montserrat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Ungar</dc:creator>
  <cp:lastModifiedBy>Camryn Tunney</cp:lastModifiedBy>
  <cp:revision>31</cp:revision>
  <cp:lastPrinted>2023-05-08T19:34:07Z</cp:lastPrinted>
  <dcterms:modified xsi:type="dcterms:W3CDTF">2023-05-10T14:10:32Z</dcterms:modified>
</cp:coreProperties>
</file>