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439" r:id="rId3"/>
    <p:sldId id="477" r:id="rId4"/>
    <p:sldId id="476" r:id="rId5"/>
    <p:sldId id="609" r:id="rId6"/>
    <p:sldId id="579" r:id="rId7"/>
    <p:sldId id="580" r:id="rId8"/>
    <p:sldId id="585" r:id="rId9"/>
    <p:sldId id="587" r:id="rId10"/>
    <p:sldId id="616" r:id="rId11"/>
    <p:sldId id="454" r:id="rId12"/>
    <p:sldId id="533" r:id="rId13"/>
    <p:sldId id="619" r:id="rId14"/>
    <p:sldId id="626" r:id="rId15"/>
    <p:sldId id="627" r:id="rId16"/>
    <p:sldId id="628" r:id="rId17"/>
    <p:sldId id="55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815"/>
  </p:normalViewPr>
  <p:slideViewPr>
    <p:cSldViewPr snapToGrid="0" snapToObjects="1">
      <p:cViewPr varScale="1">
        <p:scale>
          <a:sx n="111" d="100"/>
          <a:sy n="111" d="100"/>
        </p:scale>
        <p:origin x="16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C8C67-A11B-E841-8E49-93AE6FEE6E62}" type="datetimeFigureOut">
              <a:rPr lang="en-US" smtClean="0"/>
              <a:t>6/19/23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F0C59-E10E-6848-B68A-F582F24DF932}" type="slidenum">
              <a:rPr lang="en-US" smtClean="0"/>
              <a:t>‹#›</a:t>
            </a:fld>
            <a:endParaRPr lang="en-US"/>
          </a:p>
        </p:txBody>
      </p:sp>
    </p:spTree>
    <p:extLst>
      <p:ext uri="{BB962C8B-B14F-4D97-AF65-F5344CB8AC3E}">
        <p14:creationId xmlns:p14="http://schemas.microsoft.com/office/powerpoint/2010/main" val="432535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2F0C59-E10E-6848-B68A-F582F24DF932}" type="slidenum">
              <a:rPr lang="en-US" smtClean="0"/>
              <a:t>1</a:t>
            </a:fld>
            <a:endParaRPr lang="en-US"/>
          </a:p>
        </p:txBody>
      </p:sp>
    </p:spTree>
    <p:extLst>
      <p:ext uri="{BB962C8B-B14F-4D97-AF65-F5344CB8AC3E}">
        <p14:creationId xmlns:p14="http://schemas.microsoft.com/office/powerpoint/2010/main" val="3988052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A48F0F5-F801-7848-9533-0DA2DADC7D0A}" type="slidenum">
              <a:rPr lang="en-US" smtClean="0"/>
              <a:t>13</a:t>
            </a:fld>
            <a:endParaRPr lang="en-US" dirty="0"/>
          </a:p>
        </p:txBody>
      </p:sp>
    </p:spTree>
    <p:extLst>
      <p:ext uri="{BB962C8B-B14F-4D97-AF65-F5344CB8AC3E}">
        <p14:creationId xmlns:p14="http://schemas.microsoft.com/office/powerpoint/2010/main" val="2287210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A48F0F5-F801-7848-9533-0DA2DADC7D0A}" type="slidenum">
              <a:rPr lang="en-US" smtClean="0"/>
              <a:t>14</a:t>
            </a:fld>
            <a:endParaRPr lang="en-US" dirty="0"/>
          </a:p>
        </p:txBody>
      </p:sp>
    </p:spTree>
    <p:extLst>
      <p:ext uri="{BB962C8B-B14F-4D97-AF65-F5344CB8AC3E}">
        <p14:creationId xmlns:p14="http://schemas.microsoft.com/office/powerpoint/2010/main" val="904032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A48F0F5-F801-7848-9533-0DA2DADC7D0A}" type="slidenum">
              <a:rPr lang="en-US" smtClean="0"/>
              <a:t>15</a:t>
            </a:fld>
            <a:endParaRPr lang="en-US" dirty="0"/>
          </a:p>
        </p:txBody>
      </p:sp>
    </p:spTree>
    <p:extLst>
      <p:ext uri="{BB962C8B-B14F-4D97-AF65-F5344CB8AC3E}">
        <p14:creationId xmlns:p14="http://schemas.microsoft.com/office/powerpoint/2010/main" val="3275028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A48F0F5-F801-7848-9533-0DA2DADC7D0A}" type="slidenum">
              <a:rPr lang="en-US" smtClean="0"/>
              <a:t>16</a:t>
            </a:fld>
            <a:endParaRPr lang="en-US" dirty="0"/>
          </a:p>
        </p:txBody>
      </p:sp>
    </p:spTree>
    <p:extLst>
      <p:ext uri="{BB962C8B-B14F-4D97-AF65-F5344CB8AC3E}">
        <p14:creationId xmlns:p14="http://schemas.microsoft.com/office/powerpoint/2010/main" val="1031250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A48F0F5-F801-7848-9533-0DA2DADC7D0A}" type="slidenum">
              <a:rPr lang="en-US" smtClean="0"/>
              <a:t>2</a:t>
            </a:fld>
            <a:endParaRPr lang="en-US" dirty="0"/>
          </a:p>
        </p:txBody>
      </p:sp>
    </p:spTree>
    <p:extLst>
      <p:ext uri="{BB962C8B-B14F-4D97-AF65-F5344CB8AC3E}">
        <p14:creationId xmlns:p14="http://schemas.microsoft.com/office/powerpoint/2010/main" val="1090577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1A48F0F5-F801-7848-9533-0DA2DADC7D0A}" type="slidenum">
              <a:rPr lang="en-US" smtClean="0"/>
              <a:t>5</a:t>
            </a:fld>
            <a:endParaRPr lang="en-US"/>
          </a:p>
        </p:txBody>
      </p:sp>
    </p:spTree>
    <p:extLst>
      <p:ext uri="{BB962C8B-B14F-4D97-AF65-F5344CB8AC3E}">
        <p14:creationId xmlns:p14="http://schemas.microsoft.com/office/powerpoint/2010/main" val="4287263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8F0F5-F801-7848-9533-0DA2DADC7D0A}" type="slidenum">
              <a:rPr lang="en-US" smtClean="0"/>
              <a:t>6</a:t>
            </a:fld>
            <a:endParaRPr lang="en-US" dirty="0"/>
          </a:p>
        </p:txBody>
      </p:sp>
    </p:spTree>
    <p:extLst>
      <p:ext uri="{BB962C8B-B14F-4D97-AF65-F5344CB8AC3E}">
        <p14:creationId xmlns:p14="http://schemas.microsoft.com/office/powerpoint/2010/main" val="3374745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48F0F5-F801-7848-9533-0DA2DADC7D0A}" type="slidenum">
              <a:rPr lang="en-US" smtClean="0"/>
              <a:t>7</a:t>
            </a:fld>
            <a:endParaRPr lang="en-US" dirty="0"/>
          </a:p>
        </p:txBody>
      </p:sp>
    </p:spTree>
    <p:extLst>
      <p:ext uri="{BB962C8B-B14F-4D97-AF65-F5344CB8AC3E}">
        <p14:creationId xmlns:p14="http://schemas.microsoft.com/office/powerpoint/2010/main" val="1748442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is it possible to have an overlay of the metal powder PSD used in other traditional manufacturing ?  </a:t>
            </a:r>
          </a:p>
          <a:p>
            <a:br>
              <a:rPr lang="en-US" dirty="0"/>
            </a:br>
            <a:r>
              <a:rPr lang="en-US" dirty="0"/>
              <a:t>See above</a:t>
            </a:r>
          </a:p>
          <a:p>
            <a:endParaRPr lang="en-US" dirty="0"/>
          </a:p>
        </p:txBody>
      </p:sp>
      <p:sp>
        <p:nvSpPr>
          <p:cNvPr id="4" name="Slide Number Placeholder 3"/>
          <p:cNvSpPr>
            <a:spLocks noGrp="1"/>
          </p:cNvSpPr>
          <p:nvPr>
            <p:ph type="sldNum" sz="quarter" idx="10"/>
          </p:nvPr>
        </p:nvSpPr>
        <p:spPr/>
        <p:txBody>
          <a:bodyPr/>
          <a:lstStyle/>
          <a:p>
            <a:fld id="{1A48F0F5-F801-7848-9533-0DA2DADC7D0A}" type="slidenum">
              <a:rPr lang="en-US" smtClean="0"/>
              <a:t>8</a:t>
            </a:fld>
            <a:endParaRPr lang="en-US" dirty="0"/>
          </a:p>
        </p:txBody>
      </p:sp>
    </p:spTree>
    <p:extLst>
      <p:ext uri="{BB962C8B-B14F-4D97-AF65-F5344CB8AC3E}">
        <p14:creationId xmlns:p14="http://schemas.microsoft.com/office/powerpoint/2010/main" val="2232631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A48F0F5-F801-7848-9533-0DA2DADC7D0A}" type="slidenum">
              <a:rPr lang="en-US" smtClean="0"/>
              <a:t>9</a:t>
            </a:fld>
            <a:endParaRPr lang="en-US" dirty="0"/>
          </a:p>
        </p:txBody>
      </p:sp>
    </p:spTree>
    <p:extLst>
      <p:ext uri="{BB962C8B-B14F-4D97-AF65-F5344CB8AC3E}">
        <p14:creationId xmlns:p14="http://schemas.microsoft.com/office/powerpoint/2010/main" val="807213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A48F0F5-F801-7848-9533-0DA2DADC7D0A}" type="slidenum">
              <a:rPr lang="en-US" smtClean="0"/>
              <a:t>10</a:t>
            </a:fld>
            <a:endParaRPr lang="en-US" dirty="0"/>
          </a:p>
        </p:txBody>
      </p:sp>
    </p:spTree>
    <p:extLst>
      <p:ext uri="{BB962C8B-B14F-4D97-AF65-F5344CB8AC3E}">
        <p14:creationId xmlns:p14="http://schemas.microsoft.com/office/powerpoint/2010/main" val="3830112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8F0F5-F801-7848-9533-0DA2DADC7D0A}" type="slidenum">
              <a:rPr lang="en-US" smtClean="0"/>
              <a:t>12</a:t>
            </a:fld>
            <a:endParaRPr lang="en-US"/>
          </a:p>
        </p:txBody>
      </p:sp>
    </p:spTree>
    <p:extLst>
      <p:ext uri="{BB962C8B-B14F-4D97-AF65-F5344CB8AC3E}">
        <p14:creationId xmlns:p14="http://schemas.microsoft.com/office/powerpoint/2010/main" val="2738578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02F772-9D5D-8143-85FB-0354F51A3F1B}" type="datetimeFigureOut">
              <a:rPr lang="en-US" smtClean="0"/>
              <a:t>6/19/23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08F9F-9B83-5F46-BF58-36713D934F3A}" type="slidenum">
              <a:rPr lang="en-US" smtClean="0"/>
              <a:t>‹#›</a:t>
            </a:fld>
            <a:endParaRPr lang="en-US"/>
          </a:p>
        </p:txBody>
      </p:sp>
    </p:spTree>
    <p:extLst>
      <p:ext uri="{BB962C8B-B14F-4D97-AF65-F5344CB8AC3E}">
        <p14:creationId xmlns:p14="http://schemas.microsoft.com/office/powerpoint/2010/main" val="1033683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02F772-9D5D-8143-85FB-0354F51A3F1B}" type="datetimeFigureOut">
              <a:rPr lang="en-US" smtClean="0"/>
              <a:t>6/19/23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08F9F-9B83-5F46-BF58-36713D934F3A}" type="slidenum">
              <a:rPr lang="en-US" smtClean="0"/>
              <a:t>‹#›</a:t>
            </a:fld>
            <a:endParaRPr lang="en-US"/>
          </a:p>
        </p:txBody>
      </p:sp>
    </p:spTree>
    <p:extLst>
      <p:ext uri="{BB962C8B-B14F-4D97-AF65-F5344CB8AC3E}">
        <p14:creationId xmlns:p14="http://schemas.microsoft.com/office/powerpoint/2010/main" val="4158942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02F772-9D5D-8143-85FB-0354F51A3F1B}" type="datetimeFigureOut">
              <a:rPr lang="en-US" smtClean="0"/>
              <a:t>6/19/23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08F9F-9B83-5F46-BF58-36713D934F3A}" type="slidenum">
              <a:rPr lang="en-US" smtClean="0"/>
              <a:t>‹#›</a:t>
            </a:fld>
            <a:endParaRPr lang="en-US"/>
          </a:p>
        </p:txBody>
      </p:sp>
    </p:spTree>
    <p:extLst>
      <p:ext uri="{BB962C8B-B14F-4D97-AF65-F5344CB8AC3E}">
        <p14:creationId xmlns:p14="http://schemas.microsoft.com/office/powerpoint/2010/main" val="117678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02F772-9D5D-8143-85FB-0354F51A3F1B}" type="datetimeFigureOut">
              <a:rPr lang="en-US" smtClean="0"/>
              <a:t>6/19/23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08F9F-9B83-5F46-BF58-36713D934F3A}" type="slidenum">
              <a:rPr lang="en-US" smtClean="0"/>
              <a:t>‹#›</a:t>
            </a:fld>
            <a:endParaRPr lang="en-US"/>
          </a:p>
        </p:txBody>
      </p:sp>
    </p:spTree>
    <p:extLst>
      <p:ext uri="{BB962C8B-B14F-4D97-AF65-F5344CB8AC3E}">
        <p14:creationId xmlns:p14="http://schemas.microsoft.com/office/powerpoint/2010/main" val="584623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02F772-9D5D-8143-85FB-0354F51A3F1B}" type="datetimeFigureOut">
              <a:rPr lang="en-US" smtClean="0"/>
              <a:t>6/19/23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08F9F-9B83-5F46-BF58-36713D934F3A}" type="slidenum">
              <a:rPr lang="en-US" smtClean="0"/>
              <a:t>‹#›</a:t>
            </a:fld>
            <a:endParaRPr lang="en-US"/>
          </a:p>
        </p:txBody>
      </p:sp>
    </p:spTree>
    <p:extLst>
      <p:ext uri="{BB962C8B-B14F-4D97-AF65-F5344CB8AC3E}">
        <p14:creationId xmlns:p14="http://schemas.microsoft.com/office/powerpoint/2010/main" val="292828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02F772-9D5D-8143-85FB-0354F51A3F1B}" type="datetimeFigureOut">
              <a:rPr lang="en-US" smtClean="0"/>
              <a:t>6/19/23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08F9F-9B83-5F46-BF58-36713D934F3A}" type="slidenum">
              <a:rPr lang="en-US" smtClean="0"/>
              <a:t>‹#›</a:t>
            </a:fld>
            <a:endParaRPr lang="en-US"/>
          </a:p>
        </p:txBody>
      </p:sp>
    </p:spTree>
    <p:extLst>
      <p:ext uri="{BB962C8B-B14F-4D97-AF65-F5344CB8AC3E}">
        <p14:creationId xmlns:p14="http://schemas.microsoft.com/office/powerpoint/2010/main" val="3626926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02F772-9D5D-8143-85FB-0354F51A3F1B}" type="datetimeFigureOut">
              <a:rPr lang="en-US" smtClean="0"/>
              <a:t>6/19/23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208F9F-9B83-5F46-BF58-36713D934F3A}" type="slidenum">
              <a:rPr lang="en-US" smtClean="0"/>
              <a:t>‹#›</a:t>
            </a:fld>
            <a:endParaRPr lang="en-US"/>
          </a:p>
        </p:txBody>
      </p:sp>
    </p:spTree>
    <p:extLst>
      <p:ext uri="{BB962C8B-B14F-4D97-AF65-F5344CB8AC3E}">
        <p14:creationId xmlns:p14="http://schemas.microsoft.com/office/powerpoint/2010/main" val="385187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02F772-9D5D-8143-85FB-0354F51A3F1B}" type="datetimeFigureOut">
              <a:rPr lang="en-US" smtClean="0"/>
              <a:t>6/19/23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208F9F-9B83-5F46-BF58-36713D934F3A}" type="slidenum">
              <a:rPr lang="en-US" smtClean="0"/>
              <a:t>‹#›</a:t>
            </a:fld>
            <a:endParaRPr lang="en-US"/>
          </a:p>
        </p:txBody>
      </p:sp>
    </p:spTree>
    <p:extLst>
      <p:ext uri="{BB962C8B-B14F-4D97-AF65-F5344CB8AC3E}">
        <p14:creationId xmlns:p14="http://schemas.microsoft.com/office/powerpoint/2010/main" val="255242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2F772-9D5D-8143-85FB-0354F51A3F1B}" type="datetimeFigureOut">
              <a:rPr lang="en-US" smtClean="0"/>
              <a:t>6/19/23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208F9F-9B83-5F46-BF58-36713D934F3A}" type="slidenum">
              <a:rPr lang="en-US" smtClean="0"/>
              <a:t>‹#›</a:t>
            </a:fld>
            <a:endParaRPr lang="en-US"/>
          </a:p>
        </p:txBody>
      </p:sp>
    </p:spTree>
    <p:extLst>
      <p:ext uri="{BB962C8B-B14F-4D97-AF65-F5344CB8AC3E}">
        <p14:creationId xmlns:p14="http://schemas.microsoft.com/office/powerpoint/2010/main" val="70877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02F772-9D5D-8143-85FB-0354F51A3F1B}" type="datetimeFigureOut">
              <a:rPr lang="en-US" smtClean="0"/>
              <a:t>6/19/23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08F9F-9B83-5F46-BF58-36713D934F3A}" type="slidenum">
              <a:rPr lang="en-US" smtClean="0"/>
              <a:t>‹#›</a:t>
            </a:fld>
            <a:endParaRPr lang="en-US"/>
          </a:p>
        </p:txBody>
      </p:sp>
    </p:spTree>
    <p:extLst>
      <p:ext uri="{BB962C8B-B14F-4D97-AF65-F5344CB8AC3E}">
        <p14:creationId xmlns:p14="http://schemas.microsoft.com/office/powerpoint/2010/main" val="1018457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02F772-9D5D-8143-85FB-0354F51A3F1B}" type="datetimeFigureOut">
              <a:rPr lang="en-US" smtClean="0"/>
              <a:t>6/19/23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08F9F-9B83-5F46-BF58-36713D934F3A}" type="slidenum">
              <a:rPr lang="en-US" smtClean="0"/>
              <a:t>‹#›</a:t>
            </a:fld>
            <a:endParaRPr lang="en-US"/>
          </a:p>
        </p:txBody>
      </p:sp>
    </p:spTree>
    <p:extLst>
      <p:ext uri="{BB962C8B-B14F-4D97-AF65-F5344CB8AC3E}">
        <p14:creationId xmlns:p14="http://schemas.microsoft.com/office/powerpoint/2010/main" val="393710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2F772-9D5D-8143-85FB-0354F51A3F1B}" type="datetimeFigureOut">
              <a:rPr lang="en-US" smtClean="0"/>
              <a:t>6/19/23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08F9F-9B83-5F46-BF58-36713D934F3A}" type="slidenum">
              <a:rPr lang="en-US" smtClean="0"/>
              <a:t>‹#›</a:t>
            </a:fld>
            <a:endParaRPr lang="en-US"/>
          </a:p>
        </p:txBody>
      </p:sp>
    </p:spTree>
    <p:extLst>
      <p:ext uri="{BB962C8B-B14F-4D97-AF65-F5344CB8AC3E}">
        <p14:creationId xmlns:p14="http://schemas.microsoft.com/office/powerpoint/2010/main" val="3890364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file://localhost/Clients/3Degrees/Artwork/3D.PPT.BkgdArt.blue.jpg" TargetMode="External"/><Relationship Id="rId7"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 Id="rId9"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tif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tiff"/></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file://localhost/Clients/3Degrees/Artwork/3D.PPT.BkgdArt.blue.jpg" TargetMode="External"/><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file://localhost/Clients/3Degrees/3D.PPT.Info.jpg"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file://localhost/Clients/3Degrees/3D.PPT.Info.jp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file://localhost/Clients/3Degrees/3D.PPT.Info.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Box 5"/>
          <p:cNvSpPr txBox="1"/>
          <p:nvPr/>
        </p:nvSpPr>
        <p:spPr>
          <a:xfrm>
            <a:off x="305951" y="806936"/>
            <a:ext cx="8712174" cy="6365332"/>
          </a:xfrm>
          <a:prstGeom prst="rect">
            <a:avLst/>
          </a:prstGeom>
          <a:noFill/>
        </p:spPr>
        <p:txBody>
          <a:bodyPr wrap="square" rtlCol="0">
            <a:spAutoFit/>
          </a:bodyPr>
          <a:lstStyle/>
          <a:p>
            <a:r>
              <a:rPr lang="en-US" sz="4400" dirty="0">
                <a:solidFill>
                  <a:schemeClr val="bg1"/>
                </a:solidFill>
                <a:latin typeface="Gotham Light"/>
                <a:cs typeface="Gotham Black"/>
              </a:rPr>
              <a:t>IMEC</a:t>
            </a:r>
          </a:p>
          <a:p>
            <a:endParaRPr lang="en-US" sz="4400" dirty="0">
              <a:solidFill>
                <a:schemeClr val="bg1"/>
              </a:solidFill>
              <a:latin typeface="Gotham Light"/>
              <a:cs typeface="Gotham Black"/>
            </a:endParaRPr>
          </a:p>
          <a:p>
            <a:r>
              <a:rPr lang="en-US" sz="2000" dirty="0">
                <a:solidFill>
                  <a:schemeClr val="bg1"/>
                </a:solidFill>
                <a:latin typeface="Gotham Light"/>
                <a:cs typeface="Gotham Black"/>
              </a:rPr>
              <a:t>Revolutionizing Metal Production: </a:t>
            </a:r>
          </a:p>
          <a:p>
            <a:r>
              <a:rPr lang="en-US" sz="2000" dirty="0">
                <a:solidFill>
                  <a:schemeClr val="bg1"/>
                </a:solidFill>
                <a:latin typeface="Gotham Light"/>
                <a:cs typeface="Gotham Black"/>
              </a:rPr>
              <a:t>Exploring Additive Manufacturing Applications in Metals and Castings</a:t>
            </a:r>
            <a:endParaRPr lang="en-US" sz="2000" dirty="0">
              <a:solidFill>
                <a:schemeClr val="bg1"/>
              </a:solidFill>
              <a:latin typeface="Gotham Light" pitchFamily="2" charset="0"/>
              <a:cs typeface="Gotham Light" pitchFamily="2" charset="0"/>
            </a:endParaRPr>
          </a:p>
          <a:p>
            <a:endParaRPr lang="en-US" sz="2400" dirty="0">
              <a:solidFill>
                <a:schemeClr val="bg1"/>
              </a:solidFill>
              <a:latin typeface="Gotham Light" pitchFamily="2" charset="0"/>
              <a:cs typeface="Gotham Light" pitchFamily="2" charset="0"/>
            </a:endParaRPr>
          </a:p>
          <a:p>
            <a:endParaRPr lang="en-US" sz="2400" dirty="0">
              <a:solidFill>
                <a:schemeClr val="bg1"/>
              </a:solidFill>
              <a:latin typeface="Gotham Light" pitchFamily="2" charset="0"/>
              <a:cs typeface="Gotham Light" pitchFamily="2" charset="0"/>
            </a:endParaRPr>
          </a:p>
          <a:p>
            <a:r>
              <a:rPr lang="en-US" sz="2400" dirty="0">
                <a:solidFill>
                  <a:schemeClr val="bg1"/>
                </a:solidFill>
                <a:latin typeface="Gotham Light" pitchFamily="2" charset="0"/>
                <a:cs typeface="Gotham Light" pitchFamily="2" charset="0"/>
              </a:rPr>
              <a:t>Mike Vasquez, PhD</a:t>
            </a:r>
          </a:p>
          <a:p>
            <a:r>
              <a:rPr lang="en-US" sz="2400" dirty="0">
                <a:solidFill>
                  <a:schemeClr val="bg1"/>
                </a:solidFill>
                <a:latin typeface="Gotham Light" pitchFamily="2" charset="0"/>
                <a:cs typeface="Gotham Light" pitchFamily="2" charset="0"/>
              </a:rPr>
              <a:t>CEO</a:t>
            </a:r>
          </a:p>
          <a:p>
            <a:r>
              <a:rPr lang="en-US" sz="2400" dirty="0">
                <a:solidFill>
                  <a:schemeClr val="bg1"/>
                </a:solidFill>
                <a:latin typeface="Gotham Light" pitchFamily="2" charset="0"/>
                <a:cs typeface="Gotham Light" pitchFamily="2" charset="0"/>
              </a:rPr>
              <a:t>3Degrees, LLC</a:t>
            </a:r>
          </a:p>
          <a:p>
            <a:r>
              <a:rPr lang="en-US" sz="2400" dirty="0">
                <a:solidFill>
                  <a:schemeClr val="bg1"/>
                </a:solidFill>
                <a:latin typeface="Gotham Light" pitchFamily="2" charset="0"/>
                <a:cs typeface="Gotham Light" pitchFamily="2" charset="0"/>
              </a:rPr>
              <a:t>mike@3degreescompany.com</a:t>
            </a:r>
          </a:p>
          <a:p>
            <a:pPr>
              <a:lnSpc>
                <a:spcPts val="7600"/>
              </a:lnSpc>
            </a:pPr>
            <a:endParaRPr lang="en-US" sz="2400" spc="-150" dirty="0">
              <a:solidFill>
                <a:schemeClr val="bg1"/>
              </a:solidFill>
              <a:latin typeface="Gotham Light"/>
              <a:cs typeface="Gotham Black"/>
            </a:endParaRPr>
          </a:p>
          <a:p>
            <a:pPr>
              <a:lnSpc>
                <a:spcPts val="7600"/>
              </a:lnSpc>
            </a:pPr>
            <a:endParaRPr lang="en-US" sz="2400" spc="-150" dirty="0">
              <a:solidFill>
                <a:schemeClr val="bg1"/>
              </a:solidFill>
              <a:latin typeface="Gotham Light"/>
              <a:cs typeface="Gotham Black"/>
            </a:endParaRPr>
          </a:p>
        </p:txBody>
      </p:sp>
    </p:spTree>
    <p:extLst>
      <p:ext uri="{BB962C8B-B14F-4D97-AF65-F5344CB8AC3E}">
        <p14:creationId xmlns:p14="http://schemas.microsoft.com/office/powerpoint/2010/main" val="2352264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4377"/>
            <a:ext cx="9144000" cy="6858000"/>
          </a:xfrm>
          <a:prstGeom prst="rect">
            <a:avLst/>
          </a:prstGeom>
        </p:spPr>
      </p:pic>
      <p:sp>
        <p:nvSpPr>
          <p:cNvPr id="3" name="TextBox 2"/>
          <p:cNvSpPr txBox="1"/>
          <p:nvPr/>
        </p:nvSpPr>
        <p:spPr>
          <a:xfrm>
            <a:off x="223732" y="276070"/>
            <a:ext cx="8554507" cy="523220"/>
          </a:xfrm>
          <a:prstGeom prst="rect">
            <a:avLst/>
          </a:prstGeom>
          <a:noFill/>
        </p:spPr>
        <p:txBody>
          <a:bodyPr wrap="square" rtlCol="0">
            <a:spAutoFit/>
          </a:bodyPr>
          <a:lstStyle/>
          <a:p>
            <a:r>
              <a:rPr lang="en-US" sz="2800" spc="-150" dirty="0">
                <a:solidFill>
                  <a:srgbClr val="72B343"/>
                </a:solidFill>
                <a:latin typeface="Gotham Light"/>
                <a:cs typeface="Gotham Light"/>
              </a:rPr>
              <a:t>Industry Takeaways</a:t>
            </a:r>
          </a:p>
        </p:txBody>
      </p:sp>
      <p:sp>
        <p:nvSpPr>
          <p:cNvPr id="2" name="TextBox 1">
            <a:extLst>
              <a:ext uri="{FF2B5EF4-FFF2-40B4-BE49-F238E27FC236}">
                <a16:creationId xmlns:a16="http://schemas.microsoft.com/office/drawing/2014/main" id="{513475F5-88EB-7E44-BFBD-134645220F96}"/>
              </a:ext>
            </a:extLst>
          </p:cNvPr>
          <p:cNvSpPr txBox="1"/>
          <p:nvPr/>
        </p:nvSpPr>
        <p:spPr>
          <a:xfrm>
            <a:off x="223732" y="901337"/>
            <a:ext cx="4477885" cy="4832092"/>
          </a:xfrm>
          <a:prstGeom prst="rect">
            <a:avLst/>
          </a:prstGeom>
          <a:noFill/>
        </p:spPr>
        <p:txBody>
          <a:bodyPr wrap="square" rtlCol="0">
            <a:spAutoFit/>
          </a:bodyPr>
          <a:lstStyle/>
          <a:p>
            <a:pPr marL="285750" indent="-285750">
              <a:buFont typeface="Arial" panose="020B0604020202020204" pitchFamily="34" charset="0"/>
              <a:buChar char="•"/>
            </a:pPr>
            <a:endParaRPr lang="en-US" sz="1400" dirty="0">
              <a:latin typeface="Gotham Light" pitchFamily="2" charset="0"/>
              <a:cs typeface="Gotham Light" pitchFamily="2" charset="0"/>
            </a:endParaRPr>
          </a:p>
          <a:p>
            <a:pPr marL="285750" indent="-285750">
              <a:buFont typeface="Arial" panose="020B0604020202020204" pitchFamily="34" charset="0"/>
              <a:buChar char="•"/>
            </a:pPr>
            <a:r>
              <a:rPr lang="en-US" sz="1400" dirty="0">
                <a:latin typeface="Gotham Light" pitchFamily="2" charset="0"/>
                <a:cs typeface="Gotham Light" pitchFamily="2" charset="0"/>
              </a:rPr>
              <a:t>There are a variety of reasons companies are investigating 3D Printing metal technologies. Most of which include the ability to cut costs or expand their manufacturing capabilities.</a:t>
            </a:r>
          </a:p>
          <a:p>
            <a:pPr marL="285750" indent="-285750">
              <a:buFont typeface="Arial" panose="020B0604020202020204" pitchFamily="34" charset="0"/>
              <a:buChar char="•"/>
            </a:pPr>
            <a:r>
              <a:rPr lang="en-US" sz="1400" dirty="0">
                <a:latin typeface="Gotham Light" pitchFamily="2" charset="0"/>
                <a:cs typeface="Gotham Light" pitchFamily="2" charset="0"/>
              </a:rPr>
              <a:t>EOS and GE are the market leaders in terms of brand awareness. There is a high cost for machine users to change brands once they start down a certain path of production due to qualification issues.</a:t>
            </a:r>
          </a:p>
          <a:p>
            <a:pPr marL="285750" indent="-285750">
              <a:buFont typeface="Arial" panose="020B0604020202020204" pitchFamily="34" charset="0"/>
              <a:buChar char="•"/>
            </a:pPr>
            <a:r>
              <a:rPr lang="en-US" sz="1400" dirty="0">
                <a:latin typeface="Gotham Light" pitchFamily="2" charset="0"/>
                <a:cs typeface="Gotham Light" pitchFamily="2" charset="0"/>
              </a:rPr>
              <a:t>The main materials in the market now are aluminum and titanium as well as some nickel alloys. Most respondents said that there continues to be a desire for new materials but they need to be targeted towards specific applications. </a:t>
            </a:r>
          </a:p>
          <a:p>
            <a:pPr marL="285750" indent="-285750">
              <a:buFont typeface="Arial" panose="020B0604020202020204" pitchFamily="34" charset="0"/>
              <a:buChar char="•"/>
            </a:pPr>
            <a:r>
              <a:rPr lang="en-US" sz="1400" dirty="0">
                <a:latin typeface="Gotham Light" pitchFamily="2" charset="0"/>
                <a:cs typeface="Gotham Light" pitchFamily="2" charset="0"/>
              </a:rPr>
              <a:t>The major factor that is slowing mass adoption of 3D Printing for metal is the lack of knowledge in how to design for the technology. </a:t>
            </a:r>
          </a:p>
          <a:p>
            <a:pPr marL="285750" indent="-285750">
              <a:buFont typeface="Arial" panose="020B0604020202020204" pitchFamily="34" charset="0"/>
              <a:buChar char="•"/>
            </a:pPr>
            <a:endParaRPr lang="en-US" sz="1400" dirty="0">
              <a:latin typeface="Gotham Light" pitchFamily="2" charset="0"/>
              <a:cs typeface="Gotham Light" pitchFamily="2" charset="0"/>
            </a:endParaRPr>
          </a:p>
          <a:p>
            <a:pPr marL="285750" indent="-285750">
              <a:buFont typeface="Arial" panose="020B0604020202020204" pitchFamily="34" charset="0"/>
              <a:buChar char="•"/>
            </a:pPr>
            <a:endParaRPr lang="en-US" sz="1400" dirty="0">
              <a:latin typeface="Gotham Light" pitchFamily="2" charset="0"/>
              <a:cs typeface="Gotham Light" pitchFamily="2" charset="0"/>
            </a:endParaRPr>
          </a:p>
        </p:txBody>
      </p:sp>
      <p:pic>
        <p:nvPicPr>
          <p:cNvPr id="6" name="Picture 5">
            <a:extLst>
              <a:ext uri="{FF2B5EF4-FFF2-40B4-BE49-F238E27FC236}">
                <a16:creationId xmlns:a16="http://schemas.microsoft.com/office/drawing/2014/main" id="{9E9AE073-E44F-EF4C-9722-E860416CA3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0821" y="1656419"/>
            <a:ext cx="3943975" cy="2628198"/>
          </a:xfrm>
          <a:prstGeom prst="rect">
            <a:avLst/>
          </a:prstGeom>
        </p:spPr>
      </p:pic>
    </p:spTree>
    <p:extLst>
      <p:ext uri="{BB962C8B-B14F-4D97-AF65-F5344CB8AC3E}">
        <p14:creationId xmlns:p14="http://schemas.microsoft.com/office/powerpoint/2010/main" val="2145153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A1117E2-DF07-45B5-BFA4-70AE03D07387}"/>
              </a:ext>
            </a:extLst>
          </p:cNvPr>
          <p:cNvPicPr>
            <a:picLocks noChangeAspect="1"/>
          </p:cNvPicPr>
          <p:nvPr/>
        </p:nvPicPr>
        <p:blipFill>
          <a:blip r:embed="rId2" r:link="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95243" y="168385"/>
            <a:ext cx="9463825" cy="830997"/>
          </a:xfrm>
          <a:prstGeom prst="rect">
            <a:avLst/>
          </a:prstGeom>
          <a:noFill/>
        </p:spPr>
        <p:txBody>
          <a:bodyPr wrap="square" rtlCol="0">
            <a:spAutoFit/>
          </a:bodyPr>
          <a:lstStyle/>
          <a:p>
            <a:r>
              <a:rPr lang="en-US" sz="4800" spc="-300">
                <a:solidFill>
                  <a:schemeClr val="bg1"/>
                </a:solidFill>
                <a:latin typeface="Gotham Light"/>
                <a:cs typeface="Gotham Light"/>
              </a:rPr>
              <a:t>Designing for AM Approaches</a:t>
            </a:r>
          </a:p>
        </p:txBody>
      </p:sp>
      <p:sp>
        <p:nvSpPr>
          <p:cNvPr id="4" name="Flowchart: Extract 3">
            <a:extLst>
              <a:ext uri="{FF2B5EF4-FFF2-40B4-BE49-F238E27FC236}">
                <a16:creationId xmlns:a16="http://schemas.microsoft.com/office/drawing/2014/main" id="{F1FA8472-0FB4-4F7C-A084-61B05394C137}"/>
              </a:ext>
            </a:extLst>
          </p:cNvPr>
          <p:cNvSpPr/>
          <p:nvPr/>
        </p:nvSpPr>
        <p:spPr>
          <a:xfrm>
            <a:off x="774630" y="3885305"/>
            <a:ext cx="2325241" cy="1676984"/>
          </a:xfrm>
          <a:prstGeom prst="flowChartExtract">
            <a:avLst/>
          </a:prstGeom>
          <a:solidFill>
            <a:schemeClr val="bg1"/>
          </a:solidFill>
          <a:ln>
            <a:solidFill>
              <a:schemeClr val="bg1"/>
            </a:solidFill>
          </a:ln>
          <a:scene3d>
            <a:camera prst="orthographicFront"/>
            <a:lightRig rig="threePt" dir="t"/>
          </a:scene3d>
          <a:sp3d>
            <a:bevelT w="152400" h="50800" prst="softRound"/>
            <a:bevelB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Extract 22">
            <a:extLst>
              <a:ext uri="{FF2B5EF4-FFF2-40B4-BE49-F238E27FC236}">
                <a16:creationId xmlns:a16="http://schemas.microsoft.com/office/drawing/2014/main" id="{17BD3E12-FAC9-4B3F-BDEF-1345BC7E3A5F}"/>
              </a:ext>
            </a:extLst>
          </p:cNvPr>
          <p:cNvSpPr/>
          <p:nvPr/>
        </p:nvSpPr>
        <p:spPr>
          <a:xfrm>
            <a:off x="3124484" y="3043099"/>
            <a:ext cx="2667523" cy="2519189"/>
          </a:xfrm>
          <a:prstGeom prst="flowChartExtract">
            <a:avLst/>
          </a:prstGeom>
          <a:solidFill>
            <a:srgbClr val="FFFFFF"/>
          </a:solidFill>
          <a:ln>
            <a:solidFill>
              <a:srgbClr val="FFFFFF"/>
            </a:solidFill>
          </a:ln>
          <a:scene3d>
            <a:camera prst="orthographicFront"/>
            <a:lightRig rig="threePt" dir="t"/>
          </a:scene3d>
          <a:sp3d>
            <a:bevelT w="152400" h="50800" prst="softRound"/>
            <a:bevelB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24" name="Flowchart: Extract 23">
            <a:extLst>
              <a:ext uri="{FF2B5EF4-FFF2-40B4-BE49-F238E27FC236}">
                <a16:creationId xmlns:a16="http://schemas.microsoft.com/office/drawing/2014/main" id="{49C9F076-2026-4906-B3E7-1686AA42E11C}"/>
              </a:ext>
            </a:extLst>
          </p:cNvPr>
          <p:cNvSpPr/>
          <p:nvPr/>
        </p:nvSpPr>
        <p:spPr>
          <a:xfrm>
            <a:off x="5792007" y="2076001"/>
            <a:ext cx="2882923" cy="3486288"/>
          </a:xfrm>
          <a:prstGeom prst="flowChartExtract">
            <a:avLst/>
          </a:prstGeom>
          <a:solidFill>
            <a:schemeClr val="bg1"/>
          </a:solidFill>
          <a:ln>
            <a:solidFill>
              <a:schemeClr val="bg1"/>
            </a:solidFill>
          </a:ln>
          <a:scene3d>
            <a:camera prst="orthographicFront"/>
            <a:lightRig rig="threePt" dir="t"/>
          </a:scene3d>
          <a:sp3d>
            <a:bevelT w="152400" h="50800" prst="softRound"/>
            <a:bevelB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26" name="TextBox 25">
            <a:extLst>
              <a:ext uri="{FF2B5EF4-FFF2-40B4-BE49-F238E27FC236}">
                <a16:creationId xmlns:a16="http://schemas.microsoft.com/office/drawing/2014/main" id="{4DDFCF14-72C3-4707-B921-965BDD1149DB}"/>
              </a:ext>
            </a:extLst>
          </p:cNvPr>
          <p:cNvSpPr txBox="1"/>
          <p:nvPr/>
        </p:nvSpPr>
        <p:spPr>
          <a:xfrm>
            <a:off x="3834339" y="2673767"/>
            <a:ext cx="1376058" cy="369332"/>
          </a:xfrm>
          <a:prstGeom prst="rect">
            <a:avLst/>
          </a:prstGeom>
          <a:noFill/>
        </p:spPr>
        <p:txBody>
          <a:bodyPr wrap="square" rtlCol="0">
            <a:spAutoFit/>
          </a:bodyPr>
          <a:lstStyle/>
          <a:p>
            <a:pPr algn="ctr"/>
            <a:r>
              <a:rPr lang="en-US" b="1">
                <a:solidFill>
                  <a:schemeClr val="bg1"/>
                </a:solidFill>
                <a:latin typeface="Gotham Light"/>
                <a:cs typeface="Gotham Light"/>
              </a:rPr>
              <a:t>MODIFY</a:t>
            </a:r>
          </a:p>
        </p:txBody>
      </p:sp>
      <p:sp>
        <p:nvSpPr>
          <p:cNvPr id="37" name="TextBox 36">
            <a:extLst>
              <a:ext uri="{FF2B5EF4-FFF2-40B4-BE49-F238E27FC236}">
                <a16:creationId xmlns:a16="http://schemas.microsoft.com/office/drawing/2014/main" id="{727B4E8D-279C-4DD7-B89E-B47D97F30CDF}"/>
              </a:ext>
            </a:extLst>
          </p:cNvPr>
          <p:cNvSpPr txBox="1"/>
          <p:nvPr/>
        </p:nvSpPr>
        <p:spPr>
          <a:xfrm>
            <a:off x="889161" y="3515972"/>
            <a:ext cx="2096178" cy="369332"/>
          </a:xfrm>
          <a:prstGeom prst="rect">
            <a:avLst/>
          </a:prstGeom>
          <a:noFill/>
        </p:spPr>
        <p:txBody>
          <a:bodyPr wrap="square" rtlCol="0">
            <a:spAutoFit/>
          </a:bodyPr>
          <a:lstStyle/>
          <a:p>
            <a:pPr algn="ctr"/>
            <a:r>
              <a:rPr lang="en-US" b="1">
                <a:solidFill>
                  <a:schemeClr val="bg1"/>
                </a:solidFill>
                <a:latin typeface="Gotham Light"/>
                <a:cs typeface="Gotham Light"/>
              </a:rPr>
              <a:t>RECREATE</a:t>
            </a:r>
          </a:p>
        </p:txBody>
      </p:sp>
      <p:sp>
        <p:nvSpPr>
          <p:cNvPr id="39" name="TextBox 38">
            <a:extLst>
              <a:ext uri="{FF2B5EF4-FFF2-40B4-BE49-F238E27FC236}">
                <a16:creationId xmlns:a16="http://schemas.microsoft.com/office/drawing/2014/main" id="{B23F2C09-5068-489F-92A4-60E58F9452D2}"/>
              </a:ext>
            </a:extLst>
          </p:cNvPr>
          <p:cNvSpPr txBox="1"/>
          <p:nvPr/>
        </p:nvSpPr>
        <p:spPr>
          <a:xfrm>
            <a:off x="6182486" y="1469728"/>
            <a:ext cx="2240539" cy="646331"/>
          </a:xfrm>
          <a:prstGeom prst="rect">
            <a:avLst/>
          </a:prstGeom>
          <a:noFill/>
        </p:spPr>
        <p:txBody>
          <a:bodyPr wrap="square" rtlCol="0">
            <a:spAutoFit/>
          </a:bodyPr>
          <a:lstStyle/>
          <a:p>
            <a:pPr algn="ctr"/>
            <a:r>
              <a:rPr lang="en-US" b="1">
                <a:solidFill>
                  <a:schemeClr val="bg1"/>
                </a:solidFill>
                <a:latin typeface="Gotham Light"/>
                <a:cs typeface="Gotham Light"/>
              </a:rPr>
              <a:t>REDESIGN</a:t>
            </a:r>
          </a:p>
          <a:p>
            <a:pPr algn="ctr"/>
            <a:r>
              <a:rPr lang="en-US" b="1">
                <a:solidFill>
                  <a:schemeClr val="bg1"/>
                </a:solidFill>
                <a:latin typeface="Gotham Light"/>
                <a:cs typeface="Gotham Light"/>
              </a:rPr>
              <a:t>FOR AM</a:t>
            </a:r>
          </a:p>
        </p:txBody>
      </p:sp>
      <p:cxnSp>
        <p:nvCxnSpPr>
          <p:cNvPr id="9" name="Straight Arrow Connector 8">
            <a:extLst>
              <a:ext uri="{FF2B5EF4-FFF2-40B4-BE49-F238E27FC236}">
                <a16:creationId xmlns:a16="http://schemas.microsoft.com/office/drawing/2014/main" id="{A317EBEB-DCB0-4C2E-9FCD-55602FB31C4F}"/>
              </a:ext>
            </a:extLst>
          </p:cNvPr>
          <p:cNvCxnSpPr>
            <a:cxnSpLocks/>
          </p:cNvCxnSpPr>
          <p:nvPr/>
        </p:nvCxnSpPr>
        <p:spPr>
          <a:xfrm flipV="1">
            <a:off x="672946" y="1215275"/>
            <a:ext cx="0" cy="434701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02ECCB1-46B3-4D35-B970-13F7D8D7E759}"/>
              </a:ext>
            </a:extLst>
          </p:cNvPr>
          <p:cNvSpPr txBox="1"/>
          <p:nvPr/>
        </p:nvSpPr>
        <p:spPr>
          <a:xfrm rot="16200000">
            <a:off x="-672011" y="3128539"/>
            <a:ext cx="2096178" cy="400110"/>
          </a:xfrm>
          <a:prstGeom prst="rect">
            <a:avLst/>
          </a:prstGeom>
          <a:noFill/>
        </p:spPr>
        <p:txBody>
          <a:bodyPr wrap="square" rtlCol="0">
            <a:spAutoFit/>
          </a:bodyPr>
          <a:lstStyle/>
          <a:p>
            <a:pPr algn="ctr"/>
            <a:r>
              <a:rPr lang="en-US" sz="2000" b="1">
                <a:solidFill>
                  <a:schemeClr val="bg1"/>
                </a:solidFill>
                <a:latin typeface="Gotham Light"/>
                <a:cs typeface="Gotham Light"/>
              </a:rPr>
              <a:t>EFFORT</a:t>
            </a:r>
          </a:p>
        </p:txBody>
      </p:sp>
      <p:sp>
        <p:nvSpPr>
          <p:cNvPr id="44" name="TextBox 43">
            <a:extLst>
              <a:ext uri="{FF2B5EF4-FFF2-40B4-BE49-F238E27FC236}">
                <a16:creationId xmlns:a16="http://schemas.microsoft.com/office/drawing/2014/main" id="{8C905B8C-EF73-4769-A111-045EA185E67A}"/>
              </a:ext>
            </a:extLst>
          </p:cNvPr>
          <p:cNvSpPr txBox="1"/>
          <p:nvPr/>
        </p:nvSpPr>
        <p:spPr>
          <a:xfrm>
            <a:off x="774630" y="5562289"/>
            <a:ext cx="2325241" cy="1015663"/>
          </a:xfrm>
          <a:prstGeom prst="rect">
            <a:avLst/>
          </a:prstGeom>
          <a:noFill/>
          <a:ln>
            <a:noFill/>
          </a:ln>
        </p:spPr>
        <p:txBody>
          <a:bodyPr wrap="square" rtlCol="0">
            <a:spAutoFit/>
          </a:bodyPr>
          <a:lstStyle/>
          <a:p>
            <a:pPr algn="ctr"/>
            <a:r>
              <a:rPr lang="en-US" sz="1200">
                <a:solidFill>
                  <a:schemeClr val="bg1"/>
                </a:solidFill>
                <a:latin typeface="Gotham Light"/>
                <a:cs typeface="Gotham Light"/>
              </a:rPr>
              <a:t>Producing the part without any design changes specific to AM. Primary benefit is speed due to elimination of tooling.</a:t>
            </a:r>
          </a:p>
        </p:txBody>
      </p:sp>
      <p:pic>
        <p:nvPicPr>
          <p:cNvPr id="6" name="Picture 5">
            <a:extLst>
              <a:ext uri="{FF2B5EF4-FFF2-40B4-BE49-F238E27FC236}">
                <a16:creationId xmlns:a16="http://schemas.microsoft.com/office/drawing/2014/main" id="{D8137294-61E5-4EFF-A69C-36C4644C5F3D}"/>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6223" b="98283" l="180" r="94775">
                        <a14:foregroundMark x1="16757" y1="7940" x2="7207" y2="6223"/>
                        <a14:foregroundMark x1="7928" y1="12232" x2="541" y2="12232"/>
                        <a14:foregroundMark x1="87568" y1="87768" x2="94234" y2="88841"/>
                        <a14:foregroundMark x1="76577" y1="95708" x2="87568" y2="97425"/>
                        <a14:foregroundMark x1="87568" y1="96567" x2="91351" y2="98498"/>
                        <a14:foregroundMark x1="90631" y1="93133" x2="82523" y2="98498"/>
                        <a14:foregroundMark x1="94955" y1="90558" x2="94955" y2="90558"/>
                      </a14:backgroundRemoval>
                    </a14:imgEffect>
                  </a14:imgLayer>
                </a14:imgProps>
              </a:ext>
              <a:ext uri="{28A0092B-C50C-407E-A947-70E740481C1C}">
                <a14:useLocalDpi xmlns:a14="http://schemas.microsoft.com/office/drawing/2010/main"/>
              </a:ext>
            </a:extLst>
          </a:blip>
          <a:srcRect/>
          <a:stretch/>
        </p:blipFill>
        <p:spPr>
          <a:xfrm rot="161903">
            <a:off x="4030702" y="4254285"/>
            <a:ext cx="1157453" cy="972162"/>
          </a:xfrm>
          <a:prstGeom prst="rect">
            <a:avLst/>
          </a:prstGeom>
        </p:spPr>
      </p:pic>
      <p:pic>
        <p:nvPicPr>
          <p:cNvPr id="10" name="Picture 9">
            <a:extLst>
              <a:ext uri="{FF2B5EF4-FFF2-40B4-BE49-F238E27FC236}">
                <a16:creationId xmlns:a16="http://schemas.microsoft.com/office/drawing/2014/main" id="{4A188742-3B87-4060-94BA-E52E908B8ABD}"/>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a:xfrm rot="295906">
            <a:off x="6655915" y="3967322"/>
            <a:ext cx="1456498" cy="1225493"/>
          </a:xfrm>
          <a:prstGeom prst="rect">
            <a:avLst/>
          </a:prstGeom>
        </p:spPr>
      </p:pic>
      <p:pic>
        <p:nvPicPr>
          <p:cNvPr id="12" name="Picture 11">
            <a:extLst>
              <a:ext uri="{FF2B5EF4-FFF2-40B4-BE49-F238E27FC236}">
                <a16:creationId xmlns:a16="http://schemas.microsoft.com/office/drawing/2014/main" id="{847BB656-36AA-44F4-87B6-0FFB86BED610}"/>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1466203">
            <a:off x="1274066" y="4601815"/>
            <a:ext cx="1459980" cy="725509"/>
          </a:xfrm>
          <a:prstGeom prst="rect">
            <a:avLst/>
          </a:prstGeom>
        </p:spPr>
      </p:pic>
      <p:sp>
        <p:nvSpPr>
          <p:cNvPr id="19" name="TextBox 18">
            <a:extLst>
              <a:ext uri="{FF2B5EF4-FFF2-40B4-BE49-F238E27FC236}">
                <a16:creationId xmlns:a16="http://schemas.microsoft.com/office/drawing/2014/main" id="{8C905B8C-EF73-4769-A111-045EA185E67A}"/>
              </a:ext>
            </a:extLst>
          </p:cNvPr>
          <p:cNvSpPr txBox="1"/>
          <p:nvPr/>
        </p:nvSpPr>
        <p:spPr>
          <a:xfrm>
            <a:off x="3124484" y="5571161"/>
            <a:ext cx="2667523" cy="1015663"/>
          </a:xfrm>
          <a:prstGeom prst="rect">
            <a:avLst/>
          </a:prstGeom>
          <a:noFill/>
          <a:ln>
            <a:noFill/>
          </a:ln>
        </p:spPr>
        <p:txBody>
          <a:bodyPr wrap="square" rtlCol="0">
            <a:spAutoFit/>
          </a:bodyPr>
          <a:lstStyle/>
          <a:p>
            <a:pPr algn="ctr"/>
            <a:r>
              <a:rPr lang="en-US" sz="1200">
                <a:solidFill>
                  <a:schemeClr val="bg1"/>
                </a:solidFill>
                <a:latin typeface="Gotham Light"/>
                <a:cs typeface="Gotham Light"/>
              </a:rPr>
              <a:t>Modify the part with basic lattice structures or other features to minimize material. </a:t>
            </a:r>
          </a:p>
          <a:p>
            <a:pPr algn="ctr"/>
            <a:endParaRPr lang="en-US" sz="1200">
              <a:solidFill>
                <a:schemeClr val="bg1"/>
              </a:solidFill>
              <a:latin typeface="Gotham Light"/>
              <a:cs typeface="Gotham Light"/>
            </a:endParaRPr>
          </a:p>
          <a:p>
            <a:pPr algn="ctr"/>
            <a:endParaRPr lang="en-US" sz="1200">
              <a:solidFill>
                <a:schemeClr val="bg1"/>
              </a:solidFill>
              <a:latin typeface="Gotham Light"/>
              <a:cs typeface="Gotham Light"/>
            </a:endParaRPr>
          </a:p>
        </p:txBody>
      </p:sp>
      <p:sp>
        <p:nvSpPr>
          <p:cNvPr id="20" name="TextBox 19">
            <a:extLst>
              <a:ext uri="{FF2B5EF4-FFF2-40B4-BE49-F238E27FC236}">
                <a16:creationId xmlns:a16="http://schemas.microsoft.com/office/drawing/2014/main" id="{8C905B8C-EF73-4769-A111-045EA185E67A}"/>
              </a:ext>
            </a:extLst>
          </p:cNvPr>
          <p:cNvSpPr txBox="1"/>
          <p:nvPr/>
        </p:nvSpPr>
        <p:spPr>
          <a:xfrm>
            <a:off x="5796502" y="5562288"/>
            <a:ext cx="2878428" cy="1015663"/>
          </a:xfrm>
          <a:prstGeom prst="rect">
            <a:avLst/>
          </a:prstGeom>
          <a:noFill/>
          <a:ln>
            <a:noFill/>
          </a:ln>
        </p:spPr>
        <p:txBody>
          <a:bodyPr wrap="square" rtlCol="0">
            <a:spAutoFit/>
          </a:bodyPr>
          <a:lstStyle/>
          <a:p>
            <a:pPr algn="ctr"/>
            <a:r>
              <a:rPr lang="en-US" sz="1200">
                <a:solidFill>
                  <a:schemeClr val="bg1"/>
                </a:solidFill>
                <a:latin typeface="Gotham Light"/>
                <a:cs typeface="Gotham Light"/>
              </a:rPr>
              <a:t>Fully design the part for AM technologies to improve the parts overall performance</a:t>
            </a:r>
          </a:p>
          <a:p>
            <a:pPr algn="ctr"/>
            <a:endParaRPr lang="en-US" sz="1200">
              <a:solidFill>
                <a:schemeClr val="bg1"/>
              </a:solidFill>
              <a:latin typeface="Gotham Light"/>
              <a:cs typeface="Gotham Light"/>
            </a:endParaRPr>
          </a:p>
          <a:p>
            <a:pPr algn="ctr"/>
            <a:endParaRPr lang="en-US" sz="1200">
              <a:solidFill>
                <a:schemeClr val="bg1"/>
              </a:solidFill>
              <a:latin typeface="Gotham Light"/>
              <a:cs typeface="Gotham Light"/>
            </a:endParaRPr>
          </a:p>
        </p:txBody>
      </p:sp>
    </p:spTree>
    <p:extLst>
      <p:ext uri="{BB962C8B-B14F-4D97-AF65-F5344CB8AC3E}">
        <p14:creationId xmlns:p14="http://schemas.microsoft.com/office/powerpoint/2010/main" val="3920345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71257" y="197494"/>
            <a:ext cx="8750771" cy="954107"/>
          </a:xfrm>
          <a:prstGeom prst="rect">
            <a:avLst/>
          </a:prstGeom>
          <a:noFill/>
        </p:spPr>
        <p:txBody>
          <a:bodyPr wrap="square" rtlCol="0">
            <a:spAutoFit/>
          </a:bodyPr>
          <a:lstStyle/>
          <a:p>
            <a:r>
              <a:rPr lang="en-US" sz="2800" spc="-150" dirty="0">
                <a:solidFill>
                  <a:srgbClr val="76B24B"/>
                </a:solidFill>
                <a:latin typeface="Gotham Light"/>
                <a:cs typeface="Gotham Light"/>
              </a:rPr>
              <a:t>The 3D Printing value chain is complex and made up of a number of players at each step of the process</a:t>
            </a:r>
          </a:p>
        </p:txBody>
      </p:sp>
      <p:grpSp>
        <p:nvGrpSpPr>
          <p:cNvPr id="16" name="Group 15">
            <a:extLst>
              <a:ext uri="{FF2B5EF4-FFF2-40B4-BE49-F238E27FC236}">
                <a16:creationId xmlns:a16="http://schemas.microsoft.com/office/drawing/2014/main" id="{D09FDD1A-D6B5-CE45-A17E-20FCF7688C64}"/>
              </a:ext>
            </a:extLst>
          </p:cNvPr>
          <p:cNvGrpSpPr/>
          <p:nvPr/>
        </p:nvGrpSpPr>
        <p:grpSpPr>
          <a:xfrm>
            <a:off x="294719" y="1327636"/>
            <a:ext cx="8527309" cy="4609525"/>
            <a:chOff x="294719" y="1327636"/>
            <a:chExt cx="10131578" cy="4702426"/>
          </a:xfrm>
        </p:grpSpPr>
        <p:sp>
          <p:nvSpPr>
            <p:cNvPr id="5" name="Rectangle 4">
              <a:extLst>
                <a:ext uri="{FF2B5EF4-FFF2-40B4-BE49-F238E27FC236}">
                  <a16:creationId xmlns:a16="http://schemas.microsoft.com/office/drawing/2014/main" id="{B2D53E2B-F16F-8240-8DA3-79EF78D856E4}"/>
                </a:ext>
              </a:extLst>
            </p:cNvPr>
            <p:cNvSpPr/>
            <p:nvPr/>
          </p:nvSpPr>
          <p:spPr bwMode="auto">
            <a:xfrm>
              <a:off x="294719" y="1327636"/>
              <a:ext cx="1490584" cy="2293676"/>
            </a:xfrm>
            <a:prstGeom prst="rect">
              <a:avLst/>
            </a:prstGeom>
            <a:solidFill>
              <a:srgbClr val="32A0F5"/>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bg1"/>
                  </a:solidFill>
                  <a:latin typeface="Gotham Light" pitchFamily="2" charset="0"/>
                  <a:cs typeface="Gotham Light" pitchFamily="2" charset="0"/>
                </a:rPr>
                <a:t>Part </a:t>
              </a:r>
              <a:r>
                <a:rPr kumimoji="0" lang="en-US" sz="1400" u="none" strike="noStrike" cap="none" normalizeH="0" baseline="0" dirty="0">
                  <a:ln>
                    <a:noFill/>
                  </a:ln>
                  <a:solidFill>
                    <a:schemeClr val="bg1"/>
                  </a:solidFill>
                  <a:effectLst/>
                  <a:latin typeface="Gotham Light" pitchFamily="2" charset="0"/>
                  <a:ea typeface="ＭＳ Ｐゴシック" charset="-128"/>
                  <a:cs typeface="Gotham Light" pitchFamily="2" charset="0"/>
                </a:rPr>
                <a:t>Selection</a:t>
              </a:r>
            </a:p>
          </p:txBody>
        </p:sp>
        <p:sp>
          <p:nvSpPr>
            <p:cNvPr id="6" name="Rectangle 5">
              <a:extLst>
                <a:ext uri="{FF2B5EF4-FFF2-40B4-BE49-F238E27FC236}">
                  <a16:creationId xmlns:a16="http://schemas.microsoft.com/office/drawing/2014/main" id="{C5B92648-87CF-C449-A047-CC8E38C7B29D}"/>
                </a:ext>
              </a:extLst>
            </p:cNvPr>
            <p:cNvSpPr/>
            <p:nvPr/>
          </p:nvSpPr>
          <p:spPr bwMode="auto">
            <a:xfrm>
              <a:off x="1970678" y="1829186"/>
              <a:ext cx="1469561" cy="2293676"/>
            </a:xfrm>
            <a:prstGeom prst="rect">
              <a:avLst/>
            </a:prstGeom>
            <a:solidFill>
              <a:srgbClr val="32A0F5"/>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chemeClr val="bg1"/>
                  </a:solidFill>
                  <a:effectLst/>
                  <a:latin typeface="Gotham Light" pitchFamily="2" charset="0"/>
                  <a:ea typeface="ＭＳ Ｐゴシック" charset="-128"/>
                  <a:cs typeface="Gotham Light" pitchFamily="2" charset="0"/>
                </a:rPr>
                <a:t>Design</a:t>
              </a:r>
            </a:p>
          </p:txBody>
        </p:sp>
        <p:sp>
          <p:nvSpPr>
            <p:cNvPr id="7" name="Rectangle 6">
              <a:extLst>
                <a:ext uri="{FF2B5EF4-FFF2-40B4-BE49-F238E27FC236}">
                  <a16:creationId xmlns:a16="http://schemas.microsoft.com/office/drawing/2014/main" id="{4B8AD895-0537-784C-864C-88703032EA8B}"/>
                </a:ext>
              </a:extLst>
            </p:cNvPr>
            <p:cNvSpPr/>
            <p:nvPr/>
          </p:nvSpPr>
          <p:spPr bwMode="auto">
            <a:xfrm>
              <a:off x="3688648" y="2306973"/>
              <a:ext cx="1514225" cy="2293676"/>
            </a:xfrm>
            <a:prstGeom prst="rect">
              <a:avLst/>
            </a:prstGeom>
            <a:solidFill>
              <a:srgbClr val="32A0F5"/>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chemeClr val="bg1"/>
                  </a:solidFill>
                  <a:effectLst/>
                  <a:latin typeface="Gotham Light" pitchFamily="2" charset="0"/>
                  <a:ea typeface="ＭＳ Ｐゴシック" charset="-128"/>
                  <a:cs typeface="Gotham Light" pitchFamily="2" charset="0"/>
                </a:rPr>
                <a:t>Materials</a:t>
              </a:r>
            </a:p>
          </p:txBody>
        </p:sp>
        <p:sp>
          <p:nvSpPr>
            <p:cNvPr id="8" name="Rectangle 7">
              <a:extLst>
                <a:ext uri="{FF2B5EF4-FFF2-40B4-BE49-F238E27FC236}">
                  <a16:creationId xmlns:a16="http://schemas.microsoft.com/office/drawing/2014/main" id="{1AF26F9B-352F-D14C-8D14-C53A1941A090}"/>
                </a:ext>
              </a:extLst>
            </p:cNvPr>
            <p:cNvSpPr/>
            <p:nvPr/>
          </p:nvSpPr>
          <p:spPr bwMode="auto">
            <a:xfrm>
              <a:off x="5504454" y="2762870"/>
              <a:ext cx="1515097" cy="2293676"/>
            </a:xfrm>
            <a:prstGeom prst="rect">
              <a:avLst/>
            </a:prstGeom>
            <a:solidFill>
              <a:srgbClr val="32A0F5"/>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chemeClr val="bg1"/>
                  </a:solidFill>
                  <a:effectLst/>
                  <a:latin typeface="Gotham Light" pitchFamily="2" charset="0"/>
                  <a:ea typeface="ＭＳ Ｐゴシック" charset="-128"/>
                  <a:cs typeface="Gotham Light" pitchFamily="2" charset="0"/>
                </a:rPr>
                <a:t>Machine</a:t>
              </a:r>
            </a:p>
          </p:txBody>
        </p:sp>
        <p:sp>
          <p:nvSpPr>
            <p:cNvPr id="9" name="Rectangle 8">
              <a:extLst>
                <a:ext uri="{FF2B5EF4-FFF2-40B4-BE49-F238E27FC236}">
                  <a16:creationId xmlns:a16="http://schemas.microsoft.com/office/drawing/2014/main" id="{4E24B178-B875-5544-A814-3F1CE3F00D3F}"/>
                </a:ext>
              </a:extLst>
            </p:cNvPr>
            <p:cNvSpPr/>
            <p:nvPr/>
          </p:nvSpPr>
          <p:spPr bwMode="auto">
            <a:xfrm>
              <a:off x="7227069" y="3264419"/>
              <a:ext cx="1472179" cy="2293676"/>
            </a:xfrm>
            <a:prstGeom prst="rect">
              <a:avLst/>
            </a:prstGeom>
            <a:solidFill>
              <a:srgbClr val="32A0F5"/>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chemeClr val="bg1"/>
                  </a:solidFill>
                  <a:effectLst/>
                  <a:latin typeface="Gotham Light" pitchFamily="2" charset="0"/>
                  <a:ea typeface="ＭＳ Ｐゴシック" charset="-128"/>
                  <a:cs typeface="Gotham Light" pitchFamily="2" charset="0"/>
                </a:rPr>
                <a:t>Post Process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chemeClr val="bg1"/>
                  </a:solidFill>
                  <a:effectLst/>
                  <a:latin typeface="Gotham Light" pitchFamily="2" charset="0"/>
                  <a:ea typeface="ＭＳ Ｐゴシック" charset="-128"/>
                  <a:cs typeface="Gotham Light" pitchFamily="2" charset="0"/>
                </a:rPr>
                <a:t> </a:t>
              </a:r>
            </a:p>
          </p:txBody>
        </p:sp>
        <p:sp>
          <p:nvSpPr>
            <p:cNvPr id="10" name="Rectangle 9">
              <a:extLst>
                <a:ext uri="{FF2B5EF4-FFF2-40B4-BE49-F238E27FC236}">
                  <a16:creationId xmlns:a16="http://schemas.microsoft.com/office/drawing/2014/main" id="{BA3155DF-6ECB-4244-AAB1-911EE61A61D4}"/>
                </a:ext>
              </a:extLst>
            </p:cNvPr>
            <p:cNvSpPr/>
            <p:nvPr/>
          </p:nvSpPr>
          <p:spPr bwMode="auto">
            <a:xfrm>
              <a:off x="8954118" y="3736386"/>
              <a:ext cx="1472179" cy="2293676"/>
            </a:xfrm>
            <a:prstGeom prst="rect">
              <a:avLst/>
            </a:prstGeom>
            <a:solidFill>
              <a:srgbClr val="32A0F5"/>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bg1"/>
                  </a:solidFill>
                  <a:latin typeface="Gotham Light" pitchFamily="2" charset="0"/>
                  <a:cs typeface="Gotham Light" pitchFamily="2" charset="0"/>
                </a:rPr>
                <a:t>Testing </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bg1"/>
                  </a:solidFill>
                  <a:latin typeface="Gotham Light" pitchFamily="2" charset="0"/>
                  <a:cs typeface="Gotham Light" pitchFamily="2" charset="0"/>
                </a:rPr>
                <a:t>&amp; Inspection </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u="none" strike="noStrike" cap="none" normalizeH="0" baseline="0" dirty="0">
                <a:ln>
                  <a:noFill/>
                </a:ln>
                <a:solidFill>
                  <a:schemeClr val="bg1"/>
                </a:solidFill>
                <a:effectLst/>
                <a:latin typeface="Gotham Light" pitchFamily="2" charset="0"/>
                <a:ea typeface="ＭＳ Ｐゴシック" charset="-128"/>
                <a:cs typeface="Gotham Light" pitchFamily="2" charset="0"/>
              </a:endParaRPr>
            </a:p>
          </p:txBody>
        </p:sp>
        <p:sp>
          <p:nvSpPr>
            <p:cNvPr id="11" name="Bent-Up Arrow 10">
              <a:extLst>
                <a:ext uri="{FF2B5EF4-FFF2-40B4-BE49-F238E27FC236}">
                  <a16:creationId xmlns:a16="http://schemas.microsoft.com/office/drawing/2014/main" id="{15CD1101-9A0A-4D4C-8727-1B0E817B9A2D}"/>
                </a:ext>
              </a:extLst>
            </p:cNvPr>
            <p:cNvSpPr/>
            <p:nvPr/>
          </p:nvSpPr>
          <p:spPr bwMode="auto">
            <a:xfrm rot="5400000">
              <a:off x="1086748" y="3490212"/>
              <a:ext cx="398574" cy="736316"/>
            </a:xfrm>
            <a:prstGeom prst="bentUpArrow">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u="none" strike="noStrike" cap="none" normalizeH="0" baseline="0">
                <a:ln>
                  <a:noFill/>
                </a:ln>
                <a:solidFill>
                  <a:srgbClr val="333333"/>
                </a:solidFill>
                <a:effectLst/>
                <a:latin typeface="Gotham Light" pitchFamily="2" charset="0"/>
                <a:ea typeface="ＭＳ Ｐゴシック" charset="-128"/>
                <a:cs typeface="Gotham Light" pitchFamily="2" charset="0"/>
              </a:endParaRPr>
            </a:p>
          </p:txBody>
        </p:sp>
        <p:sp>
          <p:nvSpPr>
            <p:cNvPr id="12" name="Bent-Up Arrow 11">
              <a:extLst>
                <a:ext uri="{FF2B5EF4-FFF2-40B4-BE49-F238E27FC236}">
                  <a16:creationId xmlns:a16="http://schemas.microsoft.com/office/drawing/2014/main" id="{155D0671-8501-F843-B698-240306E81CD9}"/>
                </a:ext>
              </a:extLst>
            </p:cNvPr>
            <p:cNvSpPr/>
            <p:nvPr/>
          </p:nvSpPr>
          <p:spPr bwMode="auto">
            <a:xfrm rot="5400000">
              <a:off x="2783182" y="4011172"/>
              <a:ext cx="398574" cy="736316"/>
            </a:xfrm>
            <a:prstGeom prst="bentUpArrow">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u="none" strike="noStrike" cap="none" normalizeH="0" baseline="0">
                <a:ln>
                  <a:noFill/>
                </a:ln>
                <a:solidFill>
                  <a:srgbClr val="333333"/>
                </a:solidFill>
                <a:effectLst/>
                <a:latin typeface="Gotham Light" pitchFamily="2" charset="0"/>
                <a:ea typeface="ＭＳ Ｐゴシック" charset="-128"/>
                <a:cs typeface="Gotham Light" pitchFamily="2" charset="0"/>
              </a:endParaRPr>
            </a:p>
          </p:txBody>
        </p:sp>
        <p:sp>
          <p:nvSpPr>
            <p:cNvPr id="13" name="Bent-Up Arrow 12">
              <a:extLst>
                <a:ext uri="{FF2B5EF4-FFF2-40B4-BE49-F238E27FC236}">
                  <a16:creationId xmlns:a16="http://schemas.microsoft.com/office/drawing/2014/main" id="{10FE1470-8CD6-3E46-BBB4-610B4E39E66A}"/>
                </a:ext>
              </a:extLst>
            </p:cNvPr>
            <p:cNvSpPr/>
            <p:nvPr/>
          </p:nvSpPr>
          <p:spPr bwMode="auto">
            <a:xfrm rot="5400000">
              <a:off x="4583926" y="4487811"/>
              <a:ext cx="398574" cy="736316"/>
            </a:xfrm>
            <a:prstGeom prst="bentUpArrow">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u="none" strike="noStrike" cap="none" normalizeH="0" baseline="0">
                <a:ln>
                  <a:noFill/>
                </a:ln>
                <a:solidFill>
                  <a:srgbClr val="333333"/>
                </a:solidFill>
                <a:effectLst/>
                <a:latin typeface="Gotham Light" pitchFamily="2" charset="0"/>
                <a:ea typeface="ＭＳ Ｐゴシック" charset="-128"/>
                <a:cs typeface="Gotham Light" pitchFamily="2" charset="0"/>
              </a:endParaRPr>
            </a:p>
          </p:txBody>
        </p:sp>
        <p:sp>
          <p:nvSpPr>
            <p:cNvPr id="14" name="Bent-Up Arrow 13">
              <a:extLst>
                <a:ext uri="{FF2B5EF4-FFF2-40B4-BE49-F238E27FC236}">
                  <a16:creationId xmlns:a16="http://schemas.microsoft.com/office/drawing/2014/main" id="{F0E01C4D-6AF0-8244-9E1B-FB921D2EF51A}"/>
                </a:ext>
              </a:extLst>
            </p:cNvPr>
            <p:cNvSpPr/>
            <p:nvPr/>
          </p:nvSpPr>
          <p:spPr bwMode="auto">
            <a:xfrm rot="5400000">
              <a:off x="6411692" y="4964450"/>
              <a:ext cx="398574" cy="736316"/>
            </a:xfrm>
            <a:prstGeom prst="bentUpArrow">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u="none" strike="noStrike" cap="none" normalizeH="0" baseline="0">
                <a:ln>
                  <a:noFill/>
                </a:ln>
                <a:solidFill>
                  <a:srgbClr val="333333"/>
                </a:solidFill>
                <a:effectLst/>
                <a:latin typeface="Gotham Light" pitchFamily="2" charset="0"/>
                <a:ea typeface="ＭＳ Ｐゴシック" charset="-128"/>
                <a:cs typeface="Gotham Light" pitchFamily="2" charset="0"/>
              </a:endParaRPr>
            </a:p>
          </p:txBody>
        </p:sp>
        <p:sp>
          <p:nvSpPr>
            <p:cNvPr id="15" name="Bent-Up Arrow 14">
              <a:extLst>
                <a:ext uri="{FF2B5EF4-FFF2-40B4-BE49-F238E27FC236}">
                  <a16:creationId xmlns:a16="http://schemas.microsoft.com/office/drawing/2014/main" id="{14655E70-1618-ED4D-99E4-2314F8C0DABB}"/>
                </a:ext>
              </a:extLst>
            </p:cNvPr>
            <p:cNvSpPr/>
            <p:nvPr/>
          </p:nvSpPr>
          <p:spPr bwMode="auto">
            <a:xfrm rot="5400000">
              <a:off x="8144879" y="5441090"/>
              <a:ext cx="398574" cy="736316"/>
            </a:xfrm>
            <a:prstGeom prst="bentUpArrow">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u="none" strike="noStrike" cap="none" normalizeH="0" baseline="0">
                <a:ln>
                  <a:noFill/>
                </a:ln>
                <a:solidFill>
                  <a:srgbClr val="333333"/>
                </a:solidFill>
                <a:effectLst/>
                <a:latin typeface="Gotham Light" pitchFamily="2" charset="0"/>
                <a:ea typeface="ＭＳ Ｐゴシック" charset="-128"/>
                <a:cs typeface="Gotham Light" pitchFamily="2" charset="0"/>
              </a:endParaRPr>
            </a:p>
          </p:txBody>
        </p:sp>
      </p:grpSp>
    </p:spTree>
    <p:extLst>
      <p:ext uri="{BB962C8B-B14F-4D97-AF65-F5344CB8AC3E}">
        <p14:creationId xmlns:p14="http://schemas.microsoft.com/office/powerpoint/2010/main" val="928229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4377"/>
            <a:ext cx="9144000" cy="6858000"/>
          </a:xfrm>
          <a:prstGeom prst="rect">
            <a:avLst/>
          </a:prstGeom>
        </p:spPr>
      </p:pic>
      <p:sp>
        <p:nvSpPr>
          <p:cNvPr id="3" name="TextBox 2"/>
          <p:cNvSpPr txBox="1"/>
          <p:nvPr/>
        </p:nvSpPr>
        <p:spPr>
          <a:xfrm>
            <a:off x="223732" y="276070"/>
            <a:ext cx="8554507" cy="707886"/>
          </a:xfrm>
          <a:prstGeom prst="rect">
            <a:avLst/>
          </a:prstGeom>
          <a:noFill/>
        </p:spPr>
        <p:txBody>
          <a:bodyPr wrap="square" rtlCol="0">
            <a:spAutoFit/>
          </a:bodyPr>
          <a:lstStyle/>
          <a:p>
            <a:r>
              <a:rPr lang="en-US" sz="4000" spc="-150" dirty="0">
                <a:solidFill>
                  <a:srgbClr val="72B343"/>
                </a:solidFill>
                <a:latin typeface="Gotham Light"/>
                <a:cs typeface="Gotham Light"/>
              </a:rPr>
              <a:t>Aerospace</a:t>
            </a:r>
          </a:p>
        </p:txBody>
      </p:sp>
      <p:graphicFrame>
        <p:nvGraphicFramePr>
          <p:cNvPr id="5" name="Table 4">
            <a:extLst>
              <a:ext uri="{FF2B5EF4-FFF2-40B4-BE49-F238E27FC236}">
                <a16:creationId xmlns:a16="http://schemas.microsoft.com/office/drawing/2014/main" id="{3438B2DD-9CCE-C640-9B63-12E780C7A9F6}"/>
              </a:ext>
            </a:extLst>
          </p:cNvPr>
          <p:cNvGraphicFramePr>
            <a:graphicFrameLocks noGrp="1"/>
          </p:cNvGraphicFramePr>
          <p:nvPr>
            <p:extLst/>
          </p:nvPr>
        </p:nvGraphicFramePr>
        <p:xfrm>
          <a:off x="329869" y="983956"/>
          <a:ext cx="3946296" cy="4647908"/>
        </p:xfrm>
        <a:graphic>
          <a:graphicData uri="http://schemas.openxmlformats.org/drawingml/2006/table">
            <a:tbl>
              <a:tblPr firstRow="1" bandRow="1">
                <a:tableStyleId>{69012ECD-51FC-41F1-AA8D-1B2483CD663E}</a:tableStyleId>
              </a:tblPr>
              <a:tblGrid>
                <a:gridCol w="1041731">
                  <a:extLst>
                    <a:ext uri="{9D8B030D-6E8A-4147-A177-3AD203B41FA5}">
                      <a16:colId xmlns:a16="http://schemas.microsoft.com/office/drawing/2014/main" val="20000"/>
                    </a:ext>
                  </a:extLst>
                </a:gridCol>
                <a:gridCol w="2904565">
                  <a:extLst>
                    <a:ext uri="{9D8B030D-6E8A-4147-A177-3AD203B41FA5}">
                      <a16:colId xmlns:a16="http://schemas.microsoft.com/office/drawing/2014/main" val="20001"/>
                    </a:ext>
                  </a:extLst>
                </a:gridCol>
              </a:tblGrid>
              <a:tr h="773738">
                <a:tc gridSpan="2">
                  <a:txBody>
                    <a:bodyPr/>
                    <a:lstStyle/>
                    <a:p>
                      <a:r>
                        <a:rPr lang="en-US" sz="1600" b="0" i="0" dirty="0">
                          <a:latin typeface="Gotham Light" pitchFamily="2" charset="0"/>
                          <a:cs typeface="Gotham Light" pitchFamily="2" charset="0"/>
                        </a:rPr>
                        <a:t>GE Fuel Nozzle to reduce overall parts and assembly points</a:t>
                      </a:r>
                    </a:p>
                  </a:txBody>
                  <a:tcPr anchor="ctr"/>
                </a:tc>
                <a:tc hMerge="1">
                  <a:txBody>
                    <a:bodyPr/>
                    <a:lstStyle/>
                    <a:p>
                      <a:endParaRPr lang="en-US" dirty="0"/>
                    </a:p>
                  </a:txBody>
                  <a:tcPr anchor="ctr"/>
                </a:tc>
                <a:extLst>
                  <a:ext uri="{0D108BD9-81ED-4DB2-BD59-A6C34878D82A}">
                    <a16:rowId xmlns:a16="http://schemas.microsoft.com/office/drawing/2014/main" val="10000"/>
                  </a:ext>
                </a:extLst>
              </a:tr>
              <a:tr h="461071">
                <a:tc>
                  <a:txBody>
                    <a:bodyPr/>
                    <a:lstStyle/>
                    <a:p>
                      <a:r>
                        <a:rPr lang="en-US" sz="1200" b="0" i="0" dirty="0">
                          <a:latin typeface="Gotham Light" pitchFamily="2" charset="0"/>
                          <a:cs typeface="Gotham Light" pitchFamily="2" charset="0"/>
                        </a:rPr>
                        <a:t>Industry</a:t>
                      </a:r>
                    </a:p>
                  </a:txBody>
                  <a:tcPr anchor="ctr"/>
                </a:tc>
                <a:tc>
                  <a:txBody>
                    <a:bodyPr/>
                    <a:lstStyle/>
                    <a:p>
                      <a:r>
                        <a:rPr lang="en-US" sz="1200" b="0" i="0" dirty="0">
                          <a:latin typeface="Gotham Light" pitchFamily="2" charset="0"/>
                          <a:cs typeface="Gotham Light" pitchFamily="2" charset="0"/>
                        </a:rPr>
                        <a:t>Aerospace</a:t>
                      </a:r>
                    </a:p>
                  </a:txBody>
                  <a:tcPr anchor="ctr"/>
                </a:tc>
                <a:extLst>
                  <a:ext uri="{0D108BD9-81ED-4DB2-BD59-A6C34878D82A}">
                    <a16:rowId xmlns:a16="http://schemas.microsoft.com/office/drawing/2014/main" val="10001"/>
                  </a:ext>
                </a:extLst>
              </a:tr>
              <a:tr h="689064">
                <a:tc>
                  <a:txBody>
                    <a:bodyPr/>
                    <a:lstStyle/>
                    <a:p>
                      <a:r>
                        <a:rPr lang="en-US" sz="1200" b="0" i="0" dirty="0">
                          <a:latin typeface="Gotham Light" pitchFamily="2" charset="0"/>
                          <a:cs typeface="Gotham Light" pitchFamily="2" charset="0"/>
                        </a:rPr>
                        <a:t>Part Description</a:t>
                      </a:r>
                    </a:p>
                  </a:txBody>
                  <a:tcPr anchor="ctr"/>
                </a:tc>
                <a:tc>
                  <a:txBody>
                    <a:bodyPr/>
                    <a:lstStyle/>
                    <a:p>
                      <a:r>
                        <a:rPr lang="en-US" sz="1200" b="0" i="0" dirty="0">
                          <a:latin typeface="Gotham Light" pitchFamily="2" charset="0"/>
                          <a:cs typeface="Gotham Light" pitchFamily="2" charset="0"/>
                        </a:rPr>
                        <a:t>Fuel nozzle tip for air craft engines</a:t>
                      </a:r>
                    </a:p>
                  </a:txBody>
                  <a:tcPr anchor="ctr"/>
                </a:tc>
                <a:extLst>
                  <a:ext uri="{0D108BD9-81ED-4DB2-BD59-A6C34878D82A}">
                    <a16:rowId xmlns:a16="http://schemas.microsoft.com/office/drawing/2014/main" val="10002"/>
                  </a:ext>
                </a:extLst>
              </a:tr>
              <a:tr h="521171">
                <a:tc>
                  <a:txBody>
                    <a:bodyPr/>
                    <a:lstStyle/>
                    <a:p>
                      <a:r>
                        <a:rPr lang="en-US" sz="1200" b="0" i="0" dirty="0">
                          <a:latin typeface="Gotham Light" pitchFamily="2" charset="0"/>
                          <a:cs typeface="Gotham Light" pitchFamily="2" charset="0"/>
                        </a:rPr>
                        <a:t>Material</a:t>
                      </a:r>
                    </a:p>
                  </a:txBody>
                  <a:tcPr anchor="ctr"/>
                </a:tc>
                <a:tc>
                  <a:txBody>
                    <a:bodyPr/>
                    <a:lstStyle/>
                    <a:p>
                      <a:r>
                        <a:rPr lang="en-US" sz="1200" b="0" i="0" dirty="0">
                          <a:latin typeface="Gotham Light" pitchFamily="2" charset="0"/>
                          <a:cs typeface="Gotham Light" pitchFamily="2" charset="0"/>
                        </a:rPr>
                        <a:t>AlSi10Mg</a:t>
                      </a:r>
                    </a:p>
                  </a:txBody>
                  <a:tcPr anchor="ctr"/>
                </a:tc>
                <a:extLst>
                  <a:ext uri="{0D108BD9-81ED-4DB2-BD59-A6C34878D82A}">
                    <a16:rowId xmlns:a16="http://schemas.microsoft.com/office/drawing/2014/main" val="10003"/>
                  </a:ext>
                </a:extLst>
              </a:tr>
              <a:tr h="801312">
                <a:tc>
                  <a:txBody>
                    <a:bodyPr/>
                    <a:lstStyle/>
                    <a:p>
                      <a:r>
                        <a:rPr lang="en-US" sz="1200" b="0" i="0" dirty="0">
                          <a:latin typeface="Gotham Light" pitchFamily="2" charset="0"/>
                          <a:cs typeface="Gotham Light" pitchFamily="2" charset="0"/>
                        </a:rPr>
                        <a:t>Details and Motivation</a:t>
                      </a:r>
                    </a:p>
                  </a:txBody>
                  <a:tcPr anchor="ctr"/>
                </a:tc>
                <a:tc>
                  <a:txBody>
                    <a:bodyPr/>
                    <a:lstStyle/>
                    <a:p>
                      <a:r>
                        <a:rPr lang="en-US" sz="1200" b="0" i="0" dirty="0">
                          <a:latin typeface="Gotham Light" pitchFamily="2" charset="0"/>
                          <a:cs typeface="Gotham Light" pitchFamily="2" charset="0"/>
                        </a:rPr>
                        <a:t>Optimized</a:t>
                      </a:r>
                      <a:r>
                        <a:rPr lang="en-US" sz="1200" b="0" i="0" baseline="0" dirty="0">
                          <a:latin typeface="Gotham Light" pitchFamily="2" charset="0"/>
                          <a:cs typeface="Gotham Light" pitchFamily="2" charset="0"/>
                        </a:rPr>
                        <a:t> geometry and weight reduction. </a:t>
                      </a:r>
                    </a:p>
                    <a:p>
                      <a:r>
                        <a:rPr lang="en-US" sz="1200" b="0" i="0" baseline="0" dirty="0">
                          <a:latin typeface="Gotham Light" pitchFamily="2" charset="0"/>
                          <a:cs typeface="Gotham Light" pitchFamily="2" charset="0"/>
                        </a:rPr>
                        <a:t>To-date over 30,000fuel nozzle tips have been shipped</a:t>
                      </a:r>
                      <a:endParaRPr lang="en-US" sz="1200" b="0" i="0" dirty="0">
                        <a:latin typeface="Gotham Light" pitchFamily="2" charset="0"/>
                        <a:cs typeface="Gotham Light" pitchFamily="2" charset="0"/>
                      </a:endParaRPr>
                    </a:p>
                  </a:txBody>
                  <a:tcPr anchor="ctr"/>
                </a:tc>
                <a:extLst>
                  <a:ext uri="{0D108BD9-81ED-4DB2-BD59-A6C34878D82A}">
                    <a16:rowId xmlns:a16="http://schemas.microsoft.com/office/drawing/2014/main" val="10004"/>
                  </a:ext>
                </a:extLst>
              </a:tr>
              <a:tr h="1379904">
                <a:tc>
                  <a:txBody>
                    <a:bodyPr/>
                    <a:lstStyle/>
                    <a:p>
                      <a:r>
                        <a:rPr lang="en-US" sz="1200" b="0" i="0" dirty="0">
                          <a:latin typeface="Gotham Light" pitchFamily="2" charset="0"/>
                          <a:cs typeface="Gotham Light" pitchFamily="2" charset="0"/>
                        </a:rPr>
                        <a:t>Image (GE)</a:t>
                      </a:r>
                    </a:p>
                  </a:txBody>
                  <a:tcPr anchor="ctr"/>
                </a:tc>
                <a:tc>
                  <a:txBody>
                    <a:bodyPr/>
                    <a:lstStyle/>
                    <a:p>
                      <a:endParaRPr lang="en-US" sz="1200" b="0" i="0" dirty="0">
                        <a:latin typeface="Gotham Light" pitchFamily="2" charset="0"/>
                        <a:cs typeface="Gotham Light" pitchFamily="2" charset="0"/>
                      </a:endParaRPr>
                    </a:p>
                    <a:p>
                      <a:endParaRPr lang="en-US" sz="1200" b="0" i="0" dirty="0">
                        <a:latin typeface="Gotham Light" pitchFamily="2" charset="0"/>
                        <a:cs typeface="Gotham Light" pitchFamily="2" charset="0"/>
                      </a:endParaRPr>
                    </a:p>
                  </a:txBody>
                  <a:tcPr anchor="ctr"/>
                </a:tc>
                <a:extLst>
                  <a:ext uri="{0D108BD9-81ED-4DB2-BD59-A6C34878D82A}">
                    <a16:rowId xmlns:a16="http://schemas.microsoft.com/office/drawing/2014/main" val="10005"/>
                  </a:ext>
                </a:extLst>
              </a:tr>
            </a:tbl>
          </a:graphicData>
        </a:graphic>
      </p:graphicFrame>
      <p:pic>
        <p:nvPicPr>
          <p:cNvPr id="2" name="Picture 1">
            <a:extLst>
              <a:ext uri="{FF2B5EF4-FFF2-40B4-BE49-F238E27FC236}">
                <a16:creationId xmlns:a16="http://schemas.microsoft.com/office/drawing/2014/main" id="{8349E015-3AF8-214D-B307-F64DAED8CB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8171" y="4487233"/>
            <a:ext cx="762912" cy="1037054"/>
          </a:xfrm>
          <a:prstGeom prst="rect">
            <a:avLst/>
          </a:prstGeom>
        </p:spPr>
      </p:pic>
      <p:pic>
        <p:nvPicPr>
          <p:cNvPr id="7" name="Picture 6">
            <a:extLst>
              <a:ext uri="{FF2B5EF4-FFF2-40B4-BE49-F238E27FC236}">
                <a16:creationId xmlns:a16="http://schemas.microsoft.com/office/drawing/2014/main" id="{63F49B8A-8F60-EA43-ABE0-ADFEF9C5D3F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74762" y="892055"/>
            <a:ext cx="4386357" cy="5025135"/>
          </a:xfrm>
          <a:prstGeom prst="rect">
            <a:avLst/>
          </a:prstGeom>
        </p:spPr>
      </p:pic>
    </p:spTree>
    <p:extLst>
      <p:ext uri="{BB962C8B-B14F-4D97-AF65-F5344CB8AC3E}">
        <p14:creationId xmlns:p14="http://schemas.microsoft.com/office/powerpoint/2010/main" val="1484568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4377"/>
            <a:ext cx="9144000" cy="6858000"/>
          </a:xfrm>
          <a:prstGeom prst="rect">
            <a:avLst/>
          </a:prstGeom>
        </p:spPr>
      </p:pic>
      <p:sp>
        <p:nvSpPr>
          <p:cNvPr id="3" name="TextBox 2"/>
          <p:cNvSpPr txBox="1"/>
          <p:nvPr/>
        </p:nvSpPr>
        <p:spPr>
          <a:xfrm>
            <a:off x="223732" y="276070"/>
            <a:ext cx="8554507" cy="707886"/>
          </a:xfrm>
          <a:prstGeom prst="rect">
            <a:avLst/>
          </a:prstGeom>
          <a:noFill/>
        </p:spPr>
        <p:txBody>
          <a:bodyPr wrap="square" rtlCol="0">
            <a:spAutoFit/>
          </a:bodyPr>
          <a:lstStyle/>
          <a:p>
            <a:r>
              <a:rPr lang="en-US" sz="4000" spc="-150" dirty="0">
                <a:solidFill>
                  <a:srgbClr val="72B343"/>
                </a:solidFill>
                <a:latin typeface="Gotham Light"/>
                <a:cs typeface="Gotham Light"/>
              </a:rPr>
              <a:t>Tooling and Molds</a:t>
            </a:r>
          </a:p>
        </p:txBody>
      </p:sp>
      <p:graphicFrame>
        <p:nvGraphicFramePr>
          <p:cNvPr id="6" name="Table 5">
            <a:extLst>
              <a:ext uri="{FF2B5EF4-FFF2-40B4-BE49-F238E27FC236}">
                <a16:creationId xmlns:a16="http://schemas.microsoft.com/office/drawing/2014/main" id="{A50734CD-065D-BA48-A8A6-7F2A06657E51}"/>
              </a:ext>
            </a:extLst>
          </p:cNvPr>
          <p:cNvGraphicFramePr>
            <a:graphicFrameLocks noGrp="1"/>
          </p:cNvGraphicFramePr>
          <p:nvPr>
            <p:extLst/>
          </p:nvPr>
        </p:nvGraphicFramePr>
        <p:xfrm>
          <a:off x="554689" y="983956"/>
          <a:ext cx="3946296" cy="4878963"/>
        </p:xfrm>
        <a:graphic>
          <a:graphicData uri="http://schemas.openxmlformats.org/drawingml/2006/table">
            <a:tbl>
              <a:tblPr firstRow="1" bandRow="1">
                <a:tableStyleId>{69012ECD-51FC-41F1-AA8D-1B2483CD663E}</a:tableStyleId>
              </a:tblPr>
              <a:tblGrid>
                <a:gridCol w="1041731">
                  <a:extLst>
                    <a:ext uri="{9D8B030D-6E8A-4147-A177-3AD203B41FA5}">
                      <a16:colId xmlns:a16="http://schemas.microsoft.com/office/drawing/2014/main" val="20000"/>
                    </a:ext>
                  </a:extLst>
                </a:gridCol>
                <a:gridCol w="2904565">
                  <a:extLst>
                    <a:ext uri="{9D8B030D-6E8A-4147-A177-3AD203B41FA5}">
                      <a16:colId xmlns:a16="http://schemas.microsoft.com/office/drawing/2014/main" val="20001"/>
                    </a:ext>
                  </a:extLst>
                </a:gridCol>
              </a:tblGrid>
              <a:tr h="826063">
                <a:tc gridSpan="2">
                  <a:txBody>
                    <a:bodyPr/>
                    <a:lstStyle/>
                    <a:p>
                      <a:r>
                        <a:rPr lang="en-US" sz="1600" b="0" i="0" dirty="0" err="1">
                          <a:latin typeface="Gotham Light" pitchFamily="2" charset="0"/>
                          <a:cs typeface="Gotham Light" pitchFamily="2" charset="0"/>
                        </a:rPr>
                        <a:t>Komet</a:t>
                      </a:r>
                      <a:r>
                        <a:rPr lang="en-US" sz="1600" b="0" i="0" dirty="0">
                          <a:latin typeface="Gotham Light" pitchFamily="2" charset="0"/>
                          <a:cs typeface="Gotham Light" pitchFamily="2" charset="0"/>
                        </a:rPr>
                        <a:t> Group rethinks cutting tools for metal 3D Printing</a:t>
                      </a:r>
                    </a:p>
                  </a:txBody>
                  <a:tcPr anchor="ctr"/>
                </a:tc>
                <a:tc hMerge="1">
                  <a:txBody>
                    <a:bodyPr/>
                    <a:lstStyle/>
                    <a:p>
                      <a:endParaRPr lang="en-US" dirty="0"/>
                    </a:p>
                  </a:txBody>
                  <a:tcPr anchor="ctr"/>
                </a:tc>
                <a:extLst>
                  <a:ext uri="{0D108BD9-81ED-4DB2-BD59-A6C34878D82A}">
                    <a16:rowId xmlns:a16="http://schemas.microsoft.com/office/drawing/2014/main" val="10000"/>
                  </a:ext>
                </a:extLst>
              </a:tr>
              <a:tr h="377400">
                <a:tc>
                  <a:txBody>
                    <a:bodyPr/>
                    <a:lstStyle/>
                    <a:p>
                      <a:r>
                        <a:rPr lang="en-US" sz="1200" b="0" i="0" dirty="0">
                          <a:latin typeface="Gotham Light" pitchFamily="2" charset="0"/>
                          <a:cs typeface="Gotham Light" pitchFamily="2" charset="0"/>
                        </a:rPr>
                        <a:t>Industry</a:t>
                      </a:r>
                    </a:p>
                  </a:txBody>
                  <a:tcPr anchor="ctr"/>
                </a:tc>
                <a:tc>
                  <a:txBody>
                    <a:bodyPr/>
                    <a:lstStyle/>
                    <a:p>
                      <a:r>
                        <a:rPr lang="en-US" sz="1200" b="0" i="0" dirty="0">
                          <a:latin typeface="Gotham Light" pitchFamily="2" charset="0"/>
                          <a:cs typeface="Gotham Light" pitchFamily="2" charset="0"/>
                        </a:rPr>
                        <a:t>Tooling</a:t>
                      </a:r>
                    </a:p>
                  </a:txBody>
                  <a:tcPr anchor="ctr"/>
                </a:tc>
                <a:extLst>
                  <a:ext uri="{0D108BD9-81ED-4DB2-BD59-A6C34878D82A}">
                    <a16:rowId xmlns:a16="http://schemas.microsoft.com/office/drawing/2014/main" val="10001"/>
                  </a:ext>
                </a:extLst>
              </a:tr>
              <a:tr h="559902">
                <a:tc>
                  <a:txBody>
                    <a:bodyPr/>
                    <a:lstStyle/>
                    <a:p>
                      <a:r>
                        <a:rPr lang="en-US" sz="1200" b="0" i="0" dirty="0">
                          <a:latin typeface="Gotham Light" pitchFamily="2" charset="0"/>
                          <a:cs typeface="Gotham Light" pitchFamily="2" charset="0"/>
                        </a:rPr>
                        <a:t>Part Description</a:t>
                      </a:r>
                    </a:p>
                  </a:txBody>
                  <a:tcPr anchor="ctr"/>
                </a:tc>
                <a:tc>
                  <a:txBody>
                    <a:bodyPr/>
                    <a:lstStyle/>
                    <a:p>
                      <a:r>
                        <a:rPr lang="en-US" sz="1200" b="0" i="0" dirty="0">
                          <a:latin typeface="Gotham Light" pitchFamily="2" charset="0"/>
                          <a:cs typeface="Gotham Light" pitchFamily="2" charset="0"/>
                        </a:rPr>
                        <a:t>Optimized cutting tool heads.</a:t>
                      </a:r>
                    </a:p>
                  </a:txBody>
                  <a:tcPr anchor="ctr"/>
                </a:tc>
                <a:extLst>
                  <a:ext uri="{0D108BD9-81ED-4DB2-BD59-A6C34878D82A}">
                    <a16:rowId xmlns:a16="http://schemas.microsoft.com/office/drawing/2014/main" val="10002"/>
                  </a:ext>
                </a:extLst>
              </a:tr>
              <a:tr h="373267">
                <a:tc>
                  <a:txBody>
                    <a:bodyPr/>
                    <a:lstStyle/>
                    <a:p>
                      <a:r>
                        <a:rPr lang="en-US" sz="1200" b="0" i="0" dirty="0">
                          <a:latin typeface="Gotham Light" pitchFamily="2" charset="0"/>
                          <a:cs typeface="Gotham Light" pitchFamily="2" charset="0"/>
                        </a:rPr>
                        <a:t>Material</a:t>
                      </a:r>
                    </a:p>
                  </a:txBody>
                  <a:tcPr anchor="ctr"/>
                </a:tc>
                <a:tc>
                  <a:txBody>
                    <a:bodyPr/>
                    <a:lstStyle/>
                    <a:p>
                      <a:r>
                        <a:rPr lang="en-US" sz="1200" b="0" i="0" dirty="0">
                          <a:latin typeface="Gotham Light" pitchFamily="2" charset="0"/>
                          <a:cs typeface="Gotham Light" pitchFamily="2" charset="0"/>
                        </a:rPr>
                        <a:t>Steel</a:t>
                      </a:r>
                    </a:p>
                  </a:txBody>
                  <a:tcPr anchor="ctr"/>
                </a:tc>
                <a:extLst>
                  <a:ext uri="{0D108BD9-81ED-4DB2-BD59-A6C34878D82A}">
                    <a16:rowId xmlns:a16="http://schemas.microsoft.com/office/drawing/2014/main" val="10003"/>
                  </a:ext>
                </a:extLst>
              </a:tr>
              <a:tr h="1269109">
                <a:tc>
                  <a:txBody>
                    <a:bodyPr/>
                    <a:lstStyle/>
                    <a:p>
                      <a:r>
                        <a:rPr lang="en-US" sz="1200" b="0" i="0" dirty="0">
                          <a:latin typeface="Gotham Light" pitchFamily="2" charset="0"/>
                          <a:cs typeface="Gotham Light" pitchFamily="2" charset="0"/>
                        </a:rPr>
                        <a:t>Details and Motivation</a:t>
                      </a:r>
                    </a:p>
                  </a:txBody>
                  <a:tcPr anchor="ctr"/>
                </a:tc>
                <a:tc>
                  <a:txBody>
                    <a:bodyPr/>
                    <a:lstStyle/>
                    <a:p>
                      <a:r>
                        <a:rPr lang="en-US" sz="1200" b="0" i="0" dirty="0" err="1">
                          <a:latin typeface="Gotham Light" pitchFamily="2" charset="0"/>
                          <a:cs typeface="Gotham Light" pitchFamily="2" charset="0"/>
                        </a:rPr>
                        <a:t>Komet</a:t>
                      </a:r>
                      <a:r>
                        <a:rPr lang="en-US" sz="1200" b="0" i="0" dirty="0">
                          <a:latin typeface="Gotham Light" pitchFamily="2" charset="0"/>
                          <a:cs typeface="Gotham Light" pitchFamily="2" charset="0"/>
                        </a:rPr>
                        <a:t> had a need to produce highly complex cutting tools with sophisticated cooling channels. There were no other manufacturing solutions available to make these parts. </a:t>
                      </a:r>
                    </a:p>
                  </a:txBody>
                  <a:tcPr anchor="ctr"/>
                </a:tc>
                <a:extLst>
                  <a:ext uri="{0D108BD9-81ED-4DB2-BD59-A6C34878D82A}">
                    <a16:rowId xmlns:a16="http://schemas.microsoft.com/office/drawing/2014/main" val="10004"/>
                  </a:ext>
                </a:extLst>
              </a:tr>
              <a:tr h="1473222">
                <a:tc>
                  <a:txBody>
                    <a:bodyPr/>
                    <a:lstStyle/>
                    <a:p>
                      <a:r>
                        <a:rPr lang="en-US" sz="1200" b="0" i="0" dirty="0">
                          <a:latin typeface="Gotham Light" pitchFamily="2" charset="0"/>
                          <a:cs typeface="Gotham Light" pitchFamily="2" charset="0"/>
                        </a:rPr>
                        <a:t>Image (GE)</a:t>
                      </a:r>
                    </a:p>
                  </a:txBody>
                  <a:tcPr anchor="ctr"/>
                </a:tc>
                <a:tc>
                  <a:txBody>
                    <a:bodyPr/>
                    <a:lstStyle/>
                    <a:p>
                      <a:endParaRPr lang="en-US" sz="1200" b="0" i="0" dirty="0">
                        <a:latin typeface="Gotham Light" pitchFamily="2" charset="0"/>
                        <a:cs typeface="Gotham Light" pitchFamily="2" charset="0"/>
                      </a:endParaRPr>
                    </a:p>
                    <a:p>
                      <a:endParaRPr lang="en-US" sz="1200" b="0" i="0" dirty="0">
                        <a:latin typeface="Gotham Light" pitchFamily="2" charset="0"/>
                        <a:cs typeface="Gotham Light" pitchFamily="2" charset="0"/>
                      </a:endParaRPr>
                    </a:p>
                  </a:txBody>
                  <a:tcPr anchor="ctr"/>
                </a:tc>
                <a:extLst>
                  <a:ext uri="{0D108BD9-81ED-4DB2-BD59-A6C34878D82A}">
                    <a16:rowId xmlns:a16="http://schemas.microsoft.com/office/drawing/2014/main" val="10005"/>
                  </a:ext>
                </a:extLst>
              </a:tr>
            </a:tbl>
          </a:graphicData>
        </a:graphic>
      </p:graphicFrame>
      <p:pic>
        <p:nvPicPr>
          <p:cNvPr id="2" name="Picture 1">
            <a:extLst>
              <a:ext uri="{FF2B5EF4-FFF2-40B4-BE49-F238E27FC236}">
                <a16:creationId xmlns:a16="http://schemas.microsoft.com/office/drawing/2014/main" id="{406B9DB1-F007-8F41-8621-DA4BA98FD0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2944" y="4516428"/>
            <a:ext cx="1273196" cy="1221229"/>
          </a:xfrm>
          <a:prstGeom prst="rect">
            <a:avLst/>
          </a:prstGeom>
        </p:spPr>
      </p:pic>
      <p:pic>
        <p:nvPicPr>
          <p:cNvPr id="10" name="Picture 9">
            <a:extLst>
              <a:ext uri="{FF2B5EF4-FFF2-40B4-BE49-F238E27FC236}">
                <a16:creationId xmlns:a16="http://schemas.microsoft.com/office/drawing/2014/main" id="{EA51ED77-EA17-2B4C-995E-746203F5C1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16602" y="1863632"/>
            <a:ext cx="4411780" cy="2288108"/>
          </a:xfrm>
          <a:prstGeom prst="rect">
            <a:avLst/>
          </a:prstGeom>
        </p:spPr>
      </p:pic>
    </p:spTree>
    <p:extLst>
      <p:ext uri="{BB962C8B-B14F-4D97-AF65-F5344CB8AC3E}">
        <p14:creationId xmlns:p14="http://schemas.microsoft.com/office/powerpoint/2010/main" val="2718493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4377"/>
            <a:ext cx="9144000" cy="6858000"/>
          </a:xfrm>
          <a:prstGeom prst="rect">
            <a:avLst/>
          </a:prstGeom>
        </p:spPr>
      </p:pic>
      <p:sp>
        <p:nvSpPr>
          <p:cNvPr id="3" name="TextBox 2"/>
          <p:cNvSpPr txBox="1"/>
          <p:nvPr/>
        </p:nvSpPr>
        <p:spPr>
          <a:xfrm>
            <a:off x="223732" y="276070"/>
            <a:ext cx="8554507" cy="584775"/>
          </a:xfrm>
          <a:prstGeom prst="rect">
            <a:avLst/>
          </a:prstGeom>
          <a:noFill/>
        </p:spPr>
        <p:txBody>
          <a:bodyPr wrap="square" rtlCol="0">
            <a:spAutoFit/>
          </a:bodyPr>
          <a:lstStyle/>
          <a:p>
            <a:r>
              <a:rPr lang="en-US" sz="3200" spc="-150" dirty="0">
                <a:solidFill>
                  <a:srgbClr val="72B343"/>
                </a:solidFill>
                <a:latin typeface="Gotham Light"/>
                <a:cs typeface="Gotham Light"/>
              </a:rPr>
              <a:t>Additive Manufacturing Evaporative Casting</a:t>
            </a:r>
          </a:p>
        </p:txBody>
      </p:sp>
      <p:pic>
        <p:nvPicPr>
          <p:cNvPr id="12" name="Picture 11">
            <a:extLst>
              <a:ext uri="{FF2B5EF4-FFF2-40B4-BE49-F238E27FC236}">
                <a16:creationId xmlns:a16="http://schemas.microsoft.com/office/drawing/2014/main" id="{E9D10F9D-B909-9F45-9438-713C92BC166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4746" y="1161292"/>
            <a:ext cx="8554507" cy="3384946"/>
          </a:xfrm>
          <a:prstGeom prst="rect">
            <a:avLst/>
          </a:prstGeom>
        </p:spPr>
      </p:pic>
    </p:spTree>
    <p:extLst>
      <p:ext uri="{BB962C8B-B14F-4D97-AF65-F5344CB8AC3E}">
        <p14:creationId xmlns:p14="http://schemas.microsoft.com/office/powerpoint/2010/main" val="1844569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4377"/>
            <a:ext cx="9144000" cy="6858000"/>
          </a:xfrm>
          <a:prstGeom prst="rect">
            <a:avLst/>
          </a:prstGeom>
        </p:spPr>
      </p:pic>
      <p:sp>
        <p:nvSpPr>
          <p:cNvPr id="3" name="TextBox 2"/>
          <p:cNvSpPr txBox="1"/>
          <p:nvPr/>
        </p:nvSpPr>
        <p:spPr>
          <a:xfrm>
            <a:off x="223732" y="276070"/>
            <a:ext cx="8554507" cy="584775"/>
          </a:xfrm>
          <a:prstGeom prst="rect">
            <a:avLst/>
          </a:prstGeom>
          <a:noFill/>
        </p:spPr>
        <p:txBody>
          <a:bodyPr wrap="square" rtlCol="0">
            <a:spAutoFit/>
          </a:bodyPr>
          <a:lstStyle/>
          <a:p>
            <a:r>
              <a:rPr lang="en-US" sz="3200" spc="-150" dirty="0">
                <a:solidFill>
                  <a:srgbClr val="72B343"/>
                </a:solidFill>
                <a:latin typeface="Gotham Light"/>
                <a:cs typeface="Gotham Light"/>
              </a:rPr>
              <a:t>Current Funding Opportunities</a:t>
            </a:r>
          </a:p>
        </p:txBody>
      </p:sp>
      <p:sp>
        <p:nvSpPr>
          <p:cNvPr id="2" name="TextBox 1">
            <a:extLst>
              <a:ext uri="{FF2B5EF4-FFF2-40B4-BE49-F238E27FC236}">
                <a16:creationId xmlns:a16="http://schemas.microsoft.com/office/drawing/2014/main" id="{5D7F631B-34F7-7B4D-A7EE-A869121BB229}"/>
              </a:ext>
            </a:extLst>
          </p:cNvPr>
          <p:cNvSpPr txBox="1"/>
          <p:nvPr/>
        </p:nvSpPr>
        <p:spPr>
          <a:xfrm>
            <a:off x="223732" y="1161292"/>
            <a:ext cx="3887154"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j-lt"/>
              </a:rPr>
              <a:t>Lots of DoD flow down funding opportunities to advance 3D Printing to strengthen the domestic metal and castings industry</a:t>
            </a:r>
          </a:p>
          <a:p>
            <a:pPr marL="742950" lvl="1" indent="-285750">
              <a:buFont typeface="Arial" panose="020B0604020202020204" pitchFamily="34" charset="0"/>
              <a:buChar char="•"/>
            </a:pPr>
            <a:r>
              <a:rPr lang="en-US" sz="2000" dirty="0">
                <a:latin typeface="+mj-lt"/>
              </a:rPr>
              <a:t>America Makes, </a:t>
            </a:r>
            <a:r>
              <a:rPr lang="en-US" sz="2000" dirty="0" err="1">
                <a:latin typeface="+mj-lt"/>
              </a:rPr>
              <a:t>MxD</a:t>
            </a:r>
            <a:r>
              <a:rPr lang="en-US" sz="2000" dirty="0">
                <a:latin typeface="+mj-lt"/>
              </a:rPr>
              <a:t>, Lift</a:t>
            </a:r>
          </a:p>
          <a:p>
            <a:pPr marL="742950" lvl="1" indent="-285750">
              <a:buFont typeface="Arial" panose="020B0604020202020204" pitchFamily="34" charset="0"/>
              <a:buChar char="•"/>
            </a:pPr>
            <a:r>
              <a:rPr lang="en-US" sz="2000" dirty="0">
                <a:latin typeface="+mj-lt"/>
              </a:rPr>
              <a:t>Navy, Air Force, Marines, and Army</a:t>
            </a:r>
          </a:p>
          <a:p>
            <a:pPr marL="285750" indent="-285750">
              <a:buFont typeface="Arial" panose="020B0604020202020204" pitchFamily="34" charset="0"/>
              <a:buChar char="•"/>
            </a:pPr>
            <a:r>
              <a:rPr lang="en-US" sz="2000" dirty="0">
                <a:latin typeface="+mj-lt"/>
              </a:rPr>
              <a:t>Incentives to bring on new equipment and train workforce to develop these capabilities</a:t>
            </a:r>
          </a:p>
          <a:p>
            <a:pPr marL="285750" indent="-285750">
              <a:buFont typeface="Arial" panose="020B0604020202020204" pitchFamily="34" charset="0"/>
              <a:buChar char="•"/>
            </a:pPr>
            <a:r>
              <a:rPr lang="en-US" sz="2000" dirty="0">
                <a:latin typeface="+mj-lt"/>
              </a:rPr>
              <a:t>Dual qualification to strengthen supply chains</a:t>
            </a:r>
          </a:p>
        </p:txBody>
      </p:sp>
      <p:pic>
        <p:nvPicPr>
          <p:cNvPr id="6" name="Picture 5">
            <a:extLst>
              <a:ext uri="{FF2B5EF4-FFF2-40B4-BE49-F238E27FC236}">
                <a16:creationId xmlns:a16="http://schemas.microsoft.com/office/drawing/2014/main" id="{4A265640-A3B3-B74B-9447-FA6428EB2A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71178" y="1886674"/>
            <a:ext cx="4512530" cy="2420716"/>
          </a:xfrm>
          <a:prstGeom prst="rect">
            <a:avLst/>
          </a:prstGeom>
        </p:spPr>
      </p:pic>
    </p:spTree>
    <p:extLst>
      <p:ext uri="{BB962C8B-B14F-4D97-AF65-F5344CB8AC3E}">
        <p14:creationId xmlns:p14="http://schemas.microsoft.com/office/powerpoint/2010/main" val="3064783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r:link="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A698AB16-F060-994F-9095-DA5AF63A8D95}"/>
              </a:ext>
            </a:extLst>
          </p:cNvPr>
          <p:cNvSpPr txBox="1"/>
          <p:nvPr/>
        </p:nvSpPr>
        <p:spPr>
          <a:xfrm>
            <a:off x="1058092" y="2038988"/>
            <a:ext cx="4617076" cy="851772"/>
          </a:xfrm>
          <a:prstGeom prst="rect">
            <a:avLst/>
          </a:prstGeom>
          <a:noFill/>
        </p:spPr>
        <p:txBody>
          <a:bodyPr wrap="square" rtlCol="0">
            <a:spAutoFit/>
          </a:bodyPr>
          <a:lstStyle/>
          <a:p>
            <a:pPr>
              <a:lnSpc>
                <a:spcPts val="7000"/>
              </a:lnSpc>
            </a:pPr>
            <a:r>
              <a:rPr lang="en-US" sz="2800" spc="-150" dirty="0">
                <a:solidFill>
                  <a:schemeClr val="bg1"/>
                </a:solidFill>
                <a:latin typeface="Gotham Light" pitchFamily="2" charset="0"/>
                <a:cs typeface="Gotham Light" pitchFamily="2" charset="0"/>
              </a:rPr>
              <a:t>3Degrees,LLC</a:t>
            </a:r>
          </a:p>
        </p:txBody>
      </p:sp>
      <p:sp>
        <p:nvSpPr>
          <p:cNvPr id="4" name="Rectangle 3">
            <a:extLst>
              <a:ext uri="{FF2B5EF4-FFF2-40B4-BE49-F238E27FC236}">
                <a16:creationId xmlns:a16="http://schemas.microsoft.com/office/drawing/2014/main" id="{F2626AAF-F3A1-1246-8C33-17CD31130572}"/>
              </a:ext>
            </a:extLst>
          </p:cNvPr>
          <p:cNvSpPr/>
          <p:nvPr/>
        </p:nvSpPr>
        <p:spPr>
          <a:xfrm>
            <a:off x="1058092" y="2890760"/>
            <a:ext cx="4572000" cy="1757404"/>
          </a:xfrm>
          <a:prstGeom prst="rect">
            <a:avLst/>
          </a:prstGeom>
        </p:spPr>
        <p:txBody>
          <a:bodyPr>
            <a:spAutoFit/>
          </a:bodyPr>
          <a:lstStyle/>
          <a:p>
            <a:r>
              <a:rPr lang="en-US" sz="2000" dirty="0">
                <a:solidFill>
                  <a:schemeClr val="bg1"/>
                </a:solidFill>
                <a:latin typeface="Gotham Light" pitchFamily="2" charset="0"/>
                <a:cs typeface="Gotham Light" pitchFamily="2" charset="0"/>
              </a:rPr>
              <a:t>Mike Vasquez, PhD</a:t>
            </a:r>
            <a:endParaRPr lang="en-US" sz="1400" dirty="0">
              <a:solidFill>
                <a:schemeClr val="bg1"/>
              </a:solidFill>
              <a:latin typeface="Gotham Light" pitchFamily="2" charset="0"/>
              <a:cs typeface="Gotham Light" pitchFamily="2" charset="0"/>
            </a:endParaRPr>
          </a:p>
          <a:p>
            <a:pPr>
              <a:lnSpc>
                <a:spcPct val="130000"/>
              </a:lnSpc>
            </a:pPr>
            <a:r>
              <a:rPr lang="en-US" dirty="0">
                <a:solidFill>
                  <a:schemeClr val="bg1"/>
                </a:solidFill>
                <a:latin typeface="Gotham Light" pitchFamily="2" charset="0"/>
                <a:cs typeface="Gotham Light" pitchFamily="2" charset="0"/>
              </a:rPr>
              <a:t>Email: mike@3degreescompany.com</a:t>
            </a:r>
          </a:p>
          <a:p>
            <a:pPr>
              <a:lnSpc>
                <a:spcPct val="130000"/>
              </a:lnSpc>
            </a:pPr>
            <a:r>
              <a:rPr lang="en-US" dirty="0">
                <a:solidFill>
                  <a:schemeClr val="bg1"/>
                </a:solidFill>
                <a:latin typeface="Gotham Light" pitchFamily="2" charset="0"/>
                <a:cs typeface="Gotham Light" pitchFamily="2" charset="0"/>
              </a:rPr>
              <a:t>Phone: +1.651.503.9085</a:t>
            </a:r>
          </a:p>
          <a:p>
            <a:pPr>
              <a:lnSpc>
                <a:spcPct val="130000"/>
              </a:lnSpc>
            </a:pPr>
            <a:r>
              <a:rPr lang="en-US" dirty="0">
                <a:solidFill>
                  <a:schemeClr val="bg1"/>
                </a:solidFill>
                <a:latin typeface="Gotham Light" pitchFamily="2" charset="0"/>
                <a:cs typeface="Gotham Light" pitchFamily="2" charset="0"/>
              </a:rPr>
              <a:t>Website: www.3Degreescompany.com</a:t>
            </a:r>
          </a:p>
          <a:p>
            <a:endParaRPr lang="en-US" spc="-150" dirty="0">
              <a:solidFill>
                <a:schemeClr val="bg1"/>
              </a:solidFill>
              <a:latin typeface="Gotham Light" pitchFamily="2" charset="0"/>
              <a:cs typeface="Gotham Light" pitchFamily="2" charset="0"/>
            </a:endParaRPr>
          </a:p>
        </p:txBody>
      </p:sp>
    </p:spTree>
    <p:extLst>
      <p:ext uri="{BB962C8B-B14F-4D97-AF65-F5344CB8AC3E}">
        <p14:creationId xmlns:p14="http://schemas.microsoft.com/office/powerpoint/2010/main" val="338988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223733" y="276070"/>
            <a:ext cx="7923036" cy="769441"/>
          </a:xfrm>
          <a:prstGeom prst="rect">
            <a:avLst/>
          </a:prstGeom>
          <a:noFill/>
        </p:spPr>
        <p:txBody>
          <a:bodyPr wrap="square" rtlCol="0">
            <a:spAutoFit/>
          </a:bodyPr>
          <a:lstStyle/>
          <a:p>
            <a:r>
              <a:rPr lang="en-US" sz="4400" spc="-300" dirty="0">
                <a:solidFill>
                  <a:srgbClr val="72B343"/>
                </a:solidFill>
                <a:latin typeface="Gotham Light"/>
                <a:cs typeface="Gotham Light"/>
              </a:rPr>
              <a:t>Defining Metal 3D Printing</a:t>
            </a:r>
          </a:p>
        </p:txBody>
      </p:sp>
      <p:sp>
        <p:nvSpPr>
          <p:cNvPr id="5" name="Content Placeholder 2">
            <a:extLst>
              <a:ext uri="{FF2B5EF4-FFF2-40B4-BE49-F238E27FC236}">
                <a16:creationId xmlns:a16="http://schemas.microsoft.com/office/drawing/2014/main" id="{0E278E27-7621-41DD-AF78-143A1F2C3784}"/>
              </a:ext>
            </a:extLst>
          </p:cNvPr>
          <p:cNvSpPr txBox="1">
            <a:spLocks/>
          </p:cNvSpPr>
          <p:nvPr/>
        </p:nvSpPr>
        <p:spPr>
          <a:xfrm>
            <a:off x="359359" y="1321581"/>
            <a:ext cx="3413059" cy="409221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a:buChar char="•"/>
            </a:pPr>
            <a:r>
              <a:rPr lang="en-US" sz="1400" dirty="0">
                <a:solidFill>
                  <a:schemeClr val="tx1">
                    <a:lumMod val="65000"/>
                    <a:lumOff val="35000"/>
                  </a:schemeClr>
                </a:solidFill>
                <a:latin typeface="Gotham Light"/>
                <a:cs typeface="Gotham Light"/>
              </a:rPr>
              <a:t>Within the ASTM F42 3D Printing technology definition subset, there are several 3D Printing modalities that can use metal as its primary feedstock</a:t>
            </a:r>
          </a:p>
          <a:p>
            <a:pPr marL="800100" lvl="1" indent="-342900" algn="l">
              <a:buFont typeface="Arial"/>
              <a:buChar char="•"/>
            </a:pPr>
            <a:r>
              <a:rPr lang="en-US" sz="1050" dirty="0">
                <a:solidFill>
                  <a:schemeClr val="tx1">
                    <a:lumMod val="65000"/>
                    <a:lumOff val="35000"/>
                  </a:schemeClr>
                </a:solidFill>
                <a:latin typeface="Gotham Light"/>
                <a:cs typeface="Gotham Light"/>
              </a:rPr>
              <a:t>Powder bed fusion (laser based)</a:t>
            </a:r>
          </a:p>
          <a:p>
            <a:pPr marL="800100" lvl="1" indent="-342900" algn="l">
              <a:buFont typeface="Arial"/>
              <a:buChar char="•"/>
            </a:pPr>
            <a:r>
              <a:rPr lang="en-US" sz="1050" dirty="0">
                <a:solidFill>
                  <a:schemeClr val="tx1">
                    <a:lumMod val="65000"/>
                    <a:lumOff val="35000"/>
                  </a:schemeClr>
                </a:solidFill>
                <a:latin typeface="Gotham Light"/>
                <a:cs typeface="Gotham Light"/>
              </a:rPr>
              <a:t>Powder bed fusion (electron beam)</a:t>
            </a:r>
          </a:p>
          <a:p>
            <a:pPr marL="800100" lvl="1" indent="-342900" algn="l">
              <a:buFont typeface="Arial"/>
              <a:buChar char="•"/>
            </a:pPr>
            <a:r>
              <a:rPr lang="en-US" sz="1050" dirty="0">
                <a:solidFill>
                  <a:schemeClr val="tx1">
                    <a:lumMod val="65000"/>
                    <a:lumOff val="35000"/>
                  </a:schemeClr>
                </a:solidFill>
                <a:latin typeface="Gotham Light"/>
                <a:cs typeface="Gotham Light"/>
              </a:rPr>
              <a:t>Material extrusion</a:t>
            </a:r>
          </a:p>
          <a:p>
            <a:pPr marL="800100" lvl="1" indent="-342900" algn="l">
              <a:buFont typeface="Arial"/>
              <a:buChar char="•"/>
            </a:pPr>
            <a:r>
              <a:rPr lang="en-US" sz="1050" dirty="0">
                <a:solidFill>
                  <a:schemeClr val="tx1">
                    <a:lumMod val="65000"/>
                    <a:lumOff val="35000"/>
                  </a:schemeClr>
                </a:solidFill>
                <a:latin typeface="Gotham Light"/>
                <a:cs typeface="Gotham Light"/>
              </a:rPr>
              <a:t>Binder jetting</a:t>
            </a:r>
          </a:p>
          <a:p>
            <a:pPr marL="800100" lvl="1" indent="-342900" algn="l">
              <a:buFont typeface="Arial"/>
              <a:buChar char="•"/>
            </a:pPr>
            <a:r>
              <a:rPr lang="en-US" sz="1050" dirty="0">
                <a:solidFill>
                  <a:schemeClr val="tx1">
                    <a:lumMod val="65000"/>
                    <a:lumOff val="35000"/>
                  </a:schemeClr>
                </a:solidFill>
                <a:latin typeface="Gotham Light"/>
                <a:cs typeface="Gotham Light"/>
              </a:rPr>
              <a:t>Directed energy deposition (large/small puddle)</a:t>
            </a:r>
          </a:p>
          <a:p>
            <a:pPr marL="800100" lvl="1" indent="-342900" algn="l">
              <a:buFont typeface="Arial"/>
              <a:buChar char="•"/>
            </a:pPr>
            <a:r>
              <a:rPr lang="en-US" sz="1050" dirty="0">
                <a:solidFill>
                  <a:schemeClr val="tx1">
                    <a:lumMod val="65000"/>
                    <a:lumOff val="35000"/>
                  </a:schemeClr>
                </a:solidFill>
                <a:latin typeface="Gotham Light"/>
                <a:cs typeface="Gotham Light"/>
              </a:rPr>
              <a:t>Material jetting (cold spray processes)</a:t>
            </a:r>
            <a:endParaRPr lang="en-US" sz="1400" dirty="0">
              <a:solidFill>
                <a:schemeClr val="tx1">
                  <a:lumMod val="65000"/>
                  <a:lumOff val="35000"/>
                </a:schemeClr>
              </a:solidFill>
              <a:latin typeface="Gotham Light"/>
              <a:cs typeface="Gotham Light"/>
            </a:endParaRPr>
          </a:p>
          <a:p>
            <a:pPr marL="285750" indent="-285750" algn="l">
              <a:buFont typeface="Arial" panose="020B0604020202020204" pitchFamily="34" charset="0"/>
              <a:buChar char="•"/>
            </a:pPr>
            <a:r>
              <a:rPr lang="en-US" sz="1400" dirty="0">
                <a:solidFill>
                  <a:schemeClr val="tx1">
                    <a:lumMod val="65000"/>
                    <a:lumOff val="35000"/>
                  </a:schemeClr>
                </a:solidFill>
                <a:latin typeface="Gotham Light"/>
                <a:cs typeface="Gotham Light"/>
              </a:rPr>
              <a:t>Over the last 3-5 years the 3D Printing industry has seen the most rapid adoption and growth within the powder bed fusion class of technologies with the others playing more of a niche role due to cost, size, and materials available.</a:t>
            </a:r>
          </a:p>
          <a:p>
            <a:pPr marL="800100" lvl="1" indent="-342900" algn="l">
              <a:buFont typeface="Arial"/>
              <a:buChar char="•"/>
            </a:pPr>
            <a:endParaRPr lang="en-US" sz="1000" dirty="0">
              <a:solidFill>
                <a:schemeClr val="tx1">
                  <a:lumMod val="65000"/>
                  <a:lumOff val="35000"/>
                </a:schemeClr>
              </a:solidFill>
              <a:latin typeface="Gotham Light"/>
              <a:cs typeface="Gotham Light"/>
            </a:endParaRPr>
          </a:p>
          <a:p>
            <a:pPr marL="800100" lvl="1" indent="-342900" algn="l">
              <a:buFont typeface="Arial"/>
              <a:buChar char="•"/>
            </a:pPr>
            <a:endParaRPr lang="en-US" sz="1000" dirty="0">
              <a:solidFill>
                <a:schemeClr val="tx1">
                  <a:lumMod val="65000"/>
                  <a:lumOff val="35000"/>
                </a:schemeClr>
              </a:solidFill>
              <a:latin typeface="Gotham Light"/>
              <a:cs typeface="Gotham Light"/>
            </a:endParaRPr>
          </a:p>
          <a:p>
            <a:pPr algn="l"/>
            <a:endParaRPr lang="en-US" sz="1450" dirty="0">
              <a:solidFill>
                <a:schemeClr val="tx1">
                  <a:lumMod val="65000"/>
                  <a:lumOff val="35000"/>
                </a:schemeClr>
              </a:solidFill>
              <a:latin typeface="Gotham Light"/>
              <a:cs typeface="Gotham Light"/>
            </a:endParaRPr>
          </a:p>
        </p:txBody>
      </p:sp>
      <p:pic>
        <p:nvPicPr>
          <p:cNvPr id="2" name="Picture 1">
            <a:extLst>
              <a:ext uri="{FF2B5EF4-FFF2-40B4-BE49-F238E27FC236}">
                <a16:creationId xmlns:a16="http://schemas.microsoft.com/office/drawing/2014/main" id="{D9D343C3-5F89-384A-996C-DBB7EDE90B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72418" y="2351312"/>
            <a:ext cx="5231934" cy="2377441"/>
          </a:xfrm>
          <a:prstGeom prst="rect">
            <a:avLst/>
          </a:prstGeom>
        </p:spPr>
      </p:pic>
      <p:sp>
        <p:nvSpPr>
          <p:cNvPr id="6" name="TextBox 5">
            <a:extLst>
              <a:ext uri="{FF2B5EF4-FFF2-40B4-BE49-F238E27FC236}">
                <a16:creationId xmlns:a16="http://schemas.microsoft.com/office/drawing/2014/main" id="{88854A66-4BF8-6E4E-A62C-9417CD8826FB}"/>
              </a:ext>
            </a:extLst>
          </p:cNvPr>
          <p:cNvSpPr txBox="1"/>
          <p:nvPr/>
        </p:nvSpPr>
        <p:spPr>
          <a:xfrm>
            <a:off x="359360" y="5366704"/>
            <a:ext cx="8431944" cy="646331"/>
          </a:xfrm>
          <a:prstGeom prst="rect">
            <a:avLst/>
          </a:prstGeom>
          <a:noFill/>
          <a:ln>
            <a:solidFill>
              <a:srgbClr val="32A0F5"/>
            </a:solidFill>
          </a:ln>
        </p:spPr>
        <p:txBody>
          <a:bodyPr wrap="square" rtlCol="0">
            <a:spAutoFit/>
          </a:bodyPr>
          <a:lstStyle/>
          <a:p>
            <a:r>
              <a:rPr lang="en-US" sz="1200" b="1" dirty="0">
                <a:latin typeface="Gotham Light" pitchFamily="2" charset="0"/>
                <a:cs typeface="Gotham Light" pitchFamily="2" charset="0"/>
              </a:rPr>
              <a:t>Key Takeaway</a:t>
            </a:r>
          </a:p>
          <a:p>
            <a:r>
              <a:rPr lang="en-US" sz="1200" dirty="0">
                <a:latin typeface="Gotham Light" pitchFamily="2" charset="0"/>
                <a:cs typeface="Gotham Light" pitchFamily="2" charset="0"/>
              </a:rPr>
              <a:t>Because of the large number of technology platforms, companies need to focus on particular applications/technologies/materials</a:t>
            </a:r>
          </a:p>
        </p:txBody>
      </p:sp>
      <p:sp>
        <p:nvSpPr>
          <p:cNvPr id="7" name="TextBox 6">
            <a:extLst>
              <a:ext uri="{FF2B5EF4-FFF2-40B4-BE49-F238E27FC236}">
                <a16:creationId xmlns:a16="http://schemas.microsoft.com/office/drawing/2014/main" id="{016B8ACF-57B2-014A-8F8D-38A1D2E394D1}"/>
              </a:ext>
            </a:extLst>
          </p:cNvPr>
          <p:cNvSpPr txBox="1"/>
          <p:nvPr/>
        </p:nvSpPr>
        <p:spPr>
          <a:xfrm>
            <a:off x="7206712" y="4231037"/>
            <a:ext cx="718088" cy="276999"/>
          </a:xfrm>
          <a:prstGeom prst="rect">
            <a:avLst/>
          </a:prstGeom>
          <a:solidFill>
            <a:schemeClr val="bg1"/>
          </a:solidFill>
        </p:spPr>
        <p:txBody>
          <a:bodyPr wrap="square" rtlCol="0">
            <a:spAutoFit/>
          </a:bodyPr>
          <a:lstStyle/>
          <a:p>
            <a:pPr algn="ctr"/>
            <a:r>
              <a:rPr lang="en-US" sz="600" dirty="0">
                <a:solidFill>
                  <a:schemeClr val="tx1">
                    <a:lumMod val="50000"/>
                    <a:lumOff val="50000"/>
                  </a:schemeClr>
                </a:solidFill>
                <a:latin typeface="Gotham Light" pitchFamily="2" charset="0"/>
                <a:cs typeface="Gotham Light" pitchFamily="2" charset="0"/>
              </a:rPr>
              <a:t>Inkjet/Binder Jetting</a:t>
            </a:r>
          </a:p>
        </p:txBody>
      </p:sp>
      <p:sp>
        <p:nvSpPr>
          <p:cNvPr id="8" name="TextBox 7">
            <a:extLst>
              <a:ext uri="{FF2B5EF4-FFF2-40B4-BE49-F238E27FC236}">
                <a16:creationId xmlns:a16="http://schemas.microsoft.com/office/drawing/2014/main" id="{B25228BD-D112-524D-9D00-66836D41A316}"/>
              </a:ext>
            </a:extLst>
          </p:cNvPr>
          <p:cNvSpPr txBox="1"/>
          <p:nvPr/>
        </p:nvSpPr>
        <p:spPr>
          <a:xfrm>
            <a:off x="8066869" y="4231036"/>
            <a:ext cx="718088" cy="276999"/>
          </a:xfrm>
          <a:prstGeom prst="rect">
            <a:avLst/>
          </a:prstGeom>
          <a:solidFill>
            <a:schemeClr val="bg1"/>
          </a:solidFill>
        </p:spPr>
        <p:txBody>
          <a:bodyPr wrap="square" rtlCol="0">
            <a:spAutoFit/>
          </a:bodyPr>
          <a:lstStyle/>
          <a:p>
            <a:pPr algn="ctr"/>
            <a:r>
              <a:rPr lang="en-US" sz="600" dirty="0">
                <a:solidFill>
                  <a:schemeClr val="tx1">
                    <a:lumMod val="50000"/>
                    <a:lumOff val="50000"/>
                  </a:schemeClr>
                </a:solidFill>
                <a:latin typeface="Gotham Light" pitchFamily="2" charset="0"/>
                <a:cs typeface="Gotham Light" pitchFamily="2" charset="0"/>
              </a:rPr>
              <a:t>Electron Beam Melting</a:t>
            </a:r>
          </a:p>
        </p:txBody>
      </p:sp>
    </p:spTree>
    <p:extLst>
      <p:ext uri="{BB962C8B-B14F-4D97-AF65-F5344CB8AC3E}">
        <p14:creationId xmlns:p14="http://schemas.microsoft.com/office/powerpoint/2010/main" val="3575457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D.PPT.Info.jpg" descr="/Clients/3Degrees/3D.PPT.Info.jpg"/>
          <p:cNvPicPr>
            <a:picLocks noChangeAspect="1"/>
          </p:cNvPicPr>
          <p:nvPr/>
        </p:nvPicPr>
        <p:blipFill>
          <a:blip r:embed="rId2" r:link="rId3"/>
          <a:stretch>
            <a:fillRect/>
          </a:stretch>
        </p:blipFill>
        <p:spPr>
          <a:xfrm>
            <a:off x="0" y="0"/>
            <a:ext cx="9144000" cy="6858000"/>
          </a:xfrm>
          <a:prstGeom prst="rect">
            <a:avLst/>
          </a:prstGeom>
        </p:spPr>
      </p:pic>
      <p:sp>
        <p:nvSpPr>
          <p:cNvPr id="6" name="TextBox 5"/>
          <p:cNvSpPr txBox="1"/>
          <p:nvPr/>
        </p:nvSpPr>
        <p:spPr>
          <a:xfrm>
            <a:off x="328908" y="340197"/>
            <a:ext cx="7923036" cy="646331"/>
          </a:xfrm>
          <a:prstGeom prst="rect">
            <a:avLst/>
          </a:prstGeom>
          <a:noFill/>
        </p:spPr>
        <p:txBody>
          <a:bodyPr wrap="square" rtlCol="0">
            <a:spAutoFit/>
          </a:bodyPr>
          <a:lstStyle/>
          <a:p>
            <a:r>
              <a:rPr lang="en-US" sz="3600" spc="-150" dirty="0">
                <a:solidFill>
                  <a:srgbClr val="72B343"/>
                </a:solidFill>
                <a:latin typeface="Gotham Light"/>
                <a:cs typeface="Gotham Light"/>
              </a:rPr>
              <a:t>Example Production Metal Systems</a:t>
            </a:r>
          </a:p>
        </p:txBody>
      </p:sp>
      <p:pic>
        <p:nvPicPr>
          <p:cNvPr id="2" name="Picture 1">
            <a:extLst>
              <a:ext uri="{FF2B5EF4-FFF2-40B4-BE49-F238E27FC236}">
                <a16:creationId xmlns:a16="http://schemas.microsoft.com/office/drawing/2014/main" id="{B1DD3C86-5DBE-1843-9108-29F8165D65F6}"/>
              </a:ext>
            </a:extLst>
          </p:cNvPr>
          <p:cNvPicPr>
            <a:picLocks noChangeAspect="1"/>
          </p:cNvPicPr>
          <p:nvPr/>
        </p:nvPicPr>
        <p:blipFill>
          <a:blip r:embed="rId4"/>
          <a:stretch>
            <a:fillRect/>
          </a:stretch>
        </p:blipFill>
        <p:spPr>
          <a:xfrm>
            <a:off x="612767" y="4073770"/>
            <a:ext cx="3563824" cy="1931443"/>
          </a:xfrm>
          <a:prstGeom prst="rect">
            <a:avLst/>
          </a:prstGeom>
        </p:spPr>
      </p:pic>
      <p:pic>
        <p:nvPicPr>
          <p:cNvPr id="4" name="Picture 3">
            <a:extLst>
              <a:ext uri="{FF2B5EF4-FFF2-40B4-BE49-F238E27FC236}">
                <a16:creationId xmlns:a16="http://schemas.microsoft.com/office/drawing/2014/main" id="{10D74845-358E-314B-B1E5-346FCC620C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8934" y="1526513"/>
            <a:ext cx="3677658" cy="2451772"/>
          </a:xfrm>
          <a:prstGeom prst="rect">
            <a:avLst/>
          </a:prstGeom>
        </p:spPr>
      </p:pic>
      <p:pic>
        <p:nvPicPr>
          <p:cNvPr id="7" name="Picture 6">
            <a:extLst>
              <a:ext uri="{FF2B5EF4-FFF2-40B4-BE49-F238E27FC236}">
                <a16:creationId xmlns:a16="http://schemas.microsoft.com/office/drawing/2014/main" id="{33086333-6B85-F94B-80D7-C8CAE266D2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39011" y="1943330"/>
            <a:ext cx="4470238" cy="3347331"/>
          </a:xfrm>
          <a:prstGeom prst="rect">
            <a:avLst/>
          </a:prstGeom>
        </p:spPr>
      </p:pic>
      <p:sp>
        <p:nvSpPr>
          <p:cNvPr id="10" name="TextBox 9">
            <a:extLst>
              <a:ext uri="{FF2B5EF4-FFF2-40B4-BE49-F238E27FC236}">
                <a16:creationId xmlns:a16="http://schemas.microsoft.com/office/drawing/2014/main" id="{3B51656C-C4A6-7E42-AF29-D40A268B3892}"/>
              </a:ext>
            </a:extLst>
          </p:cNvPr>
          <p:cNvSpPr txBox="1"/>
          <p:nvPr/>
        </p:nvSpPr>
        <p:spPr>
          <a:xfrm>
            <a:off x="4789357" y="1158151"/>
            <a:ext cx="3762103" cy="276999"/>
          </a:xfrm>
          <a:prstGeom prst="rect">
            <a:avLst/>
          </a:prstGeom>
          <a:noFill/>
        </p:spPr>
        <p:txBody>
          <a:bodyPr wrap="square" rtlCol="0">
            <a:spAutoFit/>
          </a:bodyPr>
          <a:lstStyle/>
          <a:p>
            <a:pPr algn="ctr"/>
            <a:r>
              <a:rPr lang="en-US" sz="1200" dirty="0">
                <a:latin typeface="Gotham Light" pitchFamily="2" charset="0"/>
                <a:cs typeface="Gotham Light" pitchFamily="2" charset="0"/>
              </a:rPr>
              <a:t>Electron Beam Welding - </a:t>
            </a:r>
            <a:r>
              <a:rPr lang="en-US" sz="1200" dirty="0" err="1">
                <a:latin typeface="Gotham Light" pitchFamily="2" charset="0"/>
                <a:cs typeface="Gotham Light" pitchFamily="2" charset="0"/>
              </a:rPr>
              <a:t>Sciaky</a:t>
            </a:r>
            <a:endParaRPr lang="en-US" sz="1200" dirty="0">
              <a:latin typeface="Gotham Light" pitchFamily="2" charset="0"/>
              <a:cs typeface="Gotham Light" pitchFamily="2" charset="0"/>
            </a:endParaRPr>
          </a:p>
        </p:txBody>
      </p:sp>
      <p:sp>
        <p:nvSpPr>
          <p:cNvPr id="11" name="TextBox 10">
            <a:extLst>
              <a:ext uri="{FF2B5EF4-FFF2-40B4-BE49-F238E27FC236}">
                <a16:creationId xmlns:a16="http://schemas.microsoft.com/office/drawing/2014/main" id="{B2DC86DD-08BC-D445-AEF3-210E9533A4D9}"/>
              </a:ext>
            </a:extLst>
          </p:cNvPr>
          <p:cNvSpPr txBox="1"/>
          <p:nvPr/>
        </p:nvSpPr>
        <p:spPr>
          <a:xfrm>
            <a:off x="498932" y="1199181"/>
            <a:ext cx="3791493" cy="276999"/>
          </a:xfrm>
          <a:prstGeom prst="rect">
            <a:avLst/>
          </a:prstGeom>
          <a:noFill/>
        </p:spPr>
        <p:txBody>
          <a:bodyPr wrap="square" rtlCol="0">
            <a:spAutoFit/>
          </a:bodyPr>
          <a:lstStyle/>
          <a:p>
            <a:r>
              <a:rPr lang="en-US" sz="1200" dirty="0">
                <a:latin typeface="Gotham Light" pitchFamily="2" charset="0"/>
                <a:cs typeface="Gotham Light" pitchFamily="2" charset="0"/>
              </a:rPr>
              <a:t>Laser Powder Bed Fusion (Concept Laser/EOS)</a:t>
            </a:r>
          </a:p>
        </p:txBody>
      </p:sp>
    </p:spTree>
    <p:extLst>
      <p:ext uri="{BB962C8B-B14F-4D97-AF65-F5344CB8AC3E}">
        <p14:creationId xmlns:p14="http://schemas.microsoft.com/office/powerpoint/2010/main" val="3021330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D.PPT.Info.jpg" descr="/Clients/3Degrees/3D.PPT.Info.jpg"/>
          <p:cNvPicPr>
            <a:picLocks noChangeAspect="1"/>
          </p:cNvPicPr>
          <p:nvPr/>
        </p:nvPicPr>
        <p:blipFill>
          <a:blip r:embed="rId2" r:link="rId3"/>
          <a:stretch>
            <a:fillRect/>
          </a:stretch>
        </p:blipFill>
        <p:spPr>
          <a:xfrm>
            <a:off x="0" y="0"/>
            <a:ext cx="9144000" cy="6858000"/>
          </a:xfrm>
          <a:prstGeom prst="rect">
            <a:avLst/>
          </a:prstGeom>
        </p:spPr>
      </p:pic>
      <p:sp>
        <p:nvSpPr>
          <p:cNvPr id="6" name="TextBox 5"/>
          <p:cNvSpPr txBox="1"/>
          <p:nvPr/>
        </p:nvSpPr>
        <p:spPr>
          <a:xfrm>
            <a:off x="328908" y="340197"/>
            <a:ext cx="8596996" cy="646331"/>
          </a:xfrm>
          <a:prstGeom prst="rect">
            <a:avLst/>
          </a:prstGeom>
          <a:noFill/>
        </p:spPr>
        <p:txBody>
          <a:bodyPr wrap="square" rtlCol="0">
            <a:spAutoFit/>
          </a:bodyPr>
          <a:lstStyle/>
          <a:p>
            <a:r>
              <a:rPr lang="en-US" sz="3600" spc="-150" dirty="0">
                <a:solidFill>
                  <a:srgbClr val="72B343"/>
                </a:solidFill>
                <a:latin typeface="Gotham Light"/>
                <a:cs typeface="Gotham Light"/>
              </a:rPr>
              <a:t>Laser Based Metal Powder Bed Fusion</a:t>
            </a:r>
          </a:p>
        </p:txBody>
      </p:sp>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r="-38"/>
          <a:stretch/>
        </p:blipFill>
        <p:spPr>
          <a:xfrm>
            <a:off x="328908" y="2144586"/>
            <a:ext cx="8583922" cy="3555356"/>
          </a:xfrm>
          <a:prstGeom prst="rect">
            <a:avLst/>
          </a:prstGeom>
        </p:spPr>
      </p:pic>
      <p:sp>
        <p:nvSpPr>
          <p:cNvPr id="8" name="TextBox 7"/>
          <p:cNvSpPr txBox="1"/>
          <p:nvPr/>
        </p:nvSpPr>
        <p:spPr>
          <a:xfrm>
            <a:off x="7646193" y="5593812"/>
            <a:ext cx="1170707" cy="246221"/>
          </a:xfrm>
          <a:prstGeom prst="rect">
            <a:avLst/>
          </a:prstGeom>
          <a:noFill/>
        </p:spPr>
        <p:txBody>
          <a:bodyPr wrap="square" rtlCol="0">
            <a:spAutoFit/>
          </a:bodyPr>
          <a:lstStyle/>
          <a:p>
            <a:pPr algn="r"/>
            <a:r>
              <a:rPr lang="en-US" sz="1000" dirty="0">
                <a:latin typeface="Gotham Light"/>
                <a:cs typeface="Gotham Light"/>
              </a:rPr>
              <a:t>Source EPMA</a:t>
            </a:r>
          </a:p>
        </p:txBody>
      </p:sp>
      <p:sp>
        <p:nvSpPr>
          <p:cNvPr id="2" name="TextBox 1">
            <a:extLst>
              <a:ext uri="{FF2B5EF4-FFF2-40B4-BE49-F238E27FC236}">
                <a16:creationId xmlns:a16="http://schemas.microsoft.com/office/drawing/2014/main" id="{34868209-E452-0440-BDE1-E94B133A35D9}"/>
              </a:ext>
            </a:extLst>
          </p:cNvPr>
          <p:cNvSpPr txBox="1"/>
          <p:nvPr/>
        </p:nvSpPr>
        <p:spPr>
          <a:xfrm>
            <a:off x="341982" y="1183341"/>
            <a:ext cx="8474918" cy="830997"/>
          </a:xfrm>
          <a:prstGeom prst="rect">
            <a:avLst/>
          </a:prstGeom>
          <a:noFill/>
        </p:spPr>
        <p:txBody>
          <a:bodyPr wrap="square" rtlCol="0">
            <a:spAutoFit/>
          </a:bodyPr>
          <a:lstStyle/>
          <a:p>
            <a:pPr algn="ctr"/>
            <a:r>
              <a:rPr lang="en-US" sz="1600" dirty="0">
                <a:latin typeface="Gotham Light" pitchFamily="2" charset="0"/>
                <a:cs typeface="Gotham Light" pitchFamily="2" charset="0"/>
              </a:rPr>
              <a:t>The predominate focus of the 3D Printing metals industry is metal powder bed fusion technology using either laser or an electron beam to consolidate the material. The material is typically a spherical powder less than 150 microns</a:t>
            </a:r>
          </a:p>
        </p:txBody>
      </p:sp>
    </p:spTree>
    <p:extLst>
      <p:ext uri="{BB962C8B-B14F-4D97-AF65-F5344CB8AC3E}">
        <p14:creationId xmlns:p14="http://schemas.microsoft.com/office/powerpoint/2010/main" val="4066667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D.PPT.Info.jpg" descr="/Clients/3Degrees/3D.PPT.Info.jpg"/>
          <p:cNvPicPr>
            <a:picLocks noChangeAspect="1"/>
          </p:cNvPicPr>
          <p:nvPr/>
        </p:nvPicPr>
        <p:blipFill>
          <a:blip r:embed="rId3" r:link="rId4"/>
          <a:stretch>
            <a:fillRect/>
          </a:stretch>
        </p:blipFill>
        <p:spPr>
          <a:xfrm>
            <a:off x="0" y="0"/>
            <a:ext cx="9144000" cy="6858000"/>
          </a:xfrm>
          <a:prstGeom prst="rect">
            <a:avLst/>
          </a:prstGeom>
        </p:spPr>
      </p:pic>
      <p:sp>
        <p:nvSpPr>
          <p:cNvPr id="6" name="TextBox 5"/>
          <p:cNvSpPr txBox="1"/>
          <p:nvPr/>
        </p:nvSpPr>
        <p:spPr>
          <a:xfrm>
            <a:off x="328908" y="340197"/>
            <a:ext cx="8596996" cy="646331"/>
          </a:xfrm>
          <a:prstGeom prst="rect">
            <a:avLst/>
          </a:prstGeom>
          <a:noFill/>
        </p:spPr>
        <p:txBody>
          <a:bodyPr wrap="square" rtlCol="0">
            <a:spAutoFit/>
          </a:bodyPr>
          <a:lstStyle/>
          <a:p>
            <a:r>
              <a:rPr lang="en-US" sz="3600" spc="-150" dirty="0">
                <a:solidFill>
                  <a:srgbClr val="72B343"/>
                </a:solidFill>
                <a:latin typeface="Gotham Light"/>
                <a:cs typeface="Gotham Light"/>
              </a:rPr>
              <a:t>Typical 3D Printing Metal Workflow</a:t>
            </a:r>
          </a:p>
        </p:txBody>
      </p:sp>
      <p:pic>
        <p:nvPicPr>
          <p:cNvPr id="2" name="Picture 1">
            <a:extLst>
              <a:ext uri="{FF2B5EF4-FFF2-40B4-BE49-F238E27FC236}">
                <a16:creationId xmlns:a16="http://schemas.microsoft.com/office/drawing/2014/main" id="{5690FC5B-133F-4A46-BCD7-50B08577943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53555" y="1199315"/>
            <a:ext cx="4372349" cy="2623841"/>
          </a:xfrm>
          <a:prstGeom prst="rect">
            <a:avLst/>
          </a:prstGeom>
        </p:spPr>
      </p:pic>
      <p:sp>
        <p:nvSpPr>
          <p:cNvPr id="9" name="TextBox 8">
            <a:extLst>
              <a:ext uri="{FF2B5EF4-FFF2-40B4-BE49-F238E27FC236}">
                <a16:creationId xmlns:a16="http://schemas.microsoft.com/office/drawing/2014/main" id="{EACB0BA4-2D12-F94F-9B55-BA55F22D07C3}"/>
              </a:ext>
            </a:extLst>
          </p:cNvPr>
          <p:cNvSpPr txBox="1"/>
          <p:nvPr/>
        </p:nvSpPr>
        <p:spPr>
          <a:xfrm>
            <a:off x="328908" y="1089212"/>
            <a:ext cx="3906916" cy="4616648"/>
          </a:xfrm>
          <a:prstGeom prst="rect">
            <a:avLst/>
          </a:prstGeom>
          <a:noFill/>
        </p:spPr>
        <p:txBody>
          <a:bodyPr wrap="square" rtlCol="0">
            <a:spAutoFit/>
          </a:bodyPr>
          <a:lstStyle/>
          <a:p>
            <a:r>
              <a:rPr lang="en-US" sz="1400" dirty="0">
                <a:latin typeface="Gotham Light" pitchFamily="2" charset="0"/>
                <a:cs typeface="Gotham Light" pitchFamily="2" charset="0"/>
              </a:rPr>
              <a:t>Part Construction</a:t>
            </a:r>
          </a:p>
          <a:p>
            <a:pPr marL="285750" indent="-285750">
              <a:buFont typeface="Arial" panose="020B0604020202020204" pitchFamily="34" charset="0"/>
              <a:buChar char="•"/>
            </a:pPr>
            <a:r>
              <a:rPr lang="en-US" sz="1400" dirty="0">
                <a:latin typeface="Gotham Light" pitchFamily="2" charset="0"/>
                <a:cs typeface="Gotham Light" pitchFamily="2" charset="0"/>
              </a:rPr>
              <a:t>Part Design – Design for Additive Manufacturing</a:t>
            </a:r>
          </a:p>
          <a:p>
            <a:pPr marL="285750" indent="-285750">
              <a:buFont typeface="Arial" panose="020B0604020202020204" pitchFamily="34" charset="0"/>
              <a:buChar char="•"/>
            </a:pPr>
            <a:r>
              <a:rPr lang="en-US" sz="1400" dirty="0">
                <a:latin typeface="Gotham Light" pitchFamily="2" charset="0"/>
                <a:cs typeface="Gotham Light" pitchFamily="2" charset="0"/>
              </a:rPr>
              <a:t>3D build model creation</a:t>
            </a:r>
          </a:p>
          <a:p>
            <a:pPr marL="285750" indent="-285750">
              <a:buFont typeface="Arial" panose="020B0604020202020204" pitchFamily="34" charset="0"/>
              <a:buChar char="•"/>
            </a:pPr>
            <a:r>
              <a:rPr lang="en-US" sz="1400" dirty="0">
                <a:latin typeface="Gotham Light" pitchFamily="2" charset="0"/>
                <a:cs typeface="Gotham Light" pitchFamily="2" charset="0"/>
              </a:rPr>
              <a:t>3D build</a:t>
            </a:r>
          </a:p>
          <a:p>
            <a:pPr marL="285750" indent="-285750">
              <a:buFont typeface="Arial" panose="020B0604020202020204" pitchFamily="34" charset="0"/>
              <a:buChar char="•"/>
            </a:pPr>
            <a:r>
              <a:rPr lang="en-US" sz="1400" dirty="0">
                <a:latin typeface="Gotham Light" pitchFamily="2" charset="0"/>
                <a:cs typeface="Gotham Light" pitchFamily="2" charset="0"/>
              </a:rPr>
              <a:t>Stress relief</a:t>
            </a:r>
          </a:p>
          <a:p>
            <a:pPr marL="285750" indent="-285750">
              <a:buFont typeface="Arial" panose="020B0604020202020204" pitchFamily="34" charset="0"/>
              <a:buChar char="•"/>
            </a:pPr>
            <a:r>
              <a:rPr lang="en-US" sz="1400" dirty="0">
                <a:latin typeface="Gotham Light" pitchFamily="2" charset="0"/>
                <a:cs typeface="Gotham Light" pitchFamily="2" charset="0"/>
              </a:rPr>
              <a:t>Build plate removal</a:t>
            </a:r>
          </a:p>
          <a:p>
            <a:pPr marL="285750" indent="-285750">
              <a:buFont typeface="Arial" panose="020B0604020202020204" pitchFamily="34" charset="0"/>
              <a:buChar char="•"/>
            </a:pPr>
            <a:r>
              <a:rPr lang="en-US" sz="1400" dirty="0">
                <a:latin typeface="Gotham Light" pitchFamily="2" charset="0"/>
                <a:cs typeface="Gotham Light" pitchFamily="2" charset="0"/>
              </a:rPr>
              <a:t>Hot Isostatic pressing</a:t>
            </a:r>
          </a:p>
          <a:p>
            <a:pPr marL="285750" indent="-285750">
              <a:buFont typeface="Arial" panose="020B0604020202020204" pitchFamily="34" charset="0"/>
              <a:buChar char="•"/>
            </a:pPr>
            <a:r>
              <a:rPr lang="en-US" sz="1400" dirty="0">
                <a:latin typeface="Gotham Light" pitchFamily="2" charset="0"/>
                <a:cs typeface="Gotham Light" pitchFamily="2" charset="0"/>
              </a:rPr>
              <a:t>Heat treatment</a:t>
            </a:r>
          </a:p>
          <a:p>
            <a:pPr marL="285750" indent="-285750">
              <a:buFont typeface="Arial" panose="020B0604020202020204" pitchFamily="34" charset="0"/>
              <a:buChar char="•"/>
            </a:pPr>
            <a:r>
              <a:rPr lang="en-US" sz="1400" dirty="0">
                <a:latin typeface="Gotham Light" pitchFamily="2" charset="0"/>
                <a:cs typeface="Gotham Light" pitchFamily="2" charset="0"/>
              </a:rPr>
              <a:t>Surface finishing</a:t>
            </a:r>
          </a:p>
          <a:p>
            <a:pPr marL="285750" indent="-285750">
              <a:buFont typeface="Arial" panose="020B0604020202020204" pitchFamily="34" charset="0"/>
              <a:buChar char="•"/>
            </a:pPr>
            <a:r>
              <a:rPr lang="en-US" sz="1400" dirty="0">
                <a:latin typeface="Gotham Light" pitchFamily="2" charset="0"/>
                <a:cs typeface="Gotham Light" pitchFamily="2" charset="0"/>
              </a:rPr>
              <a:t>Plating</a:t>
            </a:r>
          </a:p>
          <a:p>
            <a:pPr marL="285750" indent="-285750">
              <a:buFont typeface="Arial" panose="020B0604020202020204" pitchFamily="34" charset="0"/>
              <a:buChar char="•"/>
            </a:pPr>
            <a:r>
              <a:rPr lang="en-US" sz="1400" dirty="0">
                <a:latin typeface="Gotham Light" pitchFamily="2" charset="0"/>
                <a:cs typeface="Gotham Light" pitchFamily="2" charset="0"/>
              </a:rPr>
              <a:t>Machining</a:t>
            </a:r>
          </a:p>
          <a:p>
            <a:endParaRPr lang="en-US" sz="1400" dirty="0">
              <a:latin typeface="Gotham Light" pitchFamily="2" charset="0"/>
              <a:cs typeface="Gotham Light" pitchFamily="2" charset="0"/>
            </a:endParaRPr>
          </a:p>
          <a:p>
            <a:r>
              <a:rPr lang="en-US" sz="1400" dirty="0">
                <a:latin typeface="Gotham Light" pitchFamily="2" charset="0"/>
                <a:cs typeface="Gotham Light" pitchFamily="2" charset="0"/>
              </a:rPr>
              <a:t>Quality Assurance</a:t>
            </a:r>
          </a:p>
          <a:p>
            <a:pPr marL="285750" indent="-285750">
              <a:buFont typeface="Arial" panose="020B0604020202020204" pitchFamily="34" charset="0"/>
              <a:buChar char="•"/>
            </a:pPr>
            <a:r>
              <a:rPr lang="en-US" sz="1400" dirty="0">
                <a:latin typeface="Gotham Light" pitchFamily="2" charset="0"/>
                <a:cs typeface="Gotham Light" pitchFamily="2" charset="0"/>
              </a:rPr>
              <a:t>X-ray/CT for internal defects – voids</a:t>
            </a:r>
          </a:p>
          <a:p>
            <a:pPr marL="285750" indent="-285750">
              <a:buFont typeface="Arial" panose="020B0604020202020204" pitchFamily="34" charset="0"/>
              <a:buChar char="•"/>
            </a:pPr>
            <a:r>
              <a:rPr lang="en-US" sz="1400" dirty="0">
                <a:latin typeface="Gotham Light" pitchFamily="2" charset="0"/>
                <a:cs typeface="Gotham Light" pitchFamily="2" charset="0"/>
              </a:rPr>
              <a:t>Dye penetrant </a:t>
            </a:r>
          </a:p>
          <a:p>
            <a:pPr marL="285750" indent="-285750">
              <a:buFont typeface="Arial" panose="020B0604020202020204" pitchFamily="34" charset="0"/>
              <a:buChar char="•"/>
            </a:pPr>
            <a:r>
              <a:rPr lang="en-US" sz="1400" dirty="0">
                <a:latin typeface="Gotham Light" pitchFamily="2" charset="0"/>
                <a:cs typeface="Gotham Light" pitchFamily="2" charset="0"/>
              </a:rPr>
              <a:t>Dimensional (CMM, gauging, 3D Scanning)</a:t>
            </a:r>
          </a:p>
          <a:p>
            <a:pPr marL="285750" indent="-285750">
              <a:buFont typeface="Arial" panose="020B0604020202020204" pitchFamily="34" charset="0"/>
              <a:buChar char="•"/>
            </a:pPr>
            <a:r>
              <a:rPr lang="en-US" sz="1400" dirty="0">
                <a:latin typeface="Gotham Light" pitchFamily="2" charset="0"/>
                <a:cs typeface="Gotham Light" pitchFamily="2" charset="0"/>
              </a:rPr>
              <a:t>Chemical analysis</a:t>
            </a:r>
          </a:p>
          <a:p>
            <a:pPr marL="285750" indent="-285750">
              <a:buFont typeface="Arial" panose="020B0604020202020204" pitchFamily="34" charset="0"/>
              <a:buChar char="•"/>
            </a:pPr>
            <a:r>
              <a:rPr lang="en-US" sz="1400" dirty="0">
                <a:latin typeface="Gotham Light" pitchFamily="2" charset="0"/>
                <a:cs typeface="Gotham Light" pitchFamily="2" charset="0"/>
              </a:rPr>
              <a:t>Mechanical testing (tensile, HCF, etc.)</a:t>
            </a:r>
          </a:p>
          <a:p>
            <a:pPr marL="285750" indent="-285750">
              <a:buFont typeface="Arial" panose="020B0604020202020204" pitchFamily="34" charset="0"/>
              <a:buChar char="•"/>
            </a:pPr>
            <a:r>
              <a:rPr lang="en-US" sz="1400" dirty="0">
                <a:latin typeface="Gotham Light" pitchFamily="2" charset="0"/>
                <a:cs typeface="Gotham Light" pitchFamily="2" charset="0"/>
              </a:rPr>
              <a:t>Microscopy</a:t>
            </a:r>
          </a:p>
        </p:txBody>
      </p:sp>
      <p:graphicFrame>
        <p:nvGraphicFramePr>
          <p:cNvPr id="10" name="Table 9">
            <a:extLst>
              <a:ext uri="{FF2B5EF4-FFF2-40B4-BE49-F238E27FC236}">
                <a16:creationId xmlns:a16="http://schemas.microsoft.com/office/drawing/2014/main" id="{901A5707-CB7C-134E-941C-5780CB0F809F}"/>
              </a:ext>
            </a:extLst>
          </p:cNvPr>
          <p:cNvGraphicFramePr>
            <a:graphicFrameLocks noGrp="1"/>
          </p:cNvGraphicFramePr>
          <p:nvPr>
            <p:extLst/>
          </p:nvPr>
        </p:nvGraphicFramePr>
        <p:xfrm>
          <a:off x="4453729" y="4288540"/>
          <a:ext cx="4572000" cy="1417320"/>
        </p:xfrm>
        <a:graphic>
          <a:graphicData uri="http://schemas.openxmlformats.org/drawingml/2006/table">
            <a:tbl>
              <a:tblPr firstRow="1" bandRow="1">
                <a:tableStyleId>{5C22544A-7EE6-4342-B048-85BDC9FD1C3A}</a:tableStyleId>
              </a:tblPr>
              <a:tblGrid>
                <a:gridCol w="2048951">
                  <a:extLst>
                    <a:ext uri="{9D8B030D-6E8A-4147-A177-3AD203B41FA5}">
                      <a16:colId xmlns:a16="http://schemas.microsoft.com/office/drawing/2014/main" val="1856754919"/>
                    </a:ext>
                  </a:extLst>
                </a:gridCol>
                <a:gridCol w="1264023">
                  <a:extLst>
                    <a:ext uri="{9D8B030D-6E8A-4147-A177-3AD203B41FA5}">
                      <a16:colId xmlns:a16="http://schemas.microsoft.com/office/drawing/2014/main" val="2394477057"/>
                    </a:ext>
                  </a:extLst>
                </a:gridCol>
                <a:gridCol w="1259026">
                  <a:extLst>
                    <a:ext uri="{9D8B030D-6E8A-4147-A177-3AD203B41FA5}">
                      <a16:colId xmlns:a16="http://schemas.microsoft.com/office/drawing/2014/main" val="2743177777"/>
                    </a:ext>
                  </a:extLst>
                </a:gridCol>
              </a:tblGrid>
              <a:tr h="0">
                <a:tc>
                  <a:txBody>
                    <a:bodyPr/>
                    <a:lstStyle/>
                    <a:p>
                      <a:endParaRPr lang="en-US" sz="1400" b="0" i="0" dirty="0">
                        <a:latin typeface="Gotham Light" pitchFamily="2" charset="0"/>
                        <a:cs typeface="Gotham Light" pitchFamily="2" charset="0"/>
                      </a:endParaRPr>
                    </a:p>
                  </a:txBody>
                  <a:tcPr anchor="ctr"/>
                </a:tc>
                <a:tc>
                  <a:txBody>
                    <a:bodyPr/>
                    <a:lstStyle/>
                    <a:p>
                      <a:pPr algn="ctr"/>
                      <a:r>
                        <a:rPr lang="en-US" sz="1400" b="0" i="0" dirty="0">
                          <a:latin typeface="Gotham Light" pitchFamily="2" charset="0"/>
                          <a:cs typeface="Gotham Light" pitchFamily="2" charset="0"/>
                        </a:rPr>
                        <a:t>Metals</a:t>
                      </a:r>
                    </a:p>
                  </a:txBody>
                  <a:tcPr anchor="ctr"/>
                </a:tc>
                <a:tc>
                  <a:txBody>
                    <a:bodyPr/>
                    <a:lstStyle/>
                    <a:p>
                      <a:pPr algn="ctr"/>
                      <a:r>
                        <a:rPr lang="en-US" sz="1400" b="0" i="0" dirty="0">
                          <a:latin typeface="Gotham Light" pitchFamily="2" charset="0"/>
                          <a:cs typeface="Gotham Light" pitchFamily="2" charset="0"/>
                        </a:rPr>
                        <a:t>Polymers</a:t>
                      </a:r>
                    </a:p>
                  </a:txBody>
                  <a:tcPr anchor="ctr"/>
                </a:tc>
                <a:extLst>
                  <a:ext uri="{0D108BD9-81ED-4DB2-BD59-A6C34878D82A}">
                    <a16:rowId xmlns:a16="http://schemas.microsoft.com/office/drawing/2014/main" val="1992033105"/>
                  </a:ext>
                </a:extLst>
              </a:tr>
              <a:tr h="370840">
                <a:tc>
                  <a:txBody>
                    <a:bodyPr/>
                    <a:lstStyle/>
                    <a:p>
                      <a:r>
                        <a:rPr lang="en-US" sz="1400" b="0" i="0" dirty="0">
                          <a:latin typeface="Gotham Light" pitchFamily="2" charset="0"/>
                          <a:cs typeface="Gotham Light" pitchFamily="2" charset="0"/>
                        </a:rPr>
                        <a:t>Pre-Processing</a:t>
                      </a:r>
                    </a:p>
                  </a:txBody>
                  <a:tcPr anchor="ctr"/>
                </a:tc>
                <a:tc>
                  <a:txBody>
                    <a:bodyPr/>
                    <a:lstStyle/>
                    <a:p>
                      <a:pPr algn="ctr"/>
                      <a:r>
                        <a:rPr lang="en-US" sz="1400" b="0" i="0" dirty="0">
                          <a:latin typeface="Gotham Light" pitchFamily="2" charset="0"/>
                          <a:cs typeface="Gotham Light" pitchFamily="2" charset="0"/>
                        </a:rPr>
                        <a:t>15%</a:t>
                      </a:r>
                    </a:p>
                  </a:txBody>
                  <a:tcPr anchor="ctr"/>
                </a:tc>
                <a:tc>
                  <a:txBody>
                    <a:bodyPr/>
                    <a:lstStyle/>
                    <a:p>
                      <a:pPr algn="ctr"/>
                      <a:r>
                        <a:rPr lang="en-US" sz="1400" b="0" i="0" dirty="0">
                          <a:latin typeface="Gotham Light" pitchFamily="2" charset="0"/>
                          <a:cs typeface="Gotham Light" pitchFamily="2" charset="0"/>
                        </a:rPr>
                        <a:t>10%</a:t>
                      </a:r>
                    </a:p>
                  </a:txBody>
                  <a:tcPr anchor="ctr"/>
                </a:tc>
                <a:extLst>
                  <a:ext uri="{0D108BD9-81ED-4DB2-BD59-A6C34878D82A}">
                    <a16:rowId xmlns:a16="http://schemas.microsoft.com/office/drawing/2014/main" val="2528232603"/>
                  </a:ext>
                </a:extLst>
              </a:tr>
              <a:tr h="370840">
                <a:tc>
                  <a:txBody>
                    <a:bodyPr/>
                    <a:lstStyle/>
                    <a:p>
                      <a:r>
                        <a:rPr lang="en-US" sz="1400" b="0" i="0" dirty="0">
                          <a:latin typeface="Gotham Light" pitchFamily="2" charset="0"/>
                          <a:cs typeface="Gotham Light" pitchFamily="2" charset="0"/>
                        </a:rPr>
                        <a:t>Printing</a:t>
                      </a:r>
                    </a:p>
                  </a:txBody>
                  <a:tcPr anchor="ctr"/>
                </a:tc>
                <a:tc>
                  <a:txBody>
                    <a:bodyPr/>
                    <a:lstStyle/>
                    <a:p>
                      <a:pPr algn="ctr"/>
                      <a:r>
                        <a:rPr lang="en-US" sz="1400" b="0" i="0" dirty="0">
                          <a:latin typeface="Gotham Light" pitchFamily="2" charset="0"/>
                          <a:cs typeface="Gotham Light" pitchFamily="2" charset="0"/>
                        </a:rPr>
                        <a:t>50%</a:t>
                      </a:r>
                    </a:p>
                  </a:txBody>
                  <a:tcPr anchor="ctr"/>
                </a:tc>
                <a:tc>
                  <a:txBody>
                    <a:bodyPr/>
                    <a:lstStyle/>
                    <a:p>
                      <a:pPr algn="ctr"/>
                      <a:r>
                        <a:rPr lang="en-US" sz="1400" b="0" i="0" dirty="0">
                          <a:latin typeface="Gotham Light" pitchFamily="2" charset="0"/>
                          <a:cs typeface="Gotham Light" pitchFamily="2" charset="0"/>
                        </a:rPr>
                        <a:t>70%</a:t>
                      </a:r>
                    </a:p>
                  </a:txBody>
                  <a:tcPr anchor="ctr"/>
                </a:tc>
                <a:extLst>
                  <a:ext uri="{0D108BD9-81ED-4DB2-BD59-A6C34878D82A}">
                    <a16:rowId xmlns:a16="http://schemas.microsoft.com/office/drawing/2014/main" val="3522855199"/>
                  </a:ext>
                </a:extLst>
              </a:tr>
              <a:tr h="370840">
                <a:tc>
                  <a:txBody>
                    <a:bodyPr/>
                    <a:lstStyle/>
                    <a:p>
                      <a:r>
                        <a:rPr lang="en-US" sz="1400" b="0" i="0" dirty="0">
                          <a:latin typeface="Gotham Light" pitchFamily="2" charset="0"/>
                          <a:cs typeface="Gotham Light" pitchFamily="2" charset="0"/>
                        </a:rPr>
                        <a:t>Post-Processing</a:t>
                      </a:r>
                    </a:p>
                  </a:txBody>
                  <a:tcPr anchor="ctr"/>
                </a:tc>
                <a:tc>
                  <a:txBody>
                    <a:bodyPr/>
                    <a:lstStyle/>
                    <a:p>
                      <a:pPr algn="ctr"/>
                      <a:r>
                        <a:rPr lang="en-US" sz="1400" b="0" i="0" dirty="0">
                          <a:latin typeface="Gotham Light" pitchFamily="2" charset="0"/>
                          <a:cs typeface="Gotham Light" pitchFamily="2" charset="0"/>
                        </a:rPr>
                        <a:t>35%</a:t>
                      </a:r>
                    </a:p>
                  </a:txBody>
                  <a:tcPr anchor="ctr"/>
                </a:tc>
                <a:tc>
                  <a:txBody>
                    <a:bodyPr/>
                    <a:lstStyle/>
                    <a:p>
                      <a:pPr algn="ctr"/>
                      <a:r>
                        <a:rPr lang="en-US" sz="1400" b="0" i="0" dirty="0">
                          <a:latin typeface="Gotham Light" pitchFamily="2" charset="0"/>
                          <a:cs typeface="Gotham Light" pitchFamily="2" charset="0"/>
                        </a:rPr>
                        <a:t>20%</a:t>
                      </a:r>
                    </a:p>
                  </a:txBody>
                  <a:tcPr anchor="ctr"/>
                </a:tc>
                <a:extLst>
                  <a:ext uri="{0D108BD9-81ED-4DB2-BD59-A6C34878D82A}">
                    <a16:rowId xmlns:a16="http://schemas.microsoft.com/office/drawing/2014/main" val="157522975"/>
                  </a:ext>
                </a:extLst>
              </a:tr>
            </a:tbl>
          </a:graphicData>
        </a:graphic>
      </p:graphicFrame>
      <p:sp>
        <p:nvSpPr>
          <p:cNvPr id="3" name="TextBox 2">
            <a:extLst>
              <a:ext uri="{FF2B5EF4-FFF2-40B4-BE49-F238E27FC236}">
                <a16:creationId xmlns:a16="http://schemas.microsoft.com/office/drawing/2014/main" id="{68A517D0-B235-E742-9F22-4761A078A78E}"/>
              </a:ext>
            </a:extLst>
          </p:cNvPr>
          <p:cNvSpPr txBox="1"/>
          <p:nvPr/>
        </p:nvSpPr>
        <p:spPr>
          <a:xfrm>
            <a:off x="4453729" y="3980763"/>
            <a:ext cx="3866606" cy="307777"/>
          </a:xfrm>
          <a:prstGeom prst="rect">
            <a:avLst/>
          </a:prstGeom>
          <a:noFill/>
        </p:spPr>
        <p:txBody>
          <a:bodyPr wrap="square" rtlCol="0">
            <a:spAutoFit/>
          </a:bodyPr>
          <a:lstStyle/>
          <a:p>
            <a:r>
              <a:rPr lang="en-US" sz="1400" dirty="0">
                <a:latin typeface="Gotham Light" pitchFamily="2" charset="0"/>
                <a:cs typeface="Gotham Light" pitchFamily="2" charset="0"/>
              </a:rPr>
              <a:t>Time Spent during the Process</a:t>
            </a:r>
          </a:p>
        </p:txBody>
      </p:sp>
    </p:spTree>
    <p:extLst>
      <p:ext uri="{BB962C8B-B14F-4D97-AF65-F5344CB8AC3E}">
        <p14:creationId xmlns:p14="http://schemas.microsoft.com/office/powerpoint/2010/main" val="1351904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223732" y="276070"/>
            <a:ext cx="8554507" cy="707886"/>
          </a:xfrm>
          <a:prstGeom prst="rect">
            <a:avLst/>
          </a:prstGeom>
          <a:noFill/>
        </p:spPr>
        <p:txBody>
          <a:bodyPr wrap="square" rtlCol="0">
            <a:spAutoFit/>
          </a:bodyPr>
          <a:lstStyle/>
          <a:p>
            <a:r>
              <a:rPr lang="en-US" sz="4000" spc="-300" dirty="0">
                <a:solidFill>
                  <a:srgbClr val="72B343"/>
                </a:solidFill>
                <a:latin typeface="Gotham Light"/>
                <a:cs typeface="Gotham Light"/>
              </a:rPr>
              <a:t>The appeal of 3D Printing using metal</a:t>
            </a:r>
          </a:p>
        </p:txBody>
      </p:sp>
      <p:cxnSp>
        <p:nvCxnSpPr>
          <p:cNvPr id="6" name="Straight Arrow Connector 5">
            <a:extLst>
              <a:ext uri="{FF2B5EF4-FFF2-40B4-BE49-F238E27FC236}">
                <a16:creationId xmlns:a16="http://schemas.microsoft.com/office/drawing/2014/main" id="{DC1FB5C4-EE80-884B-820F-DE5A39766CB6}"/>
              </a:ext>
            </a:extLst>
          </p:cNvPr>
          <p:cNvCxnSpPr>
            <a:cxnSpLocks/>
          </p:cNvCxnSpPr>
          <p:nvPr/>
        </p:nvCxnSpPr>
        <p:spPr>
          <a:xfrm>
            <a:off x="4872446" y="5003074"/>
            <a:ext cx="3905793"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A8DDBC5-B928-2F46-8FA0-DE4CFA7916E0}"/>
              </a:ext>
            </a:extLst>
          </p:cNvPr>
          <p:cNvCxnSpPr>
            <a:cxnSpLocks/>
          </p:cNvCxnSpPr>
          <p:nvPr/>
        </p:nvCxnSpPr>
        <p:spPr>
          <a:xfrm flipV="1">
            <a:off x="4872446" y="1624149"/>
            <a:ext cx="0" cy="3378925"/>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069DB65-FFC7-7647-83BB-85918E6CCDB4}"/>
              </a:ext>
            </a:extLst>
          </p:cNvPr>
          <p:cNvSpPr txBox="1"/>
          <p:nvPr/>
        </p:nvSpPr>
        <p:spPr>
          <a:xfrm>
            <a:off x="5813720" y="5330374"/>
            <a:ext cx="2521132" cy="338554"/>
          </a:xfrm>
          <a:prstGeom prst="rect">
            <a:avLst/>
          </a:prstGeom>
          <a:noFill/>
        </p:spPr>
        <p:txBody>
          <a:bodyPr wrap="square" rtlCol="0">
            <a:spAutoFit/>
          </a:bodyPr>
          <a:lstStyle/>
          <a:p>
            <a:r>
              <a:rPr lang="en-US" sz="1600" dirty="0">
                <a:latin typeface="Gotham Light" pitchFamily="2" charset="0"/>
                <a:cs typeface="Gotham Light" pitchFamily="2" charset="0"/>
              </a:rPr>
              <a:t>Production Volume</a:t>
            </a:r>
          </a:p>
        </p:txBody>
      </p:sp>
      <p:sp>
        <p:nvSpPr>
          <p:cNvPr id="12" name="TextBox 11">
            <a:extLst>
              <a:ext uri="{FF2B5EF4-FFF2-40B4-BE49-F238E27FC236}">
                <a16:creationId xmlns:a16="http://schemas.microsoft.com/office/drawing/2014/main" id="{4F3CBDCD-8EE4-9F43-A399-F699D1DDF369}"/>
              </a:ext>
            </a:extLst>
          </p:cNvPr>
          <p:cNvSpPr txBox="1"/>
          <p:nvPr/>
        </p:nvSpPr>
        <p:spPr>
          <a:xfrm rot="16200000">
            <a:off x="3311434" y="3144334"/>
            <a:ext cx="2521132" cy="338554"/>
          </a:xfrm>
          <a:prstGeom prst="rect">
            <a:avLst/>
          </a:prstGeom>
          <a:noFill/>
        </p:spPr>
        <p:txBody>
          <a:bodyPr wrap="square" rtlCol="0">
            <a:spAutoFit/>
          </a:bodyPr>
          <a:lstStyle/>
          <a:p>
            <a:pPr algn="ctr"/>
            <a:r>
              <a:rPr lang="en-US" sz="1600" dirty="0">
                <a:latin typeface="Gotham Light" pitchFamily="2" charset="0"/>
                <a:cs typeface="Gotham Light" pitchFamily="2" charset="0"/>
              </a:rPr>
              <a:t>Part Size/Weight</a:t>
            </a:r>
          </a:p>
        </p:txBody>
      </p:sp>
      <p:sp>
        <p:nvSpPr>
          <p:cNvPr id="13" name="TextBox 12">
            <a:extLst>
              <a:ext uri="{FF2B5EF4-FFF2-40B4-BE49-F238E27FC236}">
                <a16:creationId xmlns:a16="http://schemas.microsoft.com/office/drawing/2014/main" id="{AD6B78B3-10F2-1F45-AD28-18DBEEDABDCA}"/>
              </a:ext>
            </a:extLst>
          </p:cNvPr>
          <p:cNvSpPr txBox="1"/>
          <p:nvPr/>
        </p:nvSpPr>
        <p:spPr>
          <a:xfrm>
            <a:off x="5199017" y="4075611"/>
            <a:ext cx="927463" cy="430887"/>
          </a:xfrm>
          <a:prstGeom prst="rect">
            <a:avLst/>
          </a:prstGeom>
          <a:noFill/>
          <a:ln>
            <a:solidFill>
              <a:srgbClr val="76B24B"/>
            </a:solidFill>
          </a:ln>
        </p:spPr>
        <p:txBody>
          <a:bodyPr wrap="square" rtlCol="0">
            <a:spAutoFit/>
          </a:bodyPr>
          <a:lstStyle/>
          <a:p>
            <a:pPr algn="ctr"/>
            <a:r>
              <a:rPr lang="en-US" sz="1100" dirty="0">
                <a:latin typeface="Gotham Light" pitchFamily="2" charset="0"/>
                <a:cs typeface="Gotham Light" pitchFamily="2" charset="0"/>
              </a:rPr>
              <a:t>3D Printing</a:t>
            </a:r>
          </a:p>
        </p:txBody>
      </p:sp>
      <p:sp>
        <p:nvSpPr>
          <p:cNvPr id="14" name="TextBox 13">
            <a:extLst>
              <a:ext uri="{FF2B5EF4-FFF2-40B4-BE49-F238E27FC236}">
                <a16:creationId xmlns:a16="http://schemas.microsoft.com/office/drawing/2014/main" id="{F0C2846A-0E70-7241-BE85-B0791B7E55E9}"/>
              </a:ext>
            </a:extLst>
          </p:cNvPr>
          <p:cNvSpPr txBox="1"/>
          <p:nvPr/>
        </p:nvSpPr>
        <p:spPr>
          <a:xfrm>
            <a:off x="6322422" y="4423844"/>
            <a:ext cx="1312818" cy="430887"/>
          </a:xfrm>
          <a:prstGeom prst="rect">
            <a:avLst/>
          </a:prstGeom>
          <a:noFill/>
          <a:ln>
            <a:solidFill>
              <a:schemeClr val="accent2">
                <a:lumMod val="75000"/>
              </a:schemeClr>
            </a:solidFill>
          </a:ln>
        </p:spPr>
        <p:txBody>
          <a:bodyPr wrap="square" rtlCol="0">
            <a:spAutoFit/>
          </a:bodyPr>
          <a:lstStyle/>
          <a:p>
            <a:pPr algn="ctr"/>
            <a:r>
              <a:rPr lang="en-US" sz="1100" dirty="0">
                <a:latin typeface="Gotham Light" pitchFamily="2" charset="0"/>
                <a:cs typeface="Gotham Light" pitchFamily="2" charset="0"/>
              </a:rPr>
              <a:t>Metal Injection Molding</a:t>
            </a:r>
          </a:p>
        </p:txBody>
      </p:sp>
      <p:sp>
        <p:nvSpPr>
          <p:cNvPr id="15" name="TextBox 14">
            <a:extLst>
              <a:ext uri="{FF2B5EF4-FFF2-40B4-BE49-F238E27FC236}">
                <a16:creationId xmlns:a16="http://schemas.microsoft.com/office/drawing/2014/main" id="{4B94129E-FA5C-A044-A689-EB8004791668}"/>
              </a:ext>
            </a:extLst>
          </p:cNvPr>
          <p:cNvSpPr txBox="1"/>
          <p:nvPr/>
        </p:nvSpPr>
        <p:spPr>
          <a:xfrm>
            <a:off x="6978831" y="3966210"/>
            <a:ext cx="1534886" cy="261610"/>
          </a:xfrm>
          <a:prstGeom prst="rect">
            <a:avLst/>
          </a:prstGeom>
          <a:noFill/>
          <a:ln>
            <a:solidFill>
              <a:schemeClr val="bg2">
                <a:lumMod val="50000"/>
              </a:schemeClr>
            </a:solidFill>
          </a:ln>
        </p:spPr>
        <p:txBody>
          <a:bodyPr wrap="square" rtlCol="0">
            <a:spAutoFit/>
          </a:bodyPr>
          <a:lstStyle/>
          <a:p>
            <a:pPr algn="ctr"/>
            <a:r>
              <a:rPr lang="en-US" sz="1100" dirty="0">
                <a:latin typeface="Gotham Light" pitchFamily="2" charset="0"/>
                <a:cs typeface="Gotham Light" pitchFamily="2" charset="0"/>
              </a:rPr>
              <a:t>Pressing/Sintering</a:t>
            </a:r>
          </a:p>
        </p:txBody>
      </p:sp>
      <p:sp>
        <p:nvSpPr>
          <p:cNvPr id="16" name="TextBox 15">
            <a:extLst>
              <a:ext uri="{FF2B5EF4-FFF2-40B4-BE49-F238E27FC236}">
                <a16:creationId xmlns:a16="http://schemas.microsoft.com/office/drawing/2014/main" id="{3EC8935C-EB77-0545-9CD1-A4B385CACEA3}"/>
              </a:ext>
            </a:extLst>
          </p:cNvPr>
          <p:cNvSpPr txBox="1"/>
          <p:nvPr/>
        </p:nvSpPr>
        <p:spPr>
          <a:xfrm>
            <a:off x="5104581" y="1708505"/>
            <a:ext cx="459925" cy="2292935"/>
          </a:xfrm>
          <a:prstGeom prst="rect">
            <a:avLst/>
          </a:prstGeom>
          <a:noFill/>
          <a:ln>
            <a:solidFill>
              <a:schemeClr val="tx2">
                <a:lumMod val="75000"/>
              </a:schemeClr>
            </a:solidFill>
          </a:ln>
        </p:spPr>
        <p:txBody>
          <a:bodyPr wrap="square" rtlCol="0" anchor="ctr">
            <a:spAutoFit/>
          </a:bodyPr>
          <a:lstStyle/>
          <a:p>
            <a:pPr algn="ctr"/>
            <a:endParaRPr lang="en-US" sz="1100" dirty="0">
              <a:latin typeface="Gotham Light" pitchFamily="2" charset="0"/>
              <a:cs typeface="Gotham Light" pitchFamily="2" charset="0"/>
            </a:endParaRPr>
          </a:p>
          <a:p>
            <a:pPr algn="ctr"/>
            <a:endParaRPr lang="en-US" sz="1100" dirty="0">
              <a:latin typeface="Gotham Light" pitchFamily="2" charset="0"/>
              <a:cs typeface="Gotham Light" pitchFamily="2" charset="0"/>
            </a:endParaRPr>
          </a:p>
          <a:p>
            <a:pPr algn="ctr"/>
            <a:endParaRPr lang="en-US" sz="1100" dirty="0">
              <a:latin typeface="Gotham Light" pitchFamily="2" charset="0"/>
              <a:cs typeface="Gotham Light" pitchFamily="2" charset="0"/>
            </a:endParaRPr>
          </a:p>
          <a:p>
            <a:pPr algn="ctr"/>
            <a:endParaRPr lang="en-US" sz="1100" dirty="0">
              <a:latin typeface="Gotham Light" pitchFamily="2" charset="0"/>
              <a:cs typeface="Gotham Light" pitchFamily="2" charset="0"/>
            </a:endParaRPr>
          </a:p>
          <a:p>
            <a:pPr algn="ctr"/>
            <a:endParaRPr lang="en-US" sz="1100" dirty="0">
              <a:latin typeface="Gotham Light" pitchFamily="2" charset="0"/>
              <a:cs typeface="Gotham Light" pitchFamily="2" charset="0"/>
            </a:endParaRPr>
          </a:p>
          <a:p>
            <a:pPr algn="ctr"/>
            <a:endParaRPr lang="en-US" sz="1100" dirty="0">
              <a:latin typeface="Gotham Light" pitchFamily="2" charset="0"/>
              <a:cs typeface="Gotham Light" pitchFamily="2" charset="0"/>
            </a:endParaRPr>
          </a:p>
          <a:p>
            <a:pPr algn="ctr"/>
            <a:endParaRPr lang="en-US" sz="1100" dirty="0">
              <a:latin typeface="Gotham Light" pitchFamily="2" charset="0"/>
              <a:cs typeface="Gotham Light" pitchFamily="2" charset="0"/>
            </a:endParaRPr>
          </a:p>
          <a:p>
            <a:pPr algn="ctr"/>
            <a:endParaRPr lang="en-US" sz="1100" dirty="0">
              <a:latin typeface="Gotham Light" pitchFamily="2" charset="0"/>
              <a:cs typeface="Gotham Light" pitchFamily="2" charset="0"/>
            </a:endParaRPr>
          </a:p>
          <a:p>
            <a:pPr algn="ctr"/>
            <a:endParaRPr lang="en-US" sz="1100" dirty="0">
              <a:latin typeface="Gotham Light" pitchFamily="2" charset="0"/>
              <a:cs typeface="Gotham Light" pitchFamily="2" charset="0"/>
            </a:endParaRPr>
          </a:p>
          <a:p>
            <a:pPr algn="ctr"/>
            <a:endParaRPr lang="en-US" sz="1100" dirty="0">
              <a:latin typeface="Gotham Light" pitchFamily="2" charset="0"/>
              <a:cs typeface="Gotham Light" pitchFamily="2" charset="0"/>
            </a:endParaRPr>
          </a:p>
          <a:p>
            <a:pPr algn="ctr"/>
            <a:endParaRPr lang="en-US" sz="1100" dirty="0">
              <a:latin typeface="Gotham Light" pitchFamily="2" charset="0"/>
              <a:cs typeface="Gotham Light" pitchFamily="2" charset="0"/>
            </a:endParaRPr>
          </a:p>
          <a:p>
            <a:pPr algn="ctr"/>
            <a:endParaRPr lang="en-US" sz="1100" dirty="0">
              <a:latin typeface="Gotham Light" pitchFamily="2" charset="0"/>
              <a:cs typeface="Gotham Light" pitchFamily="2" charset="0"/>
            </a:endParaRPr>
          </a:p>
          <a:p>
            <a:pPr algn="ctr"/>
            <a:endParaRPr lang="en-US" sz="1100" dirty="0">
              <a:latin typeface="Gotham Light" pitchFamily="2" charset="0"/>
              <a:cs typeface="Gotham Light" pitchFamily="2" charset="0"/>
            </a:endParaRPr>
          </a:p>
        </p:txBody>
      </p:sp>
      <p:sp>
        <p:nvSpPr>
          <p:cNvPr id="20" name="TextBox 19">
            <a:extLst>
              <a:ext uri="{FF2B5EF4-FFF2-40B4-BE49-F238E27FC236}">
                <a16:creationId xmlns:a16="http://schemas.microsoft.com/office/drawing/2014/main" id="{A1D30DB7-C610-7645-852A-577A49643447}"/>
              </a:ext>
            </a:extLst>
          </p:cNvPr>
          <p:cNvSpPr txBox="1"/>
          <p:nvPr/>
        </p:nvSpPr>
        <p:spPr>
          <a:xfrm>
            <a:off x="393383" y="1006640"/>
            <a:ext cx="3576228" cy="5047536"/>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Gotham Light" pitchFamily="2" charset="0"/>
                <a:cs typeface="Gotham Light" pitchFamily="2" charset="0"/>
              </a:rPr>
              <a:t>Ability to engineer and make highly complex end parts and tooling</a:t>
            </a:r>
          </a:p>
          <a:p>
            <a:pPr marL="285750" indent="-285750">
              <a:buFont typeface="Arial" panose="020B0604020202020204" pitchFamily="34" charset="0"/>
              <a:buChar char="•"/>
            </a:pPr>
            <a:r>
              <a:rPr lang="en-US" sz="1400" dirty="0">
                <a:latin typeface="Gotham Light" pitchFamily="2" charset="0"/>
                <a:cs typeface="Gotham Light" pitchFamily="2" charset="0"/>
              </a:rPr>
              <a:t>Designers can choose from a wide range of materials including tool steels, stainless steels, titanium, titanium alloys, nickel based super alloys, cobalt chrome alloys, copper based alloys, gold, silver, palladium, and tantalum</a:t>
            </a:r>
          </a:p>
          <a:p>
            <a:pPr marL="285750" indent="-285750">
              <a:buFont typeface="Arial" panose="020B0604020202020204" pitchFamily="34" charset="0"/>
              <a:buChar char="•"/>
            </a:pPr>
            <a:r>
              <a:rPr lang="en-US" sz="1400" dirty="0">
                <a:latin typeface="Gotham Light" pitchFamily="2" charset="0"/>
                <a:cs typeface="Gotham Light" pitchFamily="2" charset="0"/>
              </a:rPr>
              <a:t>Most 3D Printing metal systems produce parts that are nearly 100% dense that match the properties of a cast part in the same material. </a:t>
            </a:r>
          </a:p>
          <a:p>
            <a:pPr marL="285750" indent="-285750">
              <a:buFont typeface="Arial" panose="020B0604020202020204" pitchFamily="34" charset="0"/>
              <a:buChar char="•"/>
            </a:pPr>
            <a:r>
              <a:rPr lang="en-US" sz="1400" dirty="0">
                <a:latin typeface="Gotham Light" pitchFamily="2" charset="0"/>
                <a:cs typeface="Gotham Light" pitchFamily="2" charset="0"/>
              </a:rPr>
              <a:t>Custom microstructures can be made using powder bed fusion technologies due to the very small working areas in the build chambers</a:t>
            </a:r>
          </a:p>
          <a:p>
            <a:pPr marL="285750" indent="-285750">
              <a:buFont typeface="Arial" panose="020B0604020202020204" pitchFamily="34" charset="0"/>
              <a:buChar char="•"/>
            </a:pPr>
            <a:r>
              <a:rPr lang="en-US" sz="1400" dirty="0">
                <a:latin typeface="Gotham Light" pitchFamily="2" charset="0"/>
                <a:cs typeface="Gotham Light" pitchFamily="2" charset="0"/>
              </a:rPr>
              <a:t>Smaller grain boundaries in metal 3D Printed parts result in more uniform material composition throughout the component. </a:t>
            </a:r>
          </a:p>
        </p:txBody>
      </p:sp>
      <p:sp>
        <p:nvSpPr>
          <p:cNvPr id="2" name="TextBox 1">
            <a:extLst>
              <a:ext uri="{FF2B5EF4-FFF2-40B4-BE49-F238E27FC236}">
                <a16:creationId xmlns:a16="http://schemas.microsoft.com/office/drawing/2014/main" id="{337856FE-99C8-4848-86CB-FAABAE122403}"/>
              </a:ext>
            </a:extLst>
          </p:cNvPr>
          <p:cNvSpPr txBox="1"/>
          <p:nvPr/>
        </p:nvSpPr>
        <p:spPr>
          <a:xfrm rot="16200000">
            <a:off x="4515796" y="2668529"/>
            <a:ext cx="1619794" cy="253916"/>
          </a:xfrm>
          <a:prstGeom prst="rect">
            <a:avLst/>
          </a:prstGeom>
          <a:noFill/>
        </p:spPr>
        <p:txBody>
          <a:bodyPr wrap="square" rtlCol="0">
            <a:spAutoFit/>
          </a:bodyPr>
          <a:lstStyle/>
          <a:p>
            <a:r>
              <a:rPr lang="en-US" sz="1050" dirty="0">
                <a:latin typeface="Gotham Light" pitchFamily="2" charset="0"/>
                <a:cs typeface="Gotham Light" pitchFamily="2" charset="0"/>
              </a:rPr>
              <a:t>Hot Isostatic Pressing</a:t>
            </a:r>
          </a:p>
        </p:txBody>
      </p:sp>
      <p:sp>
        <p:nvSpPr>
          <p:cNvPr id="5" name="TextBox 4">
            <a:extLst>
              <a:ext uri="{FF2B5EF4-FFF2-40B4-BE49-F238E27FC236}">
                <a16:creationId xmlns:a16="http://schemas.microsoft.com/office/drawing/2014/main" id="{3D168E0F-CFB9-634C-880A-827CD4DF020D}"/>
              </a:ext>
            </a:extLst>
          </p:cNvPr>
          <p:cNvSpPr txBox="1"/>
          <p:nvPr/>
        </p:nvSpPr>
        <p:spPr>
          <a:xfrm>
            <a:off x="4755838" y="5009792"/>
            <a:ext cx="232135" cy="261610"/>
          </a:xfrm>
          <a:prstGeom prst="rect">
            <a:avLst/>
          </a:prstGeom>
          <a:noFill/>
        </p:spPr>
        <p:txBody>
          <a:bodyPr wrap="square" rtlCol="0">
            <a:spAutoFit/>
          </a:bodyPr>
          <a:lstStyle/>
          <a:p>
            <a:r>
              <a:rPr lang="en-US" sz="1050" dirty="0">
                <a:latin typeface="Gotham Light" pitchFamily="2" charset="0"/>
                <a:cs typeface="Gotham Light" pitchFamily="2" charset="0"/>
              </a:rPr>
              <a:t>O</a:t>
            </a:r>
          </a:p>
        </p:txBody>
      </p:sp>
      <p:sp>
        <p:nvSpPr>
          <p:cNvPr id="17" name="TextBox 16">
            <a:extLst>
              <a:ext uri="{FF2B5EF4-FFF2-40B4-BE49-F238E27FC236}">
                <a16:creationId xmlns:a16="http://schemas.microsoft.com/office/drawing/2014/main" id="{8039C051-F5D7-4C42-96DD-EF62665BFB28}"/>
              </a:ext>
            </a:extLst>
          </p:cNvPr>
          <p:cNvSpPr txBox="1"/>
          <p:nvPr/>
        </p:nvSpPr>
        <p:spPr>
          <a:xfrm>
            <a:off x="8058193" y="5026804"/>
            <a:ext cx="1085807" cy="415498"/>
          </a:xfrm>
          <a:prstGeom prst="rect">
            <a:avLst/>
          </a:prstGeom>
          <a:noFill/>
        </p:spPr>
        <p:txBody>
          <a:bodyPr wrap="square" rtlCol="0">
            <a:spAutoFit/>
          </a:bodyPr>
          <a:lstStyle/>
          <a:p>
            <a:pPr algn="ctr"/>
            <a:r>
              <a:rPr lang="en-US" sz="1050" dirty="0">
                <a:latin typeface="Gotham Light" pitchFamily="2" charset="0"/>
                <a:cs typeface="Gotham Light" pitchFamily="2" charset="0"/>
              </a:rPr>
              <a:t>Hundreds of Thousands</a:t>
            </a:r>
          </a:p>
        </p:txBody>
      </p:sp>
    </p:spTree>
    <p:extLst>
      <p:ext uri="{BB962C8B-B14F-4D97-AF65-F5344CB8AC3E}">
        <p14:creationId xmlns:p14="http://schemas.microsoft.com/office/powerpoint/2010/main" val="2456146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223732" y="276070"/>
            <a:ext cx="8554507" cy="707886"/>
          </a:xfrm>
          <a:prstGeom prst="rect">
            <a:avLst/>
          </a:prstGeom>
          <a:noFill/>
        </p:spPr>
        <p:txBody>
          <a:bodyPr wrap="square" rtlCol="0">
            <a:spAutoFit/>
          </a:bodyPr>
          <a:lstStyle/>
          <a:p>
            <a:r>
              <a:rPr lang="en-US" sz="4000" spc="-300" dirty="0">
                <a:solidFill>
                  <a:srgbClr val="72B343"/>
                </a:solidFill>
                <a:latin typeface="Gotham Light"/>
                <a:cs typeface="Gotham Light"/>
              </a:rPr>
              <a:t>The limitations of metal 3D Printing</a:t>
            </a:r>
          </a:p>
        </p:txBody>
      </p:sp>
      <p:graphicFrame>
        <p:nvGraphicFramePr>
          <p:cNvPr id="5" name="Table 4">
            <a:extLst>
              <a:ext uri="{FF2B5EF4-FFF2-40B4-BE49-F238E27FC236}">
                <a16:creationId xmlns:a16="http://schemas.microsoft.com/office/drawing/2014/main" id="{C1B3D119-5DB7-F64F-9735-653D064224FD}"/>
              </a:ext>
            </a:extLst>
          </p:cNvPr>
          <p:cNvGraphicFramePr>
            <a:graphicFrameLocks noGrp="1"/>
          </p:cNvGraphicFramePr>
          <p:nvPr>
            <p:extLst/>
          </p:nvPr>
        </p:nvGraphicFramePr>
        <p:xfrm>
          <a:off x="389709" y="1260026"/>
          <a:ext cx="8364582" cy="407739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80768645"/>
                    </a:ext>
                  </a:extLst>
                </a:gridCol>
                <a:gridCol w="6230982">
                  <a:extLst>
                    <a:ext uri="{9D8B030D-6E8A-4147-A177-3AD203B41FA5}">
                      <a16:colId xmlns:a16="http://schemas.microsoft.com/office/drawing/2014/main" val="1220830785"/>
                    </a:ext>
                  </a:extLst>
                </a:gridCol>
              </a:tblGrid>
              <a:tr h="535578">
                <a:tc>
                  <a:txBody>
                    <a:bodyPr/>
                    <a:lstStyle/>
                    <a:p>
                      <a:endParaRPr lang="en-US" sz="1600" b="0" i="0" dirty="0">
                        <a:latin typeface="Gotham Light" pitchFamily="2" charset="0"/>
                        <a:cs typeface="Gotham Light" pitchFamily="2" charset="0"/>
                      </a:endParaRPr>
                    </a:p>
                  </a:txBody>
                  <a:tcPr anchor="ctr"/>
                </a:tc>
                <a:tc>
                  <a:txBody>
                    <a:bodyPr/>
                    <a:lstStyle/>
                    <a:p>
                      <a:r>
                        <a:rPr lang="en-US" sz="1600" b="0" i="0" dirty="0">
                          <a:latin typeface="Gotham Light" pitchFamily="2" charset="0"/>
                          <a:cs typeface="Gotham Light" pitchFamily="2" charset="0"/>
                        </a:rPr>
                        <a:t>Details</a:t>
                      </a:r>
                    </a:p>
                  </a:txBody>
                  <a:tcPr anchor="ctr"/>
                </a:tc>
                <a:extLst>
                  <a:ext uri="{0D108BD9-81ED-4DB2-BD59-A6C34878D82A}">
                    <a16:rowId xmlns:a16="http://schemas.microsoft.com/office/drawing/2014/main" val="4176156301"/>
                  </a:ext>
                </a:extLst>
              </a:tr>
              <a:tr h="708364">
                <a:tc>
                  <a:txBody>
                    <a:bodyPr/>
                    <a:lstStyle/>
                    <a:p>
                      <a:r>
                        <a:rPr lang="en-US" sz="1600" b="0" i="0" dirty="0">
                          <a:latin typeface="Gotham Light" pitchFamily="2" charset="0"/>
                          <a:cs typeface="Gotham Light" pitchFamily="2" charset="0"/>
                        </a:rPr>
                        <a:t>Part Size</a:t>
                      </a:r>
                    </a:p>
                  </a:txBody>
                  <a:tcPr anchor="ctr"/>
                </a:tc>
                <a:tc>
                  <a:txBody>
                    <a:bodyPr/>
                    <a:lstStyle/>
                    <a:p>
                      <a:r>
                        <a:rPr lang="en-US" sz="1200" b="0" i="0" dirty="0">
                          <a:latin typeface="Gotham Light" pitchFamily="2" charset="0"/>
                          <a:cs typeface="Gotham Light" pitchFamily="2" charset="0"/>
                        </a:rPr>
                        <a:t>Typically most powder bed metal machines are on the order of 250mmx250mmx250mm. Some vendors have come out with larger systems in recent years and DED processes can achieve bigger parts. </a:t>
                      </a:r>
                    </a:p>
                  </a:txBody>
                  <a:tcPr anchor="ctr"/>
                </a:tc>
                <a:extLst>
                  <a:ext uri="{0D108BD9-81ED-4DB2-BD59-A6C34878D82A}">
                    <a16:rowId xmlns:a16="http://schemas.microsoft.com/office/drawing/2014/main" val="2850402637"/>
                  </a:ext>
                </a:extLst>
              </a:tr>
              <a:tr h="708364">
                <a:tc>
                  <a:txBody>
                    <a:bodyPr/>
                    <a:lstStyle/>
                    <a:p>
                      <a:r>
                        <a:rPr lang="en-US" sz="1600" b="0" i="0" dirty="0">
                          <a:latin typeface="Gotham Light" pitchFamily="2" charset="0"/>
                          <a:cs typeface="Gotham Light" pitchFamily="2" charset="0"/>
                        </a:rPr>
                        <a:t>Materials</a:t>
                      </a:r>
                    </a:p>
                  </a:txBody>
                  <a:tcPr anchor="ctr"/>
                </a:tc>
                <a:tc>
                  <a:txBody>
                    <a:bodyPr/>
                    <a:lstStyle/>
                    <a:p>
                      <a:r>
                        <a:rPr lang="en-US" sz="1200" b="0" i="0" dirty="0">
                          <a:latin typeface="Gotham Light" pitchFamily="2" charset="0"/>
                          <a:cs typeface="Gotham Light" pitchFamily="2" charset="0"/>
                        </a:rPr>
                        <a:t>Certainly there are a number of materials that are open to the process however non-weldable do not work and difficult to weld parts need special approaches.</a:t>
                      </a:r>
                    </a:p>
                  </a:txBody>
                  <a:tcPr anchor="ctr"/>
                </a:tc>
                <a:extLst>
                  <a:ext uri="{0D108BD9-81ED-4DB2-BD59-A6C34878D82A}">
                    <a16:rowId xmlns:a16="http://schemas.microsoft.com/office/drawing/2014/main" val="1697643537"/>
                  </a:ext>
                </a:extLst>
              </a:tr>
              <a:tr h="708364">
                <a:tc>
                  <a:txBody>
                    <a:bodyPr/>
                    <a:lstStyle/>
                    <a:p>
                      <a:r>
                        <a:rPr lang="en-US" sz="1600" b="0" i="0" dirty="0">
                          <a:latin typeface="Gotham Light" pitchFamily="2" charset="0"/>
                          <a:cs typeface="Gotham Light" pitchFamily="2" charset="0"/>
                        </a:rPr>
                        <a:t>Production Volume</a:t>
                      </a:r>
                    </a:p>
                  </a:txBody>
                  <a:tcPr anchor="ctr"/>
                </a:tc>
                <a:tc>
                  <a:txBody>
                    <a:bodyPr/>
                    <a:lstStyle/>
                    <a:p>
                      <a:r>
                        <a:rPr lang="en-US" sz="1200" b="0" i="0" dirty="0">
                          <a:latin typeface="Gotham Light" pitchFamily="2" charset="0"/>
                          <a:cs typeface="Gotham Light" pitchFamily="2" charset="0"/>
                        </a:rPr>
                        <a:t>Currently most 3D Printing metal approaches are suitable only for small series due to production time and cost. However, smaller components have been printed in production volumes up to 10s of thousands of parts. </a:t>
                      </a:r>
                    </a:p>
                  </a:txBody>
                  <a:tcPr anchor="ctr"/>
                </a:tc>
                <a:extLst>
                  <a:ext uri="{0D108BD9-81ED-4DB2-BD59-A6C34878D82A}">
                    <a16:rowId xmlns:a16="http://schemas.microsoft.com/office/drawing/2014/main" val="2969909282"/>
                  </a:ext>
                </a:extLst>
              </a:tr>
              <a:tr h="708364">
                <a:tc>
                  <a:txBody>
                    <a:bodyPr/>
                    <a:lstStyle/>
                    <a:p>
                      <a:r>
                        <a:rPr lang="en-US" sz="1600" b="0" i="0" dirty="0">
                          <a:latin typeface="Gotham Light" pitchFamily="2" charset="0"/>
                          <a:cs typeface="Gotham Light" pitchFamily="2" charset="0"/>
                        </a:rPr>
                        <a:t>Material Properties</a:t>
                      </a:r>
                    </a:p>
                  </a:txBody>
                  <a:tcPr anchor="ctr"/>
                </a:tc>
                <a:tc>
                  <a:txBody>
                    <a:bodyPr/>
                    <a:lstStyle/>
                    <a:p>
                      <a:r>
                        <a:rPr lang="en-US" sz="1200" b="0" i="0" dirty="0">
                          <a:latin typeface="Gotham Light" pitchFamily="2" charset="0"/>
                          <a:cs typeface="Gotham Light" pitchFamily="2" charset="0"/>
                        </a:rPr>
                        <a:t>Material properties are generally better than cast parts but not as good as wrought components due to part anisotropy and residual porosity. </a:t>
                      </a:r>
                    </a:p>
                  </a:txBody>
                  <a:tcPr anchor="ctr"/>
                </a:tc>
                <a:extLst>
                  <a:ext uri="{0D108BD9-81ED-4DB2-BD59-A6C34878D82A}">
                    <a16:rowId xmlns:a16="http://schemas.microsoft.com/office/drawing/2014/main" val="725325857"/>
                  </a:ext>
                </a:extLst>
              </a:tr>
              <a:tr h="708364">
                <a:tc>
                  <a:txBody>
                    <a:bodyPr/>
                    <a:lstStyle/>
                    <a:p>
                      <a:r>
                        <a:rPr lang="en-US" sz="1600" b="0" i="0" dirty="0">
                          <a:latin typeface="Gotham Light" pitchFamily="2" charset="0"/>
                          <a:cs typeface="Gotham Light" pitchFamily="2" charset="0"/>
                        </a:rPr>
                        <a:t>Part Design</a:t>
                      </a:r>
                    </a:p>
                  </a:txBody>
                  <a:tcPr anchor="ctr"/>
                </a:tc>
                <a:tc>
                  <a:txBody>
                    <a:bodyPr/>
                    <a:lstStyle/>
                    <a:p>
                      <a:r>
                        <a:rPr lang="en-US" sz="1200" b="0" i="0" dirty="0">
                          <a:latin typeface="Gotham Light" pitchFamily="2" charset="0"/>
                          <a:cs typeface="Gotham Light" pitchFamily="2" charset="0"/>
                        </a:rPr>
                        <a:t>There are significant design limitations to 3D Printed metal parts including having to consider support materials, overhangs, post processing, and surface finish. </a:t>
                      </a:r>
                    </a:p>
                  </a:txBody>
                  <a:tcPr anchor="ctr"/>
                </a:tc>
                <a:extLst>
                  <a:ext uri="{0D108BD9-81ED-4DB2-BD59-A6C34878D82A}">
                    <a16:rowId xmlns:a16="http://schemas.microsoft.com/office/drawing/2014/main" val="3170377612"/>
                  </a:ext>
                </a:extLst>
              </a:tr>
            </a:tbl>
          </a:graphicData>
        </a:graphic>
      </p:graphicFrame>
    </p:spTree>
    <p:extLst>
      <p:ext uri="{BB962C8B-B14F-4D97-AF65-F5344CB8AC3E}">
        <p14:creationId xmlns:p14="http://schemas.microsoft.com/office/powerpoint/2010/main" val="168553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4377"/>
            <a:ext cx="9144000" cy="6858000"/>
          </a:xfrm>
          <a:prstGeom prst="rect">
            <a:avLst/>
          </a:prstGeom>
        </p:spPr>
      </p:pic>
      <p:sp>
        <p:nvSpPr>
          <p:cNvPr id="3" name="TextBox 2"/>
          <p:cNvSpPr txBox="1"/>
          <p:nvPr/>
        </p:nvSpPr>
        <p:spPr>
          <a:xfrm>
            <a:off x="223732" y="276070"/>
            <a:ext cx="8554507" cy="523220"/>
          </a:xfrm>
          <a:prstGeom prst="rect">
            <a:avLst/>
          </a:prstGeom>
          <a:noFill/>
        </p:spPr>
        <p:txBody>
          <a:bodyPr wrap="square" rtlCol="0">
            <a:spAutoFit/>
          </a:bodyPr>
          <a:lstStyle/>
          <a:p>
            <a:r>
              <a:rPr lang="en-US" sz="2800" spc="-300" dirty="0">
                <a:solidFill>
                  <a:srgbClr val="72B343"/>
                </a:solidFill>
                <a:latin typeface="Gotham Light"/>
                <a:cs typeface="Gotham Light"/>
              </a:rPr>
              <a:t>Particle size is tied directly to the type of printing system </a:t>
            </a:r>
          </a:p>
        </p:txBody>
      </p:sp>
      <p:graphicFrame>
        <p:nvGraphicFramePr>
          <p:cNvPr id="8" name="Table 7">
            <a:extLst>
              <a:ext uri="{FF2B5EF4-FFF2-40B4-BE49-F238E27FC236}">
                <a16:creationId xmlns:a16="http://schemas.microsoft.com/office/drawing/2014/main" id="{98B55F34-521A-F948-9261-EEA79C5D7237}"/>
              </a:ext>
            </a:extLst>
          </p:cNvPr>
          <p:cNvGraphicFramePr>
            <a:graphicFrameLocks noGrp="1"/>
          </p:cNvGraphicFramePr>
          <p:nvPr>
            <p:extLst/>
          </p:nvPr>
        </p:nvGraphicFramePr>
        <p:xfrm>
          <a:off x="288915" y="987528"/>
          <a:ext cx="8424140" cy="4894278"/>
        </p:xfrm>
        <a:graphic>
          <a:graphicData uri="http://schemas.openxmlformats.org/drawingml/2006/table">
            <a:tbl>
              <a:tblPr firstRow="1" bandRow="1">
                <a:tableStyleId>{5C22544A-7EE6-4342-B048-85BDC9FD1C3A}</a:tableStyleId>
              </a:tblPr>
              <a:tblGrid>
                <a:gridCol w="1582271">
                  <a:extLst>
                    <a:ext uri="{9D8B030D-6E8A-4147-A177-3AD203B41FA5}">
                      <a16:colId xmlns:a16="http://schemas.microsoft.com/office/drawing/2014/main" val="417760576"/>
                    </a:ext>
                  </a:extLst>
                </a:gridCol>
                <a:gridCol w="1250577">
                  <a:extLst>
                    <a:ext uri="{9D8B030D-6E8A-4147-A177-3AD203B41FA5}">
                      <a16:colId xmlns:a16="http://schemas.microsoft.com/office/drawing/2014/main" val="2369343434"/>
                    </a:ext>
                  </a:extLst>
                </a:gridCol>
                <a:gridCol w="316006">
                  <a:extLst>
                    <a:ext uri="{9D8B030D-6E8A-4147-A177-3AD203B41FA5}">
                      <a16:colId xmlns:a16="http://schemas.microsoft.com/office/drawing/2014/main" val="1191770641"/>
                    </a:ext>
                  </a:extLst>
                </a:gridCol>
                <a:gridCol w="316006">
                  <a:extLst>
                    <a:ext uri="{9D8B030D-6E8A-4147-A177-3AD203B41FA5}">
                      <a16:colId xmlns:a16="http://schemas.microsoft.com/office/drawing/2014/main" val="2528520500"/>
                    </a:ext>
                  </a:extLst>
                </a:gridCol>
                <a:gridCol w="416859">
                  <a:extLst>
                    <a:ext uri="{9D8B030D-6E8A-4147-A177-3AD203B41FA5}">
                      <a16:colId xmlns:a16="http://schemas.microsoft.com/office/drawing/2014/main" val="4021138183"/>
                    </a:ext>
                  </a:extLst>
                </a:gridCol>
                <a:gridCol w="416859">
                  <a:extLst>
                    <a:ext uri="{9D8B030D-6E8A-4147-A177-3AD203B41FA5}">
                      <a16:colId xmlns:a16="http://schemas.microsoft.com/office/drawing/2014/main" val="1811177605"/>
                    </a:ext>
                  </a:extLst>
                </a:gridCol>
                <a:gridCol w="483254">
                  <a:extLst>
                    <a:ext uri="{9D8B030D-6E8A-4147-A177-3AD203B41FA5}">
                      <a16:colId xmlns:a16="http://schemas.microsoft.com/office/drawing/2014/main" val="2921202540"/>
                    </a:ext>
                  </a:extLst>
                </a:gridCol>
                <a:gridCol w="483254">
                  <a:extLst>
                    <a:ext uri="{9D8B030D-6E8A-4147-A177-3AD203B41FA5}">
                      <a16:colId xmlns:a16="http://schemas.microsoft.com/office/drawing/2014/main" val="2042068089"/>
                    </a:ext>
                  </a:extLst>
                </a:gridCol>
                <a:gridCol w="526509">
                  <a:extLst>
                    <a:ext uri="{9D8B030D-6E8A-4147-A177-3AD203B41FA5}">
                      <a16:colId xmlns:a16="http://schemas.microsoft.com/office/drawing/2014/main" val="2215908232"/>
                    </a:ext>
                  </a:extLst>
                </a:gridCol>
                <a:gridCol w="526509">
                  <a:extLst>
                    <a:ext uri="{9D8B030D-6E8A-4147-A177-3AD203B41FA5}">
                      <a16:colId xmlns:a16="http://schemas.microsoft.com/office/drawing/2014/main" val="3421752476"/>
                    </a:ext>
                  </a:extLst>
                </a:gridCol>
                <a:gridCol w="526509">
                  <a:extLst>
                    <a:ext uri="{9D8B030D-6E8A-4147-A177-3AD203B41FA5}">
                      <a16:colId xmlns:a16="http://schemas.microsoft.com/office/drawing/2014/main" val="4021455894"/>
                    </a:ext>
                  </a:extLst>
                </a:gridCol>
                <a:gridCol w="526509">
                  <a:extLst>
                    <a:ext uri="{9D8B030D-6E8A-4147-A177-3AD203B41FA5}">
                      <a16:colId xmlns:a16="http://schemas.microsoft.com/office/drawing/2014/main" val="2411095004"/>
                    </a:ext>
                  </a:extLst>
                </a:gridCol>
                <a:gridCol w="526509">
                  <a:extLst>
                    <a:ext uri="{9D8B030D-6E8A-4147-A177-3AD203B41FA5}">
                      <a16:colId xmlns:a16="http://schemas.microsoft.com/office/drawing/2014/main" val="3030907958"/>
                    </a:ext>
                  </a:extLst>
                </a:gridCol>
                <a:gridCol w="526509">
                  <a:extLst>
                    <a:ext uri="{9D8B030D-6E8A-4147-A177-3AD203B41FA5}">
                      <a16:colId xmlns:a16="http://schemas.microsoft.com/office/drawing/2014/main" val="448300270"/>
                    </a:ext>
                  </a:extLst>
                </a:gridCol>
              </a:tblGrid>
              <a:tr h="399153">
                <a:tc rowSpan="2">
                  <a:txBody>
                    <a:bodyPr/>
                    <a:lstStyle/>
                    <a:p>
                      <a:pPr algn="ctr"/>
                      <a:r>
                        <a:rPr lang="en-US" sz="1100" b="0" i="0" dirty="0">
                          <a:latin typeface="Gotham Light" pitchFamily="2" charset="0"/>
                          <a:cs typeface="Gotham Light" pitchFamily="2" charset="0"/>
                        </a:rPr>
                        <a:t>Process Category</a:t>
                      </a:r>
                    </a:p>
                  </a:txBody>
                  <a:tcPr anchor="ctr"/>
                </a:tc>
                <a:tc rowSpan="2">
                  <a:txBody>
                    <a:bodyPr/>
                    <a:lstStyle/>
                    <a:p>
                      <a:pPr algn="ctr"/>
                      <a:r>
                        <a:rPr lang="en-US" sz="1100" b="0" i="0" dirty="0">
                          <a:latin typeface="Gotham Light" pitchFamily="2" charset="0"/>
                          <a:cs typeface="Gotham Light" pitchFamily="2" charset="0"/>
                        </a:rPr>
                        <a:t>Vendors</a:t>
                      </a:r>
                    </a:p>
                  </a:txBody>
                  <a:tcPr anchor="ctr"/>
                </a:tc>
                <a:tc gridSpan="10">
                  <a:txBody>
                    <a:bodyPr/>
                    <a:lstStyle/>
                    <a:p>
                      <a:pPr algn="ctr"/>
                      <a:r>
                        <a:rPr lang="en-US" sz="1100" b="0" i="0" dirty="0">
                          <a:latin typeface="Gotham Light" pitchFamily="2" charset="0"/>
                          <a:cs typeface="Gotham Light" pitchFamily="2" charset="0"/>
                        </a:rPr>
                        <a:t>Powder Size (microns)</a:t>
                      </a:r>
                    </a:p>
                  </a:txBody>
                  <a:tcPr anchor="ctr"/>
                </a:tc>
                <a:tc hMerge="1">
                  <a:txBody>
                    <a:bodyPr/>
                    <a:lstStyle/>
                    <a:p>
                      <a:endParaRPr lang="en-US"/>
                    </a:p>
                  </a:txBody>
                  <a:tcPr/>
                </a:tc>
                <a:tc hMerge="1">
                  <a:txBody>
                    <a:bodyPr/>
                    <a:lstStyle/>
                    <a:p>
                      <a:endParaRPr lang="en-US" sz="1100" b="0" i="0" dirty="0">
                        <a:latin typeface="Gotham Light" pitchFamily="2" charset="0"/>
                        <a:cs typeface="Gotham Light" pitchFamily="2" charset="0"/>
                      </a:endParaRPr>
                    </a:p>
                  </a:txBody>
                  <a:tcPr/>
                </a:tc>
                <a:tc hMerge="1">
                  <a:txBody>
                    <a:bodyPr/>
                    <a:lstStyle/>
                    <a:p>
                      <a:endParaRPr lang="en-US"/>
                    </a:p>
                  </a:txBody>
                  <a:tcPr/>
                </a:tc>
                <a:tc hMerge="1">
                  <a:txBody>
                    <a:bodyPr/>
                    <a:lstStyle/>
                    <a:p>
                      <a:endParaRPr lang="en-US" sz="1100" b="0" i="0" dirty="0">
                        <a:latin typeface="Gotham Light" pitchFamily="2" charset="0"/>
                        <a:cs typeface="Gotham Light" pitchFamily="2" charset="0"/>
                      </a:endParaRPr>
                    </a:p>
                  </a:txBody>
                  <a:tcPr/>
                </a:tc>
                <a:tc hMerge="1">
                  <a:txBody>
                    <a:bodyPr/>
                    <a:lstStyle/>
                    <a:p>
                      <a:endParaRPr lang="en-US"/>
                    </a:p>
                  </a:txBody>
                  <a:tcPr/>
                </a:tc>
                <a:tc hMerge="1">
                  <a:txBody>
                    <a:bodyPr/>
                    <a:lstStyle/>
                    <a:p>
                      <a:endParaRPr lang="en-US" sz="1100" b="0" i="0" dirty="0">
                        <a:latin typeface="Gotham Light" pitchFamily="2" charset="0"/>
                        <a:cs typeface="Gotham Light" pitchFamily="2" charset="0"/>
                      </a:endParaRPr>
                    </a:p>
                  </a:txBody>
                  <a:tcPr/>
                </a:tc>
                <a:tc hMerge="1">
                  <a:txBody>
                    <a:bodyPr/>
                    <a:lstStyle/>
                    <a:p>
                      <a:endParaRPr lang="en-US"/>
                    </a:p>
                  </a:txBody>
                  <a:tcPr/>
                </a:tc>
                <a:tc hMerge="1">
                  <a:txBody>
                    <a:bodyPr/>
                    <a:lstStyle/>
                    <a:p>
                      <a:endParaRPr lang="en-US" sz="1100" b="0" i="0" dirty="0">
                        <a:latin typeface="Gotham Light" pitchFamily="2" charset="0"/>
                        <a:cs typeface="Gotham Light" pitchFamily="2" charset="0"/>
                      </a:endParaRPr>
                    </a:p>
                  </a:txBody>
                  <a:tcPr/>
                </a:tc>
                <a:tc hMerge="1">
                  <a:txBody>
                    <a:bodyPr/>
                    <a:lstStyle/>
                    <a:p>
                      <a:endParaRPr lang="en-US"/>
                    </a:p>
                  </a:txBody>
                  <a:tcPr/>
                </a:tc>
                <a:tc gridSpan="2">
                  <a:txBody>
                    <a:bodyPr/>
                    <a:lstStyle/>
                    <a:p>
                      <a:endParaRPr lang="en-US" sz="1100" b="0" i="0" dirty="0">
                        <a:latin typeface="Gotham Light" pitchFamily="2" charset="0"/>
                        <a:cs typeface="Gotham Light" pitchFamily="2" charset="0"/>
                      </a:endParaRPr>
                    </a:p>
                  </a:txBody>
                  <a:tcPr/>
                </a:tc>
                <a:tc hMerge="1">
                  <a:txBody>
                    <a:bodyPr/>
                    <a:lstStyle/>
                    <a:p>
                      <a:endParaRPr lang="en-US"/>
                    </a:p>
                  </a:txBody>
                  <a:tcPr/>
                </a:tc>
                <a:extLst>
                  <a:ext uri="{0D108BD9-81ED-4DB2-BD59-A6C34878D82A}">
                    <a16:rowId xmlns:a16="http://schemas.microsoft.com/office/drawing/2014/main" val="2069081827"/>
                  </a:ext>
                </a:extLst>
              </a:tr>
              <a:tr h="399153">
                <a:tc vMerge="1">
                  <a:txBody>
                    <a:bodyPr/>
                    <a:lstStyle/>
                    <a:p>
                      <a:endParaRPr lang="en-US" sz="1100" b="0" i="0" dirty="0">
                        <a:latin typeface="Gotham Light" pitchFamily="2" charset="0"/>
                        <a:cs typeface="Gotham Light" pitchFamily="2" charset="0"/>
                      </a:endParaRPr>
                    </a:p>
                  </a:txBody>
                  <a:tcPr/>
                </a:tc>
                <a:tc vMerge="1">
                  <a:txBody>
                    <a:bodyPr/>
                    <a:lstStyle/>
                    <a:p>
                      <a:endParaRPr lang="en-US" sz="1100" b="0" i="0" dirty="0">
                        <a:latin typeface="Gotham Light" pitchFamily="2" charset="0"/>
                        <a:cs typeface="Gotham Light" pitchFamily="2" charset="0"/>
                      </a:endParaRPr>
                    </a:p>
                  </a:txBody>
                  <a:tcPr/>
                </a:tc>
                <a:tc gridSpan="2">
                  <a:txBody>
                    <a:bodyPr/>
                    <a:lstStyle/>
                    <a:p>
                      <a:pPr algn="ctr"/>
                      <a:r>
                        <a:rPr lang="en-US" sz="1100" b="0" i="0" dirty="0">
                          <a:latin typeface="Gotham Light" pitchFamily="2" charset="0"/>
                          <a:cs typeface="Gotham Light" pitchFamily="2" charset="0"/>
                        </a:rPr>
                        <a:t>15</a:t>
                      </a:r>
                    </a:p>
                  </a:txBody>
                  <a:tcPr anchor="ctr"/>
                </a:tc>
                <a:tc hMerge="1">
                  <a:txBody>
                    <a:bodyPr/>
                    <a:lstStyle/>
                    <a:p>
                      <a:endParaRPr lang="en-US"/>
                    </a:p>
                  </a:txBody>
                  <a:tcPr/>
                </a:tc>
                <a:tc gridSpan="2">
                  <a:txBody>
                    <a:bodyPr/>
                    <a:lstStyle/>
                    <a:p>
                      <a:pPr algn="ctr"/>
                      <a:r>
                        <a:rPr lang="en-US" sz="1100" b="0" i="0" dirty="0">
                          <a:latin typeface="Gotham Light" pitchFamily="2" charset="0"/>
                          <a:cs typeface="Gotham Light" pitchFamily="2" charset="0"/>
                        </a:rPr>
                        <a:t>50</a:t>
                      </a:r>
                    </a:p>
                  </a:txBody>
                  <a:tcPr anchor="ctr"/>
                </a:tc>
                <a:tc hMerge="1">
                  <a:txBody>
                    <a:bodyPr/>
                    <a:lstStyle/>
                    <a:p>
                      <a:endParaRPr lang="en-US"/>
                    </a:p>
                  </a:txBody>
                  <a:tcPr/>
                </a:tc>
                <a:tc gridSpan="2">
                  <a:txBody>
                    <a:bodyPr/>
                    <a:lstStyle/>
                    <a:p>
                      <a:pPr algn="ctr"/>
                      <a:r>
                        <a:rPr lang="en-US" sz="1100" b="0" i="0" dirty="0">
                          <a:latin typeface="Gotham Light" pitchFamily="2" charset="0"/>
                          <a:cs typeface="Gotham Light" pitchFamily="2" charset="0"/>
                        </a:rPr>
                        <a:t>100</a:t>
                      </a:r>
                    </a:p>
                  </a:txBody>
                  <a:tcPr anchor="ctr"/>
                </a:tc>
                <a:tc hMerge="1">
                  <a:txBody>
                    <a:bodyPr/>
                    <a:lstStyle/>
                    <a:p>
                      <a:endParaRPr lang="en-US"/>
                    </a:p>
                  </a:txBody>
                  <a:tcPr/>
                </a:tc>
                <a:tc gridSpan="2">
                  <a:txBody>
                    <a:bodyPr/>
                    <a:lstStyle/>
                    <a:p>
                      <a:pPr algn="ctr"/>
                      <a:r>
                        <a:rPr lang="en-US" sz="1100" b="0" i="0" dirty="0">
                          <a:latin typeface="Gotham Light" pitchFamily="2" charset="0"/>
                          <a:cs typeface="Gotham Light" pitchFamily="2" charset="0"/>
                        </a:rPr>
                        <a:t>150</a:t>
                      </a:r>
                    </a:p>
                  </a:txBody>
                  <a:tcPr anchor="ctr"/>
                </a:tc>
                <a:tc hMerge="1">
                  <a:txBody>
                    <a:bodyPr/>
                    <a:lstStyle/>
                    <a:p>
                      <a:endParaRPr lang="en-US"/>
                    </a:p>
                  </a:txBody>
                  <a:tcPr/>
                </a:tc>
                <a:tc gridSpan="2">
                  <a:txBody>
                    <a:bodyPr/>
                    <a:lstStyle/>
                    <a:p>
                      <a:pPr algn="ctr"/>
                      <a:r>
                        <a:rPr lang="en-US" sz="1100" b="0" i="0" dirty="0">
                          <a:latin typeface="Gotham Light" pitchFamily="2" charset="0"/>
                          <a:cs typeface="Gotham Light" pitchFamily="2" charset="0"/>
                        </a:rPr>
                        <a:t>250</a:t>
                      </a:r>
                    </a:p>
                  </a:txBody>
                  <a:tcPr anchor="ctr"/>
                </a:tc>
                <a:tc hMerge="1">
                  <a:txBody>
                    <a:bodyPr/>
                    <a:lstStyle/>
                    <a:p>
                      <a:endParaRPr lang="en-US"/>
                    </a:p>
                  </a:txBody>
                  <a:tcPr/>
                </a:tc>
                <a:tc gridSpan="2">
                  <a:txBody>
                    <a:bodyPr/>
                    <a:lstStyle/>
                    <a:p>
                      <a:pPr algn="ctr"/>
                      <a:r>
                        <a:rPr lang="en-US" sz="1100" b="0" i="0" dirty="0">
                          <a:latin typeface="Gotham Light" pitchFamily="2" charset="0"/>
                          <a:cs typeface="Gotham Light" pitchFamily="2" charset="0"/>
                        </a:rPr>
                        <a:t>500</a:t>
                      </a:r>
                    </a:p>
                  </a:txBody>
                  <a:tcPr anchor="ctr"/>
                </a:tc>
                <a:tc hMerge="1">
                  <a:txBody>
                    <a:bodyPr/>
                    <a:lstStyle/>
                    <a:p>
                      <a:endParaRPr lang="en-US"/>
                    </a:p>
                  </a:txBody>
                  <a:tcPr/>
                </a:tc>
                <a:extLst>
                  <a:ext uri="{0D108BD9-81ED-4DB2-BD59-A6C34878D82A}">
                    <a16:rowId xmlns:a16="http://schemas.microsoft.com/office/drawing/2014/main" val="4221805211"/>
                  </a:ext>
                </a:extLst>
              </a:tr>
              <a:tr h="374857">
                <a:tc>
                  <a:txBody>
                    <a:bodyPr/>
                    <a:lstStyle/>
                    <a:p>
                      <a:pPr algn="ctr"/>
                      <a:r>
                        <a:rPr lang="en-US" sz="1000" b="0" i="0" dirty="0">
                          <a:latin typeface="Gotham Light" pitchFamily="2" charset="0"/>
                          <a:cs typeface="Gotham Light" pitchFamily="2" charset="0"/>
                        </a:rPr>
                        <a:t>Traditional Powder Manufacturing</a:t>
                      </a:r>
                    </a:p>
                  </a:txBody>
                  <a:tcPr anchor="ctr"/>
                </a:tc>
                <a:tc>
                  <a:txBody>
                    <a:bodyPr/>
                    <a:lstStyle/>
                    <a:p>
                      <a:r>
                        <a:rPr lang="en-US" sz="1000" b="0" i="0" dirty="0">
                          <a:latin typeface="Gotham Light" pitchFamily="2" charset="0"/>
                          <a:cs typeface="Gotham Light" pitchFamily="2" charset="0"/>
                        </a:rPr>
                        <a:t>Multiple</a:t>
                      </a:r>
                    </a:p>
                  </a:txBody>
                  <a:tcPr anchor="ctr"/>
                </a:tc>
                <a:tc>
                  <a:txBody>
                    <a:bodyPr/>
                    <a:lstStyle/>
                    <a:p>
                      <a:endParaRPr lang="en-US" sz="1100" b="0" i="0" dirty="0">
                        <a:latin typeface="Gotham Light" pitchFamily="2" charset="0"/>
                        <a:cs typeface="Gotham Light" pitchFamily="2" charset="0"/>
                      </a:endParaRPr>
                    </a:p>
                  </a:txBody>
                  <a:tcPr/>
                </a:tc>
                <a:tc gridSpan="9">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hMerge="1">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hMerge="1">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hMerge="1">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extLst>
                  <a:ext uri="{0D108BD9-81ED-4DB2-BD59-A6C34878D82A}">
                    <a16:rowId xmlns:a16="http://schemas.microsoft.com/office/drawing/2014/main" val="3048192092"/>
                  </a:ext>
                </a:extLst>
              </a:tr>
              <a:tr h="374857">
                <a:tc>
                  <a:txBody>
                    <a:bodyPr/>
                    <a:lstStyle/>
                    <a:p>
                      <a:pPr algn="ctr"/>
                      <a:r>
                        <a:rPr lang="en-US" sz="1000" b="0" i="0" dirty="0">
                          <a:latin typeface="Gotham Light" pitchFamily="2" charset="0"/>
                          <a:cs typeface="Gotham Light" pitchFamily="2" charset="0"/>
                        </a:rPr>
                        <a:t>Material Jetting</a:t>
                      </a:r>
                    </a:p>
                  </a:txBody>
                  <a:tcPr anchor="ctr"/>
                </a:tc>
                <a:tc>
                  <a:txBody>
                    <a:bodyPr/>
                    <a:lstStyle/>
                    <a:p>
                      <a:r>
                        <a:rPr lang="en-US" sz="1000" b="0" i="0" dirty="0" err="1">
                          <a:latin typeface="Gotham Light" pitchFamily="2" charset="0"/>
                          <a:cs typeface="Gotham Light" pitchFamily="2" charset="0"/>
                        </a:rPr>
                        <a:t>Titomic</a:t>
                      </a:r>
                      <a:endParaRPr lang="en-US" sz="1000" b="0" i="0" dirty="0">
                        <a:latin typeface="Gotham Light" pitchFamily="2" charset="0"/>
                        <a:cs typeface="Gotham Light" pitchFamily="2" charset="0"/>
                      </a:endParaRPr>
                    </a:p>
                    <a:p>
                      <a:r>
                        <a:rPr lang="en-US" sz="1000" b="0" i="0" dirty="0">
                          <a:latin typeface="Gotham Light" pitchFamily="2" charset="0"/>
                          <a:cs typeface="Gotham Light" pitchFamily="2" charset="0"/>
                        </a:rPr>
                        <a:t>Speed3D</a:t>
                      </a:r>
                    </a:p>
                    <a:p>
                      <a:r>
                        <a:rPr lang="en-US" sz="1000" b="0" i="0" dirty="0">
                          <a:latin typeface="Gotham Light" pitchFamily="2" charset="0"/>
                          <a:cs typeface="Gotham Light" pitchFamily="2" charset="0"/>
                        </a:rPr>
                        <a:t>VRC Systems</a:t>
                      </a:r>
                    </a:p>
                  </a:txBody>
                  <a:tcPr anchor="ct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gridSpan="5">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hMerge="1">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hMerge="1">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hMerge="1">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hMerge="1">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extLst>
                  <a:ext uri="{0D108BD9-81ED-4DB2-BD59-A6C34878D82A}">
                    <a16:rowId xmlns:a16="http://schemas.microsoft.com/office/drawing/2014/main" val="2056291807"/>
                  </a:ext>
                </a:extLst>
              </a:tr>
              <a:tr h="399153">
                <a:tc>
                  <a:txBody>
                    <a:bodyPr/>
                    <a:lstStyle/>
                    <a:p>
                      <a:pPr algn="ctr"/>
                      <a:r>
                        <a:rPr lang="en-US" sz="1000" b="0" i="0" dirty="0">
                          <a:latin typeface="Gotham Light" pitchFamily="2" charset="0"/>
                          <a:cs typeface="Gotham Light" pitchFamily="2" charset="0"/>
                        </a:rPr>
                        <a:t>Directed Energy Deposition</a:t>
                      </a:r>
                    </a:p>
                  </a:txBody>
                  <a:tcPr anchor="ctr"/>
                </a:tc>
                <a:tc>
                  <a:txBody>
                    <a:bodyPr/>
                    <a:lstStyle/>
                    <a:p>
                      <a:r>
                        <a:rPr lang="en-US" sz="1000" b="0" i="0" dirty="0">
                          <a:latin typeface="Gotham Light" pitchFamily="2" charset="0"/>
                          <a:cs typeface="Gotham Light" pitchFamily="2" charset="0"/>
                        </a:rPr>
                        <a:t>DMG Mori</a:t>
                      </a:r>
                    </a:p>
                  </a:txBody>
                  <a:tcPr anchor="ct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gridSpan="4">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hMerge="1">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hMerge="1">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hMerge="1">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extLst>
                  <a:ext uri="{0D108BD9-81ED-4DB2-BD59-A6C34878D82A}">
                    <a16:rowId xmlns:a16="http://schemas.microsoft.com/office/drawing/2014/main" val="2047570279"/>
                  </a:ext>
                </a:extLst>
              </a:tr>
              <a:tr h="466362">
                <a:tc>
                  <a:txBody>
                    <a:bodyPr/>
                    <a:lstStyle/>
                    <a:p>
                      <a:pPr algn="ctr"/>
                      <a:r>
                        <a:rPr lang="en-US" sz="1000" b="0" i="0" dirty="0">
                          <a:latin typeface="Gotham Light" pitchFamily="2" charset="0"/>
                          <a:cs typeface="Gotham Light" pitchFamily="2" charset="0"/>
                        </a:rPr>
                        <a:t>Directed Energy Deposition (Small Weld Pool)</a:t>
                      </a:r>
                    </a:p>
                  </a:txBody>
                  <a:tcPr anchor="ctr"/>
                </a:tc>
                <a:tc>
                  <a:txBody>
                    <a:bodyPr/>
                    <a:lstStyle/>
                    <a:p>
                      <a:r>
                        <a:rPr lang="en-US" sz="1000" b="0" i="0" dirty="0" err="1">
                          <a:latin typeface="Gotham Light" pitchFamily="2" charset="0"/>
                          <a:cs typeface="Gotham Light" pitchFamily="2" charset="0"/>
                        </a:rPr>
                        <a:t>Optomec</a:t>
                      </a:r>
                      <a:endParaRPr lang="en-US" sz="1000" b="0" i="0" dirty="0">
                        <a:latin typeface="Gotham Light" pitchFamily="2" charset="0"/>
                        <a:cs typeface="Gotham Light" pitchFamily="2" charset="0"/>
                      </a:endParaRPr>
                    </a:p>
                    <a:p>
                      <a:r>
                        <a:rPr lang="en-US" sz="1000" b="0" i="0" dirty="0">
                          <a:latin typeface="Gotham Light" pitchFamily="2" charset="0"/>
                          <a:cs typeface="Gotham Light" pitchFamily="2" charset="0"/>
                        </a:rPr>
                        <a:t>DM3D</a:t>
                      </a:r>
                    </a:p>
                  </a:txBody>
                  <a:tcPr anchor="ct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gridSpan="2">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hMerge="1">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extLst>
                  <a:ext uri="{0D108BD9-81ED-4DB2-BD59-A6C34878D82A}">
                    <a16:rowId xmlns:a16="http://schemas.microsoft.com/office/drawing/2014/main" val="813419967"/>
                  </a:ext>
                </a:extLst>
              </a:tr>
              <a:tr h="399153">
                <a:tc>
                  <a:txBody>
                    <a:bodyPr/>
                    <a:lstStyle/>
                    <a:p>
                      <a:pPr algn="ctr"/>
                      <a:r>
                        <a:rPr lang="en-US" sz="1000" b="0" i="0" dirty="0">
                          <a:latin typeface="Gotham Light" pitchFamily="2" charset="0"/>
                          <a:cs typeface="Gotham Light" pitchFamily="2" charset="0"/>
                        </a:rPr>
                        <a:t>Powder Bed Fusion</a:t>
                      </a:r>
                    </a:p>
                    <a:p>
                      <a:pPr algn="ctr"/>
                      <a:r>
                        <a:rPr lang="en-US" sz="1000" b="0" i="0" dirty="0">
                          <a:latin typeface="Gotham Light" pitchFamily="2" charset="0"/>
                          <a:cs typeface="Gotham Light" pitchFamily="2" charset="0"/>
                        </a:rPr>
                        <a:t>Electron Beam</a:t>
                      </a:r>
                    </a:p>
                  </a:txBody>
                  <a:tcPr anchor="ctr"/>
                </a:tc>
                <a:tc>
                  <a:txBody>
                    <a:bodyPr/>
                    <a:lstStyle/>
                    <a:p>
                      <a:r>
                        <a:rPr lang="en-US" sz="1000" b="0" i="0" dirty="0">
                          <a:latin typeface="Gotham Light" pitchFamily="2" charset="0"/>
                          <a:cs typeface="Gotham Light" pitchFamily="2" charset="0"/>
                        </a:rPr>
                        <a:t>GE </a:t>
                      </a:r>
                      <a:r>
                        <a:rPr lang="en-US" sz="1000" b="0" i="0" dirty="0" err="1">
                          <a:latin typeface="Gotham Light" pitchFamily="2" charset="0"/>
                          <a:cs typeface="Gotham Light" pitchFamily="2" charset="0"/>
                        </a:rPr>
                        <a:t>Arcam</a:t>
                      </a:r>
                      <a:endParaRPr lang="en-US" sz="1000" b="0" i="0" dirty="0">
                        <a:latin typeface="Gotham Light" pitchFamily="2" charset="0"/>
                        <a:cs typeface="Gotham Light" pitchFamily="2" charset="0"/>
                      </a:endParaRPr>
                    </a:p>
                    <a:p>
                      <a:endParaRPr lang="en-US" sz="1000" b="0" i="0" dirty="0">
                        <a:latin typeface="Gotham Light" pitchFamily="2" charset="0"/>
                        <a:cs typeface="Gotham Light" pitchFamily="2" charset="0"/>
                      </a:endParaRPr>
                    </a:p>
                  </a:txBody>
                  <a:tcPr anchor="ct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gridSpan="2">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hMerge="1">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extLst>
                  <a:ext uri="{0D108BD9-81ED-4DB2-BD59-A6C34878D82A}">
                    <a16:rowId xmlns:a16="http://schemas.microsoft.com/office/drawing/2014/main" val="4029143009"/>
                  </a:ext>
                </a:extLst>
              </a:tr>
              <a:tr h="854997">
                <a:tc>
                  <a:txBody>
                    <a:bodyPr/>
                    <a:lstStyle/>
                    <a:p>
                      <a:pPr algn="ctr"/>
                      <a:r>
                        <a:rPr lang="en-US" sz="1000" b="0" i="0" dirty="0">
                          <a:latin typeface="Gotham Light" pitchFamily="2" charset="0"/>
                          <a:cs typeface="Gotham Light" pitchFamily="2" charset="0"/>
                        </a:rPr>
                        <a:t>Powder Bed Fusion Laser</a:t>
                      </a:r>
                    </a:p>
                  </a:txBody>
                  <a:tcPr anchor="ctr"/>
                </a:tc>
                <a:tc>
                  <a:txBody>
                    <a:bodyPr/>
                    <a:lstStyle/>
                    <a:p>
                      <a:r>
                        <a:rPr lang="en-US" sz="1000" b="0" i="0" dirty="0">
                          <a:latin typeface="Gotham Light" pitchFamily="2" charset="0"/>
                          <a:cs typeface="Gotham Light" pitchFamily="2" charset="0"/>
                        </a:rPr>
                        <a:t>EOS</a:t>
                      </a:r>
                    </a:p>
                    <a:p>
                      <a:r>
                        <a:rPr lang="en-US" sz="1000" b="0" i="0" dirty="0">
                          <a:latin typeface="Gotham Light" pitchFamily="2" charset="0"/>
                          <a:cs typeface="Gotham Light" pitchFamily="2" charset="0"/>
                        </a:rPr>
                        <a:t>GE Concept Laser</a:t>
                      </a:r>
                    </a:p>
                    <a:p>
                      <a:r>
                        <a:rPr lang="en-US" sz="1000" b="0" i="0" dirty="0">
                          <a:latin typeface="Gotham Light" pitchFamily="2" charset="0"/>
                          <a:cs typeface="Gotham Light" pitchFamily="2" charset="0"/>
                        </a:rPr>
                        <a:t>SLM</a:t>
                      </a:r>
                    </a:p>
                    <a:p>
                      <a:r>
                        <a:rPr lang="en-US" sz="1000" b="0" i="0" dirty="0">
                          <a:latin typeface="Gotham Light" pitchFamily="2" charset="0"/>
                          <a:cs typeface="Gotham Light" pitchFamily="2" charset="0"/>
                        </a:rPr>
                        <a:t>3D Systems</a:t>
                      </a:r>
                      <a:br>
                        <a:rPr lang="en-US" sz="1000" b="0" i="0" dirty="0">
                          <a:latin typeface="Gotham Light" pitchFamily="2" charset="0"/>
                          <a:cs typeface="Gotham Light" pitchFamily="2" charset="0"/>
                        </a:rPr>
                      </a:br>
                      <a:r>
                        <a:rPr lang="en-US" sz="1000" b="0" i="0" dirty="0">
                          <a:latin typeface="Gotham Light" pitchFamily="2" charset="0"/>
                          <a:cs typeface="Gotham Light" pitchFamily="2" charset="0"/>
                        </a:rPr>
                        <a:t>Renishaw</a:t>
                      </a:r>
                    </a:p>
                  </a:txBody>
                  <a:tcPr anchor="ctr"/>
                </a:tc>
                <a:tc>
                  <a:txBody>
                    <a:bodyPr/>
                    <a:lstStyle/>
                    <a:p>
                      <a:endParaRPr lang="en-US" sz="1100" b="0" i="0" dirty="0">
                        <a:latin typeface="Gotham Light" pitchFamily="2" charset="0"/>
                        <a:cs typeface="Gotham Light" pitchFamily="2" charset="0"/>
                      </a:endParaRPr>
                    </a:p>
                  </a:txBody>
                  <a:tcPr/>
                </a:tc>
                <a:tc gridSpan="2">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hMerge="1">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extLst>
                  <a:ext uri="{0D108BD9-81ED-4DB2-BD59-A6C34878D82A}">
                    <a16:rowId xmlns:a16="http://schemas.microsoft.com/office/drawing/2014/main" val="4080063737"/>
                  </a:ext>
                </a:extLst>
              </a:tr>
              <a:tr h="399153">
                <a:tc>
                  <a:txBody>
                    <a:bodyPr/>
                    <a:lstStyle/>
                    <a:p>
                      <a:pPr algn="ctr"/>
                      <a:r>
                        <a:rPr lang="en-US" sz="1000" b="0" i="0" dirty="0">
                          <a:latin typeface="Gotham Light" pitchFamily="2" charset="0"/>
                          <a:cs typeface="Gotham Light" pitchFamily="2" charset="0"/>
                        </a:rPr>
                        <a:t>Material Extrusion</a:t>
                      </a:r>
                    </a:p>
                  </a:txBody>
                  <a:tcPr anchor="ctr"/>
                </a:tc>
                <a:tc>
                  <a:txBody>
                    <a:bodyPr/>
                    <a:lstStyle/>
                    <a:p>
                      <a:r>
                        <a:rPr lang="en-US" sz="1000" b="0" i="0" dirty="0" err="1">
                          <a:latin typeface="Gotham Light" pitchFamily="2" charset="0"/>
                          <a:cs typeface="Gotham Light" pitchFamily="2" charset="0"/>
                        </a:rPr>
                        <a:t>MarkForged</a:t>
                      </a:r>
                      <a:endParaRPr lang="en-US" sz="1000" b="0" i="0" dirty="0">
                        <a:latin typeface="Gotham Light" pitchFamily="2" charset="0"/>
                        <a:cs typeface="Gotham Light" pitchFamily="2" charset="0"/>
                      </a:endParaRPr>
                    </a:p>
                  </a:txBody>
                  <a:tcPr anchor="ctr"/>
                </a:tc>
                <a:tc>
                  <a:txBody>
                    <a:bodyPr/>
                    <a:lstStyle/>
                    <a:p>
                      <a:endParaRPr lang="en-US" sz="1100" b="0" i="0" dirty="0">
                        <a:latin typeface="Gotham Light" pitchFamily="2" charset="0"/>
                        <a:cs typeface="Gotham Light" pitchFamily="2" charset="0"/>
                      </a:endParaRPr>
                    </a:p>
                  </a:txBody>
                  <a:tcPr/>
                </a:tc>
                <a:tc gridSpan="6">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hMerge="1">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hMerge="1">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hMerge="1">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hMerge="1">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hMerge="1">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extLst>
                  <a:ext uri="{0D108BD9-81ED-4DB2-BD59-A6C34878D82A}">
                    <a16:rowId xmlns:a16="http://schemas.microsoft.com/office/drawing/2014/main" val="64387811"/>
                  </a:ext>
                </a:extLst>
              </a:tr>
              <a:tr h="399153">
                <a:tc>
                  <a:txBody>
                    <a:bodyPr/>
                    <a:lstStyle/>
                    <a:p>
                      <a:pPr algn="ctr"/>
                      <a:r>
                        <a:rPr lang="en-US" sz="1000" b="0" i="0" dirty="0">
                          <a:latin typeface="Gotham Light" pitchFamily="2" charset="0"/>
                          <a:cs typeface="Gotham Light" pitchFamily="2" charset="0"/>
                        </a:rPr>
                        <a:t>Binder Jetting</a:t>
                      </a:r>
                    </a:p>
                  </a:txBody>
                  <a:tcPr anchor="ctr"/>
                </a:tc>
                <a:tc>
                  <a:txBody>
                    <a:bodyPr/>
                    <a:lstStyle/>
                    <a:p>
                      <a:r>
                        <a:rPr lang="en-US" sz="1000" b="0" i="0" dirty="0" err="1">
                          <a:latin typeface="Gotham Light" pitchFamily="2" charset="0"/>
                          <a:cs typeface="Gotham Light" pitchFamily="2" charset="0"/>
                        </a:rPr>
                        <a:t>ExOne</a:t>
                      </a:r>
                      <a:endParaRPr lang="en-US" sz="1000" b="0" i="0" dirty="0">
                        <a:latin typeface="Gotham Light" pitchFamily="2" charset="0"/>
                        <a:cs typeface="Gotham Light" pitchFamily="2" charset="0"/>
                      </a:endParaRPr>
                    </a:p>
                    <a:p>
                      <a:r>
                        <a:rPr lang="en-US" sz="1000" b="0" i="0" dirty="0">
                          <a:latin typeface="Gotham Light" pitchFamily="2" charset="0"/>
                          <a:cs typeface="Gotham Light" pitchFamily="2" charset="0"/>
                        </a:rPr>
                        <a:t>Desktop Metal</a:t>
                      </a:r>
                    </a:p>
                  </a:txBody>
                  <a:tcPr anchor="ctr"/>
                </a:tc>
                <a:tc>
                  <a:txBody>
                    <a:bodyPr/>
                    <a:lstStyle/>
                    <a:p>
                      <a:endParaRPr lang="en-US" sz="1100" b="0" i="0" dirty="0">
                        <a:latin typeface="Gotham Light" pitchFamily="2" charset="0"/>
                        <a:cs typeface="Gotham Light" pitchFamily="2" charset="0"/>
                      </a:endParaRPr>
                    </a:p>
                  </a:txBody>
                  <a:tcPr/>
                </a:tc>
                <a:tc gridSpan="6">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hMerge="1">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hMerge="1">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hMerge="1">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hMerge="1">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hMerge="1">
                  <a:txBody>
                    <a:bodyPr/>
                    <a:lstStyle/>
                    <a:p>
                      <a:endParaRPr lang="en-US" sz="1100" b="0" i="0" dirty="0">
                        <a:latin typeface="Gotham Light" pitchFamily="2" charset="0"/>
                        <a:cs typeface="Gotham Light" pitchFamily="2" charset="0"/>
                      </a:endParaRPr>
                    </a:p>
                  </a:txBody>
                  <a:tcPr>
                    <a:solidFill>
                      <a:schemeClr val="tx1">
                        <a:lumMod val="50000"/>
                        <a:lumOff val="50000"/>
                      </a:schemeClr>
                    </a:solidFill>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tc>
                  <a:txBody>
                    <a:bodyPr/>
                    <a:lstStyle/>
                    <a:p>
                      <a:endParaRPr lang="en-US" sz="1100" b="0" i="0" dirty="0">
                        <a:latin typeface="Gotham Light" pitchFamily="2" charset="0"/>
                        <a:cs typeface="Gotham Light" pitchFamily="2" charset="0"/>
                      </a:endParaRPr>
                    </a:p>
                  </a:txBody>
                  <a:tcPr/>
                </a:tc>
                <a:extLst>
                  <a:ext uri="{0D108BD9-81ED-4DB2-BD59-A6C34878D82A}">
                    <a16:rowId xmlns:a16="http://schemas.microsoft.com/office/drawing/2014/main" val="71970956"/>
                  </a:ext>
                </a:extLst>
              </a:tr>
            </a:tbl>
          </a:graphicData>
        </a:graphic>
      </p:graphicFrame>
    </p:spTree>
    <p:extLst>
      <p:ext uri="{BB962C8B-B14F-4D97-AF65-F5344CB8AC3E}">
        <p14:creationId xmlns:p14="http://schemas.microsoft.com/office/powerpoint/2010/main" val="3076280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4377"/>
            <a:ext cx="9144000" cy="6858000"/>
          </a:xfrm>
          <a:prstGeom prst="rect">
            <a:avLst/>
          </a:prstGeom>
        </p:spPr>
      </p:pic>
      <p:sp>
        <p:nvSpPr>
          <p:cNvPr id="3" name="TextBox 2"/>
          <p:cNvSpPr txBox="1"/>
          <p:nvPr/>
        </p:nvSpPr>
        <p:spPr>
          <a:xfrm>
            <a:off x="223732" y="276070"/>
            <a:ext cx="8554507" cy="1384995"/>
          </a:xfrm>
          <a:prstGeom prst="rect">
            <a:avLst/>
          </a:prstGeom>
          <a:noFill/>
        </p:spPr>
        <p:txBody>
          <a:bodyPr wrap="square" rtlCol="0">
            <a:spAutoFit/>
          </a:bodyPr>
          <a:lstStyle/>
          <a:p>
            <a:r>
              <a:rPr lang="en-US" sz="2800" spc="-150" dirty="0">
                <a:solidFill>
                  <a:srgbClr val="72B343"/>
                </a:solidFill>
                <a:latin typeface="Gotham Light"/>
                <a:cs typeface="Gotham Light"/>
              </a:rPr>
              <a:t>The type of 3D Printing consolidation process has a significant impact on overall properties and post processing</a:t>
            </a:r>
          </a:p>
        </p:txBody>
      </p:sp>
      <p:pic>
        <p:nvPicPr>
          <p:cNvPr id="2" name="Picture 1">
            <a:extLst>
              <a:ext uri="{FF2B5EF4-FFF2-40B4-BE49-F238E27FC236}">
                <a16:creationId xmlns:a16="http://schemas.microsoft.com/office/drawing/2014/main" id="{93E699FF-8468-3045-BA1D-1C7AD9BD9F43}"/>
              </a:ext>
            </a:extLst>
          </p:cNvPr>
          <p:cNvPicPr>
            <a:picLocks noChangeAspect="1"/>
          </p:cNvPicPr>
          <p:nvPr/>
        </p:nvPicPr>
        <p:blipFill>
          <a:blip r:embed="rId4"/>
          <a:stretch>
            <a:fillRect/>
          </a:stretch>
        </p:blipFill>
        <p:spPr>
          <a:xfrm>
            <a:off x="223732" y="2263372"/>
            <a:ext cx="3651259" cy="2312464"/>
          </a:xfrm>
          <a:prstGeom prst="rect">
            <a:avLst/>
          </a:prstGeom>
        </p:spPr>
      </p:pic>
      <p:sp>
        <p:nvSpPr>
          <p:cNvPr id="5" name="TextBox 4">
            <a:extLst>
              <a:ext uri="{FF2B5EF4-FFF2-40B4-BE49-F238E27FC236}">
                <a16:creationId xmlns:a16="http://schemas.microsoft.com/office/drawing/2014/main" id="{25F6A5D5-E9D0-074C-907E-78F78FFF047D}"/>
              </a:ext>
            </a:extLst>
          </p:cNvPr>
          <p:cNvSpPr txBox="1"/>
          <p:nvPr/>
        </p:nvSpPr>
        <p:spPr>
          <a:xfrm>
            <a:off x="760368" y="4575836"/>
            <a:ext cx="3128295" cy="276999"/>
          </a:xfrm>
          <a:prstGeom prst="rect">
            <a:avLst/>
          </a:prstGeom>
          <a:noFill/>
        </p:spPr>
        <p:txBody>
          <a:bodyPr wrap="square" rtlCol="0">
            <a:spAutoFit/>
          </a:bodyPr>
          <a:lstStyle/>
          <a:p>
            <a:pPr algn="r"/>
            <a:r>
              <a:rPr lang="en-US" sz="1200" dirty="0">
                <a:latin typeface="Gotham Light" pitchFamily="2" charset="0"/>
                <a:cs typeface="Gotham Light" pitchFamily="2" charset="0"/>
              </a:rPr>
              <a:t>LENS – Liquid Metal Deposition</a:t>
            </a:r>
          </a:p>
        </p:txBody>
      </p:sp>
      <p:graphicFrame>
        <p:nvGraphicFramePr>
          <p:cNvPr id="6" name="Table 5">
            <a:extLst>
              <a:ext uri="{FF2B5EF4-FFF2-40B4-BE49-F238E27FC236}">
                <a16:creationId xmlns:a16="http://schemas.microsoft.com/office/drawing/2014/main" id="{71582BCB-BE4D-284F-AFE6-769D407CA358}"/>
              </a:ext>
            </a:extLst>
          </p:cNvPr>
          <p:cNvGraphicFramePr>
            <a:graphicFrameLocks noGrp="1"/>
          </p:cNvGraphicFramePr>
          <p:nvPr>
            <p:extLst/>
          </p:nvPr>
        </p:nvGraphicFramePr>
        <p:xfrm>
          <a:off x="3984171" y="1488440"/>
          <a:ext cx="4794069" cy="4069899"/>
        </p:xfrm>
        <a:graphic>
          <a:graphicData uri="http://schemas.openxmlformats.org/drawingml/2006/table">
            <a:tbl>
              <a:tblPr firstRow="1" bandRow="1">
                <a:tableStyleId>{5C22544A-7EE6-4342-B048-85BDC9FD1C3A}</a:tableStyleId>
              </a:tblPr>
              <a:tblGrid>
                <a:gridCol w="1598023">
                  <a:extLst>
                    <a:ext uri="{9D8B030D-6E8A-4147-A177-3AD203B41FA5}">
                      <a16:colId xmlns:a16="http://schemas.microsoft.com/office/drawing/2014/main" val="898218480"/>
                    </a:ext>
                  </a:extLst>
                </a:gridCol>
                <a:gridCol w="1598023">
                  <a:extLst>
                    <a:ext uri="{9D8B030D-6E8A-4147-A177-3AD203B41FA5}">
                      <a16:colId xmlns:a16="http://schemas.microsoft.com/office/drawing/2014/main" val="4183825533"/>
                    </a:ext>
                  </a:extLst>
                </a:gridCol>
                <a:gridCol w="1598023">
                  <a:extLst>
                    <a:ext uri="{9D8B030D-6E8A-4147-A177-3AD203B41FA5}">
                      <a16:colId xmlns:a16="http://schemas.microsoft.com/office/drawing/2014/main" val="2653155423"/>
                    </a:ext>
                  </a:extLst>
                </a:gridCol>
              </a:tblGrid>
              <a:tr h="296350">
                <a:tc>
                  <a:txBody>
                    <a:bodyPr/>
                    <a:lstStyle/>
                    <a:p>
                      <a:endParaRPr lang="en-US" sz="1400" b="0" i="0" dirty="0">
                        <a:latin typeface="Gotham Light" pitchFamily="2" charset="0"/>
                        <a:cs typeface="Gotham Light" pitchFamily="2" charset="0"/>
                      </a:endParaRPr>
                    </a:p>
                  </a:txBody>
                  <a:tcPr/>
                </a:tc>
                <a:tc>
                  <a:txBody>
                    <a:bodyPr/>
                    <a:lstStyle/>
                    <a:p>
                      <a:pPr algn="ctr"/>
                      <a:r>
                        <a:rPr lang="en-US" sz="1400" b="0" i="0" dirty="0">
                          <a:latin typeface="Gotham Light" pitchFamily="2" charset="0"/>
                          <a:cs typeface="Gotham Light" pitchFamily="2" charset="0"/>
                        </a:rPr>
                        <a:t>Selective Laser Melting</a:t>
                      </a:r>
                    </a:p>
                  </a:txBody>
                  <a:tcPr/>
                </a:tc>
                <a:tc>
                  <a:txBody>
                    <a:bodyPr/>
                    <a:lstStyle/>
                    <a:p>
                      <a:pPr algn="ctr"/>
                      <a:r>
                        <a:rPr lang="en-US" sz="1400" b="0" i="0" dirty="0">
                          <a:latin typeface="Gotham Light" pitchFamily="2" charset="0"/>
                          <a:cs typeface="Gotham Light" pitchFamily="2" charset="0"/>
                        </a:rPr>
                        <a:t>Liquid Metal Deposition</a:t>
                      </a:r>
                    </a:p>
                  </a:txBody>
                  <a:tcPr/>
                </a:tc>
                <a:extLst>
                  <a:ext uri="{0D108BD9-81ED-4DB2-BD59-A6C34878D82A}">
                    <a16:rowId xmlns:a16="http://schemas.microsoft.com/office/drawing/2014/main" val="733899376"/>
                  </a:ext>
                </a:extLst>
              </a:tr>
              <a:tr h="442077">
                <a:tc>
                  <a:txBody>
                    <a:bodyPr/>
                    <a:lstStyle/>
                    <a:p>
                      <a:r>
                        <a:rPr lang="en-US" sz="1200" b="0" i="0" dirty="0">
                          <a:latin typeface="Gotham Light" pitchFamily="2" charset="0"/>
                          <a:cs typeface="Gotham Light" pitchFamily="2" charset="0"/>
                        </a:rPr>
                        <a:t>Materials</a:t>
                      </a:r>
                    </a:p>
                  </a:txBody>
                  <a:tcPr anchor="ctr"/>
                </a:tc>
                <a:tc>
                  <a:txBody>
                    <a:bodyPr/>
                    <a:lstStyle/>
                    <a:p>
                      <a:pPr algn="ctr"/>
                      <a:r>
                        <a:rPr lang="en-US" sz="1100" b="0" i="0" dirty="0">
                          <a:latin typeface="Gotham Light" pitchFamily="2" charset="0"/>
                          <a:cs typeface="Gotham Light" pitchFamily="2" charset="0"/>
                        </a:rPr>
                        <a:t>Limited material selection</a:t>
                      </a:r>
                    </a:p>
                  </a:txBody>
                  <a:tcPr anchor="ctr"/>
                </a:tc>
                <a:tc>
                  <a:txBody>
                    <a:bodyPr/>
                    <a:lstStyle/>
                    <a:p>
                      <a:pPr algn="ctr"/>
                      <a:r>
                        <a:rPr lang="en-US" sz="1100" b="0" i="0" dirty="0">
                          <a:latin typeface="Gotham Light" pitchFamily="2" charset="0"/>
                          <a:cs typeface="Gotham Light" pitchFamily="2" charset="0"/>
                        </a:rPr>
                        <a:t>Many material options</a:t>
                      </a:r>
                    </a:p>
                  </a:txBody>
                  <a:tcPr anchor="ctr"/>
                </a:tc>
                <a:extLst>
                  <a:ext uri="{0D108BD9-81ED-4DB2-BD59-A6C34878D82A}">
                    <a16:rowId xmlns:a16="http://schemas.microsoft.com/office/drawing/2014/main" val="254430948"/>
                  </a:ext>
                </a:extLst>
              </a:tr>
              <a:tr h="442077">
                <a:tc>
                  <a:txBody>
                    <a:bodyPr/>
                    <a:lstStyle/>
                    <a:p>
                      <a:r>
                        <a:rPr lang="en-US" sz="1200" b="0" i="0" dirty="0">
                          <a:latin typeface="Gotham Light" pitchFamily="2" charset="0"/>
                          <a:cs typeface="Gotham Light" pitchFamily="2" charset="0"/>
                        </a:rPr>
                        <a:t>Part Dimensions</a:t>
                      </a:r>
                    </a:p>
                  </a:txBody>
                  <a:tcPr anchor="ctr"/>
                </a:tc>
                <a:tc>
                  <a:txBody>
                    <a:bodyPr/>
                    <a:lstStyle/>
                    <a:p>
                      <a:pPr algn="ctr"/>
                      <a:r>
                        <a:rPr lang="en-US" sz="1100" b="0" i="0" dirty="0">
                          <a:latin typeface="Gotham Light" pitchFamily="2" charset="0"/>
                          <a:cs typeface="Gotham Light" pitchFamily="2" charset="0"/>
                        </a:rPr>
                        <a:t>Limited by build chamber</a:t>
                      </a:r>
                    </a:p>
                  </a:txBody>
                  <a:tcPr anchor="ctr"/>
                </a:tc>
                <a:tc>
                  <a:txBody>
                    <a:bodyPr/>
                    <a:lstStyle/>
                    <a:p>
                      <a:pPr algn="ctr"/>
                      <a:r>
                        <a:rPr lang="en-US" sz="1100" b="0" i="0" dirty="0">
                          <a:latin typeface="Gotham Light" pitchFamily="2" charset="0"/>
                          <a:cs typeface="Gotham Light" pitchFamily="2" charset="0"/>
                        </a:rPr>
                        <a:t>Limited by deposition system</a:t>
                      </a:r>
                    </a:p>
                  </a:txBody>
                  <a:tcPr anchor="ctr"/>
                </a:tc>
                <a:extLst>
                  <a:ext uri="{0D108BD9-81ED-4DB2-BD59-A6C34878D82A}">
                    <a16:rowId xmlns:a16="http://schemas.microsoft.com/office/drawing/2014/main" val="4283877776"/>
                  </a:ext>
                </a:extLst>
              </a:tr>
              <a:tr h="442077">
                <a:tc>
                  <a:txBody>
                    <a:bodyPr/>
                    <a:lstStyle/>
                    <a:p>
                      <a:r>
                        <a:rPr lang="en-US" sz="1200" b="0" i="0" dirty="0">
                          <a:latin typeface="Gotham Light" pitchFamily="2" charset="0"/>
                          <a:cs typeface="Gotham Light" pitchFamily="2" charset="0"/>
                        </a:rPr>
                        <a:t>Part Complexity</a:t>
                      </a:r>
                    </a:p>
                  </a:txBody>
                  <a:tcPr anchor="ctr"/>
                </a:tc>
                <a:tc>
                  <a:txBody>
                    <a:bodyPr/>
                    <a:lstStyle/>
                    <a:p>
                      <a:pPr algn="ctr"/>
                      <a:r>
                        <a:rPr lang="en-US" sz="1100" b="0" i="0" dirty="0">
                          <a:latin typeface="Gotham Light" pitchFamily="2" charset="0"/>
                          <a:cs typeface="Gotham Light" pitchFamily="2" charset="0"/>
                        </a:rPr>
                        <a:t>Nearly unlimited</a:t>
                      </a:r>
                    </a:p>
                  </a:txBody>
                  <a:tcPr anchor="ctr"/>
                </a:tc>
                <a:tc>
                  <a:txBody>
                    <a:bodyPr/>
                    <a:lstStyle/>
                    <a:p>
                      <a:pPr algn="ctr"/>
                      <a:r>
                        <a:rPr lang="en-US" sz="1100" b="0" i="0" dirty="0">
                          <a:latin typeface="Gotham Light" pitchFamily="2" charset="0"/>
                          <a:cs typeface="Gotham Light" pitchFamily="2" charset="0"/>
                        </a:rPr>
                        <a:t>Limited</a:t>
                      </a:r>
                    </a:p>
                  </a:txBody>
                  <a:tcPr anchor="ctr"/>
                </a:tc>
                <a:extLst>
                  <a:ext uri="{0D108BD9-81ED-4DB2-BD59-A6C34878D82A}">
                    <a16:rowId xmlns:a16="http://schemas.microsoft.com/office/drawing/2014/main" val="105557387"/>
                  </a:ext>
                </a:extLst>
              </a:tr>
              <a:tr h="442077">
                <a:tc>
                  <a:txBody>
                    <a:bodyPr/>
                    <a:lstStyle/>
                    <a:p>
                      <a:r>
                        <a:rPr lang="en-US" sz="1200" b="0" i="0" dirty="0">
                          <a:latin typeface="Gotham Light" pitchFamily="2" charset="0"/>
                          <a:cs typeface="Gotham Light" pitchFamily="2" charset="0"/>
                        </a:rPr>
                        <a:t>Dimensional Accuracy</a:t>
                      </a:r>
                    </a:p>
                  </a:txBody>
                  <a:tcPr anchor="ctr"/>
                </a:tc>
                <a:tc>
                  <a:txBody>
                    <a:bodyPr/>
                    <a:lstStyle/>
                    <a:p>
                      <a:pPr algn="ctr"/>
                      <a:r>
                        <a:rPr lang="en-US" sz="1100" b="0" i="0" dirty="0">
                          <a:latin typeface="Gotham Light" pitchFamily="2" charset="0"/>
                          <a:cs typeface="Gotham Light" pitchFamily="2" charset="0"/>
                        </a:rPr>
                        <a:t>&gt;0.1mm</a:t>
                      </a:r>
                    </a:p>
                  </a:txBody>
                  <a:tcPr anchor="ctr"/>
                </a:tc>
                <a:tc>
                  <a:txBody>
                    <a:bodyPr/>
                    <a:lstStyle/>
                    <a:p>
                      <a:pPr algn="ctr"/>
                      <a:r>
                        <a:rPr lang="en-US" sz="1100" b="0" i="0" dirty="0">
                          <a:latin typeface="Gotham Light" pitchFamily="2" charset="0"/>
                          <a:cs typeface="Gotham Light" pitchFamily="2" charset="0"/>
                        </a:rPr>
                        <a:t>&gt;0.1m</a:t>
                      </a:r>
                    </a:p>
                  </a:txBody>
                  <a:tcPr anchor="ctr"/>
                </a:tc>
                <a:extLst>
                  <a:ext uri="{0D108BD9-81ED-4DB2-BD59-A6C34878D82A}">
                    <a16:rowId xmlns:a16="http://schemas.microsoft.com/office/drawing/2014/main" val="2213396750"/>
                  </a:ext>
                </a:extLst>
              </a:tr>
              <a:tr h="442077">
                <a:tc>
                  <a:txBody>
                    <a:bodyPr/>
                    <a:lstStyle/>
                    <a:p>
                      <a:r>
                        <a:rPr lang="en-US" sz="1200" b="0" i="0" dirty="0">
                          <a:latin typeface="Gotham Light" pitchFamily="2" charset="0"/>
                          <a:cs typeface="Gotham Light" pitchFamily="2" charset="0"/>
                        </a:rPr>
                        <a:t>Deposition Rate</a:t>
                      </a:r>
                    </a:p>
                  </a:txBody>
                  <a:tcPr anchor="ctr"/>
                </a:tc>
                <a:tc>
                  <a:txBody>
                    <a:bodyPr/>
                    <a:lstStyle/>
                    <a:p>
                      <a:pPr algn="ctr"/>
                      <a:r>
                        <a:rPr lang="en-US" sz="1100" b="0" i="0" dirty="0">
                          <a:latin typeface="Gotham Light" pitchFamily="2" charset="0"/>
                          <a:cs typeface="Gotham Light" pitchFamily="2" charset="0"/>
                        </a:rPr>
                        <a:t>1-3 mm</a:t>
                      </a:r>
                      <a:r>
                        <a:rPr lang="en-US" sz="1100" b="0" i="0" baseline="30000" dirty="0">
                          <a:latin typeface="Gotham Light" pitchFamily="2" charset="0"/>
                          <a:cs typeface="Gotham Light" pitchFamily="2" charset="0"/>
                        </a:rPr>
                        <a:t>3</a:t>
                      </a:r>
                      <a:r>
                        <a:rPr lang="en-US" sz="1100" b="0" i="0" baseline="0" dirty="0">
                          <a:latin typeface="Gotham Light" pitchFamily="2" charset="0"/>
                          <a:cs typeface="Gotham Light" pitchFamily="2" charset="0"/>
                        </a:rPr>
                        <a:t>/s</a:t>
                      </a:r>
                      <a:endParaRPr lang="en-US" sz="1100" b="0" i="0" dirty="0">
                        <a:latin typeface="Gotham Light" pitchFamily="2" charset="0"/>
                        <a:cs typeface="Gotham Light" pitchFamily="2" charset="0"/>
                      </a:endParaRPr>
                    </a:p>
                  </a:txBody>
                  <a:tcPr anchor="ctr"/>
                </a:tc>
                <a:tc>
                  <a:txBody>
                    <a:bodyPr/>
                    <a:lstStyle/>
                    <a:p>
                      <a:pPr algn="ctr"/>
                      <a:r>
                        <a:rPr lang="en-US" sz="1100" b="0" i="0" dirty="0">
                          <a:latin typeface="Gotham Light" pitchFamily="2" charset="0"/>
                          <a:cs typeface="Gotham Light" pitchFamily="2" charset="0"/>
                        </a:rPr>
                        <a:t>3-10 mm</a:t>
                      </a:r>
                      <a:r>
                        <a:rPr lang="en-US" sz="1100" b="0" i="0" baseline="30000" dirty="0">
                          <a:latin typeface="Gotham Light" pitchFamily="2" charset="0"/>
                          <a:cs typeface="Gotham Light" pitchFamily="2" charset="0"/>
                        </a:rPr>
                        <a:t>3</a:t>
                      </a:r>
                      <a:r>
                        <a:rPr lang="en-US" sz="1100" b="0" i="0" baseline="0" dirty="0">
                          <a:latin typeface="Gotham Light" pitchFamily="2" charset="0"/>
                          <a:cs typeface="Gotham Light" pitchFamily="2" charset="0"/>
                        </a:rPr>
                        <a:t>/s</a:t>
                      </a:r>
                      <a:endParaRPr lang="en-US" sz="1100" b="0" i="0" dirty="0">
                        <a:latin typeface="Gotham Light" pitchFamily="2" charset="0"/>
                        <a:cs typeface="Gotham Light" pitchFamily="2" charset="0"/>
                      </a:endParaRPr>
                    </a:p>
                  </a:txBody>
                  <a:tcPr anchor="ctr"/>
                </a:tc>
                <a:extLst>
                  <a:ext uri="{0D108BD9-81ED-4DB2-BD59-A6C34878D82A}">
                    <a16:rowId xmlns:a16="http://schemas.microsoft.com/office/drawing/2014/main" val="2698801073"/>
                  </a:ext>
                </a:extLst>
              </a:tr>
              <a:tr h="442077">
                <a:tc>
                  <a:txBody>
                    <a:bodyPr/>
                    <a:lstStyle/>
                    <a:p>
                      <a:r>
                        <a:rPr lang="en-US" sz="1200" b="0" i="0" dirty="0">
                          <a:latin typeface="Gotham Light" pitchFamily="2" charset="0"/>
                          <a:cs typeface="Gotham Light" pitchFamily="2" charset="0"/>
                        </a:rPr>
                        <a:t>Build Surface</a:t>
                      </a:r>
                    </a:p>
                  </a:txBody>
                  <a:tcPr anchor="ctr"/>
                </a:tc>
                <a:tc>
                  <a:txBody>
                    <a:bodyPr/>
                    <a:lstStyle/>
                    <a:p>
                      <a:pPr algn="ctr"/>
                      <a:r>
                        <a:rPr lang="en-US" sz="1100" b="0" i="0" dirty="0">
                          <a:latin typeface="Gotham Light" pitchFamily="2" charset="0"/>
                          <a:cs typeface="Gotham Light" pitchFamily="2" charset="0"/>
                        </a:rPr>
                        <a:t>Build Plate</a:t>
                      </a:r>
                    </a:p>
                  </a:txBody>
                  <a:tcPr anchor="ctr"/>
                </a:tc>
                <a:tc>
                  <a:txBody>
                    <a:bodyPr/>
                    <a:lstStyle/>
                    <a:p>
                      <a:pPr algn="ctr"/>
                      <a:r>
                        <a:rPr lang="en-US" sz="1100" b="0" i="0" dirty="0">
                          <a:latin typeface="Gotham Light" pitchFamily="2" charset="0"/>
                          <a:cs typeface="Gotham Light" pitchFamily="2" charset="0"/>
                        </a:rPr>
                        <a:t>3D Surface</a:t>
                      </a:r>
                    </a:p>
                  </a:txBody>
                  <a:tcPr anchor="ctr"/>
                </a:tc>
                <a:extLst>
                  <a:ext uri="{0D108BD9-81ED-4DB2-BD59-A6C34878D82A}">
                    <a16:rowId xmlns:a16="http://schemas.microsoft.com/office/drawing/2014/main" val="3597222066"/>
                  </a:ext>
                </a:extLst>
              </a:tr>
              <a:tr h="442077">
                <a:tc>
                  <a:txBody>
                    <a:bodyPr/>
                    <a:lstStyle/>
                    <a:p>
                      <a:r>
                        <a:rPr lang="en-US" sz="1200" b="0" i="0" dirty="0">
                          <a:latin typeface="Gotham Light" pitchFamily="2" charset="0"/>
                          <a:cs typeface="Gotham Light" pitchFamily="2" charset="0"/>
                        </a:rPr>
                        <a:t>Roughness</a:t>
                      </a:r>
                    </a:p>
                  </a:txBody>
                  <a:tcPr anchor="ctr"/>
                </a:tc>
                <a:tc>
                  <a:txBody>
                    <a:bodyPr/>
                    <a:lstStyle/>
                    <a:p>
                      <a:pPr algn="ctr"/>
                      <a:r>
                        <a:rPr lang="en-US" sz="1100" b="0" i="0" dirty="0">
                          <a:latin typeface="Gotham Light" pitchFamily="2" charset="0"/>
                          <a:cs typeface="Gotham Light" pitchFamily="2" charset="0"/>
                        </a:rPr>
                        <a:t>30-50 microns</a:t>
                      </a:r>
                    </a:p>
                  </a:txBody>
                  <a:tcPr anchor="ctr"/>
                </a:tc>
                <a:tc>
                  <a:txBody>
                    <a:bodyPr/>
                    <a:lstStyle/>
                    <a:p>
                      <a:pPr algn="ctr"/>
                      <a:r>
                        <a:rPr lang="en-US" sz="1100" b="0" i="0" dirty="0">
                          <a:latin typeface="Gotham Light" pitchFamily="2" charset="0"/>
                          <a:cs typeface="Gotham Light" pitchFamily="2" charset="0"/>
                        </a:rPr>
                        <a:t>60-100 microns</a:t>
                      </a:r>
                    </a:p>
                  </a:txBody>
                  <a:tcPr anchor="ctr"/>
                </a:tc>
                <a:extLst>
                  <a:ext uri="{0D108BD9-81ED-4DB2-BD59-A6C34878D82A}">
                    <a16:rowId xmlns:a16="http://schemas.microsoft.com/office/drawing/2014/main" val="3209863324"/>
                  </a:ext>
                </a:extLst>
              </a:tr>
              <a:tr h="442077">
                <a:tc>
                  <a:txBody>
                    <a:bodyPr/>
                    <a:lstStyle/>
                    <a:p>
                      <a:r>
                        <a:rPr lang="en-US" sz="1200" b="0" i="0" dirty="0">
                          <a:latin typeface="Gotham Light" pitchFamily="2" charset="0"/>
                          <a:cs typeface="Gotham Light" pitchFamily="2" charset="0"/>
                        </a:rPr>
                        <a:t>Layer Thickness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Gotham Light" pitchFamily="2" charset="0"/>
                          <a:cs typeface="Gotham Light" pitchFamily="2" charset="0"/>
                        </a:rPr>
                        <a:t>&gt;0.03-0.1mm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Gotham Light" pitchFamily="2" charset="0"/>
                          <a:cs typeface="Gotham Light" pitchFamily="2" charset="0"/>
                        </a:rPr>
                        <a:t>&gt;0.03-1mm</a:t>
                      </a:r>
                    </a:p>
                  </a:txBody>
                  <a:tcPr anchor="ctr"/>
                </a:tc>
                <a:extLst>
                  <a:ext uri="{0D108BD9-81ED-4DB2-BD59-A6C34878D82A}">
                    <a16:rowId xmlns:a16="http://schemas.microsoft.com/office/drawing/2014/main" val="2870627232"/>
                  </a:ext>
                </a:extLst>
              </a:tr>
            </a:tbl>
          </a:graphicData>
        </a:graphic>
      </p:graphicFrame>
    </p:spTree>
    <p:extLst>
      <p:ext uri="{BB962C8B-B14F-4D97-AF65-F5344CB8AC3E}">
        <p14:creationId xmlns:p14="http://schemas.microsoft.com/office/powerpoint/2010/main" val="20078969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TotalTime>
  <Words>1227</Words>
  <Application>Microsoft Macintosh PowerPoint</Application>
  <PresentationFormat>On-screen Show (4:3)</PresentationFormat>
  <Paragraphs>237</Paragraphs>
  <Slides>17</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Arial</vt:lpstr>
      <vt:lpstr>Calibri</vt:lpstr>
      <vt:lpstr>Calibri Light</vt:lpstr>
      <vt:lpstr>Gotham Black</vt:lpstr>
      <vt:lpstr>Gotham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cp:revision>
  <dcterms:created xsi:type="dcterms:W3CDTF">2023-06-19T13:14:25Z</dcterms:created>
  <dcterms:modified xsi:type="dcterms:W3CDTF">2023-06-19T13:52:37Z</dcterms:modified>
</cp:coreProperties>
</file>