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80" r:id="rId2"/>
  </p:sldMasterIdLst>
  <p:notesMasterIdLst>
    <p:notesMasterId r:id="rId26"/>
  </p:notesMasterIdLst>
  <p:sldIdLst>
    <p:sldId id="368" r:id="rId3"/>
    <p:sldId id="366" r:id="rId4"/>
    <p:sldId id="367" r:id="rId5"/>
    <p:sldId id="369" r:id="rId6"/>
    <p:sldId id="370" r:id="rId7"/>
    <p:sldId id="371" r:id="rId8"/>
    <p:sldId id="373" r:id="rId9"/>
    <p:sldId id="372" r:id="rId10"/>
    <p:sldId id="374" r:id="rId11"/>
    <p:sldId id="375" r:id="rId12"/>
    <p:sldId id="376" r:id="rId13"/>
    <p:sldId id="377" r:id="rId14"/>
    <p:sldId id="378" r:id="rId15"/>
    <p:sldId id="383" r:id="rId16"/>
    <p:sldId id="384" r:id="rId17"/>
    <p:sldId id="385" r:id="rId18"/>
    <p:sldId id="379" r:id="rId19"/>
    <p:sldId id="386" r:id="rId20"/>
    <p:sldId id="387" r:id="rId21"/>
    <p:sldId id="380" r:id="rId22"/>
    <p:sldId id="382" r:id="rId23"/>
    <p:sldId id="381" r:id="rId24"/>
    <p:sldId id="283" r:id="rId2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7B0"/>
    <a:srgbClr val="003B55"/>
    <a:srgbClr val="D7D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3978"/>
  </p:normalViewPr>
  <p:slideViewPr>
    <p:cSldViewPr snapToGrid="0" snapToObjects="1">
      <p:cViewPr varScale="1">
        <p:scale>
          <a:sx n="62" d="100"/>
          <a:sy n="62" d="100"/>
        </p:scale>
        <p:origin x="1740" y="56"/>
      </p:cViewPr>
      <p:guideLst/>
    </p:cSldViewPr>
  </p:slideViewPr>
  <p:notesTextViewPr>
    <p:cViewPr>
      <p:scale>
        <a:sx n="1" d="1"/>
        <a:sy n="1" d="1"/>
      </p:scale>
      <p:origin x="0" y="0"/>
    </p:cViewPr>
  </p:notesTextViewPr>
  <p:notesViewPr>
    <p:cSldViewPr snapToGrid="0" snapToObjects="1">
      <p:cViewPr varScale="1">
        <p:scale>
          <a:sx n="49" d="100"/>
          <a:sy n="49" d="100"/>
        </p:scale>
        <p:origin x="270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FF71BB2-A75F-8C40-AF4B-12D3FC790FC3}" type="datetimeFigureOut">
              <a:rPr lang="en-US" smtClean="0"/>
              <a:t>11/22/2022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8E805B8-FE4F-5A4A-93F4-E989F9A2447A}" type="slidenum">
              <a:rPr lang="en-US" smtClean="0"/>
              <a:t>‹#›</a:t>
            </a:fld>
            <a:endParaRPr lang="en-US" dirty="0"/>
          </a:p>
        </p:txBody>
      </p:sp>
    </p:spTree>
    <p:extLst>
      <p:ext uri="{BB962C8B-B14F-4D97-AF65-F5344CB8AC3E}">
        <p14:creationId xmlns:p14="http://schemas.microsoft.com/office/powerpoint/2010/main" val="133924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1</a:t>
            </a:fld>
            <a:endParaRPr lang="en-US" dirty="0"/>
          </a:p>
        </p:txBody>
      </p:sp>
    </p:spTree>
    <p:extLst>
      <p:ext uri="{BB962C8B-B14F-4D97-AF65-F5344CB8AC3E}">
        <p14:creationId xmlns:p14="http://schemas.microsoft.com/office/powerpoint/2010/main" val="408747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entire organization understand what its trying to accomplish.  Can everyone verbalize it?  Is the company’s strategy’s, and shorter term goals and objectives being communicated on a regular basis?  What’s being communicated annually, monthly, daily? Does everyone understand the KPI’s</a:t>
            </a:r>
          </a:p>
        </p:txBody>
      </p:sp>
      <p:sp>
        <p:nvSpPr>
          <p:cNvPr id="4" name="Slide Number Placeholder 3"/>
          <p:cNvSpPr>
            <a:spLocks noGrp="1"/>
          </p:cNvSpPr>
          <p:nvPr>
            <p:ph type="sldNum" sz="quarter" idx="5"/>
          </p:nvPr>
        </p:nvSpPr>
        <p:spPr/>
        <p:txBody>
          <a:bodyPr/>
          <a:lstStyle/>
          <a:p>
            <a:fld id="{D8E805B8-FE4F-5A4A-93F4-E989F9A2447A}" type="slidenum">
              <a:rPr lang="en-US" smtClean="0"/>
              <a:t>10</a:t>
            </a:fld>
            <a:endParaRPr lang="en-US" dirty="0"/>
          </a:p>
        </p:txBody>
      </p:sp>
    </p:spTree>
    <p:extLst>
      <p:ext uri="{BB962C8B-B14F-4D97-AF65-F5344CB8AC3E}">
        <p14:creationId xmlns:p14="http://schemas.microsoft.com/office/powerpoint/2010/main" val="324586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organization define value for the company?  How does the its customer’s define value… Are we listening to the voice of the customers and striving to serve their needs. Do we have feedback loops to ensure the organizations stays on point</a:t>
            </a:r>
          </a:p>
        </p:txBody>
      </p:sp>
      <p:sp>
        <p:nvSpPr>
          <p:cNvPr id="4" name="Slide Number Placeholder 3"/>
          <p:cNvSpPr>
            <a:spLocks noGrp="1"/>
          </p:cNvSpPr>
          <p:nvPr>
            <p:ph type="sldNum" sz="quarter" idx="5"/>
          </p:nvPr>
        </p:nvSpPr>
        <p:spPr/>
        <p:txBody>
          <a:bodyPr/>
          <a:lstStyle/>
          <a:p>
            <a:fld id="{D8E805B8-FE4F-5A4A-93F4-E989F9A2447A}" type="slidenum">
              <a:rPr lang="en-US" smtClean="0"/>
              <a:t>11</a:t>
            </a:fld>
            <a:endParaRPr lang="en-US" dirty="0"/>
          </a:p>
        </p:txBody>
      </p:sp>
    </p:spTree>
    <p:extLst>
      <p:ext uri="{BB962C8B-B14F-4D97-AF65-F5344CB8AC3E}">
        <p14:creationId xmlns:p14="http://schemas.microsoft.com/office/powerpoint/2010/main" val="370331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the shop floor creates the value, Other areas such as HR, Engineering, higher level management are important but do not create much of the actual value.  They create opportunity, provide resources, etc.</a:t>
            </a:r>
          </a:p>
        </p:txBody>
      </p:sp>
      <p:sp>
        <p:nvSpPr>
          <p:cNvPr id="4" name="Slide Number Placeholder 3"/>
          <p:cNvSpPr>
            <a:spLocks noGrp="1"/>
          </p:cNvSpPr>
          <p:nvPr>
            <p:ph type="sldNum" sz="quarter" idx="5"/>
          </p:nvPr>
        </p:nvSpPr>
        <p:spPr/>
        <p:txBody>
          <a:bodyPr/>
          <a:lstStyle/>
          <a:p>
            <a:fld id="{D8E805B8-FE4F-5A4A-93F4-E989F9A2447A}" type="slidenum">
              <a:rPr lang="en-US" smtClean="0"/>
              <a:t>12</a:t>
            </a:fld>
            <a:endParaRPr lang="en-US" dirty="0"/>
          </a:p>
        </p:txBody>
      </p:sp>
    </p:spTree>
    <p:extLst>
      <p:ext uri="{BB962C8B-B14F-4D97-AF65-F5344CB8AC3E}">
        <p14:creationId xmlns:p14="http://schemas.microsoft.com/office/powerpoint/2010/main" val="301991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strings connecting strategy to shop floor continuous improvements</a:t>
            </a:r>
          </a:p>
          <a:p>
            <a:r>
              <a:rPr lang="en-US" dirty="0"/>
              <a:t>What are the critical, high level ,  KPI’s indicating if the company is moving in the right direction, </a:t>
            </a:r>
          </a:p>
        </p:txBody>
      </p:sp>
      <p:sp>
        <p:nvSpPr>
          <p:cNvPr id="4" name="Slide Number Placeholder 3"/>
          <p:cNvSpPr>
            <a:spLocks noGrp="1"/>
          </p:cNvSpPr>
          <p:nvPr>
            <p:ph type="sldNum" sz="quarter" idx="5"/>
          </p:nvPr>
        </p:nvSpPr>
        <p:spPr/>
        <p:txBody>
          <a:bodyPr/>
          <a:lstStyle/>
          <a:p>
            <a:fld id="{D8E805B8-FE4F-5A4A-93F4-E989F9A2447A}" type="slidenum">
              <a:rPr lang="en-US" smtClean="0"/>
              <a:t>13</a:t>
            </a:fld>
            <a:endParaRPr lang="en-US" dirty="0"/>
          </a:p>
        </p:txBody>
      </p:sp>
    </p:spTree>
    <p:extLst>
      <p:ext uri="{BB962C8B-B14F-4D97-AF65-F5344CB8AC3E}">
        <p14:creationId xmlns:p14="http://schemas.microsoft.com/office/powerpoint/2010/main" val="84061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standardized work of leaders?  What activities are performed on a regular, scheduled cadence to ensure the organization is working on the right things, and getting the needed support.  This is important at all levels but more critical with leadership closet to where value is being created:  Value stream managers, supervisors, , Leads</a:t>
            </a:r>
          </a:p>
        </p:txBody>
      </p:sp>
      <p:sp>
        <p:nvSpPr>
          <p:cNvPr id="4" name="Slide Number Placeholder 3"/>
          <p:cNvSpPr>
            <a:spLocks noGrp="1"/>
          </p:cNvSpPr>
          <p:nvPr>
            <p:ph type="sldNum" sz="quarter" idx="5"/>
          </p:nvPr>
        </p:nvSpPr>
        <p:spPr/>
        <p:txBody>
          <a:bodyPr/>
          <a:lstStyle/>
          <a:p>
            <a:fld id="{D8E805B8-FE4F-5A4A-93F4-E989F9A2447A}" type="slidenum">
              <a:rPr lang="en-US" smtClean="0"/>
              <a:t>14</a:t>
            </a:fld>
            <a:endParaRPr lang="en-US" dirty="0"/>
          </a:p>
        </p:txBody>
      </p:sp>
    </p:spTree>
    <p:extLst>
      <p:ext uri="{BB962C8B-B14F-4D97-AF65-F5344CB8AC3E}">
        <p14:creationId xmlns:p14="http://schemas.microsoft.com/office/powerpoint/2010/main" val="140924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controls that communicates if the factory floor is normal, working as intended or there are abnormal conditions, (andons, aisles or lanes clear, scrap binns or re-work areas clear, etc.</a:t>
            </a:r>
          </a:p>
        </p:txBody>
      </p:sp>
      <p:sp>
        <p:nvSpPr>
          <p:cNvPr id="4" name="Slide Number Placeholder 3"/>
          <p:cNvSpPr>
            <a:spLocks noGrp="1"/>
          </p:cNvSpPr>
          <p:nvPr>
            <p:ph type="sldNum" sz="quarter" idx="5"/>
          </p:nvPr>
        </p:nvSpPr>
        <p:spPr/>
        <p:txBody>
          <a:bodyPr/>
          <a:lstStyle/>
          <a:p>
            <a:fld id="{D8E805B8-FE4F-5A4A-93F4-E989F9A2447A}" type="slidenum">
              <a:rPr lang="en-US" smtClean="0"/>
              <a:t>15</a:t>
            </a:fld>
            <a:endParaRPr lang="en-US" dirty="0"/>
          </a:p>
        </p:txBody>
      </p:sp>
    </p:spTree>
    <p:extLst>
      <p:ext uri="{BB962C8B-B14F-4D97-AF65-F5344CB8AC3E}">
        <p14:creationId xmlns:p14="http://schemas.microsoft.com/office/powerpoint/2010/main" val="197992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information is critical and visual where vale is being created on the shop floor:  hour by hour performance, safety, quality, on time to produce.</a:t>
            </a:r>
          </a:p>
        </p:txBody>
      </p:sp>
      <p:sp>
        <p:nvSpPr>
          <p:cNvPr id="4" name="Slide Number Placeholder 3"/>
          <p:cNvSpPr>
            <a:spLocks noGrp="1"/>
          </p:cNvSpPr>
          <p:nvPr>
            <p:ph type="sldNum" sz="quarter" idx="5"/>
          </p:nvPr>
        </p:nvSpPr>
        <p:spPr/>
        <p:txBody>
          <a:bodyPr/>
          <a:lstStyle/>
          <a:p>
            <a:fld id="{D8E805B8-FE4F-5A4A-93F4-E989F9A2447A}" type="slidenum">
              <a:rPr lang="en-US" smtClean="0"/>
              <a:t>16</a:t>
            </a:fld>
            <a:endParaRPr lang="en-US" dirty="0"/>
          </a:p>
        </p:txBody>
      </p:sp>
    </p:spTree>
    <p:extLst>
      <p:ext uri="{BB962C8B-B14F-4D97-AF65-F5344CB8AC3E}">
        <p14:creationId xmlns:p14="http://schemas.microsoft.com/office/powerpoint/2010/main" val="373112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improvements are being made each day?  What improvements?  Do the improvements support the goals and objectives up through the organization. </a:t>
            </a:r>
          </a:p>
          <a:p>
            <a:r>
              <a:rPr lang="en-US" dirty="0"/>
              <a:t>?   Are we working on the right things.</a:t>
            </a:r>
          </a:p>
        </p:txBody>
      </p:sp>
      <p:sp>
        <p:nvSpPr>
          <p:cNvPr id="4" name="Slide Number Placeholder 3"/>
          <p:cNvSpPr>
            <a:spLocks noGrp="1"/>
          </p:cNvSpPr>
          <p:nvPr>
            <p:ph type="sldNum" sz="quarter" idx="5"/>
          </p:nvPr>
        </p:nvSpPr>
        <p:spPr/>
        <p:txBody>
          <a:bodyPr/>
          <a:lstStyle/>
          <a:p>
            <a:fld id="{D8E805B8-FE4F-5A4A-93F4-E989F9A2447A}" type="slidenum">
              <a:rPr lang="en-US" smtClean="0"/>
              <a:t>17</a:t>
            </a:fld>
            <a:endParaRPr lang="en-US" dirty="0"/>
          </a:p>
        </p:txBody>
      </p:sp>
    </p:spTree>
    <p:extLst>
      <p:ext uri="{BB962C8B-B14F-4D97-AF65-F5344CB8AC3E}">
        <p14:creationId xmlns:p14="http://schemas.microsoft.com/office/powerpoint/2010/main" val="249479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problems are small?  What’s getting in the way of the work. Where is the waste that’s getting in the way of the work</a:t>
            </a:r>
          </a:p>
          <a:p>
            <a:r>
              <a:rPr lang="en-US" dirty="0"/>
              <a:t>Is the team trained to see and define problems?  Are they equipped to identify root possible cause issues and come up with countermeasures that will make the work safer, easier, and better</a:t>
            </a:r>
          </a:p>
        </p:txBody>
      </p:sp>
      <p:sp>
        <p:nvSpPr>
          <p:cNvPr id="4" name="Slide Number Placeholder 3"/>
          <p:cNvSpPr>
            <a:spLocks noGrp="1"/>
          </p:cNvSpPr>
          <p:nvPr>
            <p:ph type="sldNum" sz="quarter" idx="5"/>
          </p:nvPr>
        </p:nvSpPr>
        <p:spPr/>
        <p:txBody>
          <a:bodyPr/>
          <a:lstStyle/>
          <a:p>
            <a:fld id="{D8E805B8-FE4F-5A4A-93F4-E989F9A2447A}" type="slidenum">
              <a:rPr lang="en-US" smtClean="0"/>
              <a:t>18</a:t>
            </a:fld>
            <a:endParaRPr lang="en-US" dirty="0"/>
          </a:p>
        </p:txBody>
      </p:sp>
    </p:spTree>
    <p:extLst>
      <p:ext uri="{BB962C8B-B14F-4D97-AF65-F5344CB8AC3E}">
        <p14:creationId xmlns:p14="http://schemas.microsoft.com/office/powerpoint/2010/main" val="41623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Gemba Walks provide a cadenced way for leadership to do where the work is being done, learn, observe and provide support. A powerful approach for consistent engagement up and down the organization</a:t>
            </a:r>
          </a:p>
        </p:txBody>
      </p:sp>
      <p:sp>
        <p:nvSpPr>
          <p:cNvPr id="4" name="Slide Number Placeholder 3"/>
          <p:cNvSpPr>
            <a:spLocks noGrp="1"/>
          </p:cNvSpPr>
          <p:nvPr>
            <p:ph type="sldNum" sz="quarter" idx="5"/>
          </p:nvPr>
        </p:nvSpPr>
        <p:spPr/>
        <p:txBody>
          <a:bodyPr/>
          <a:lstStyle/>
          <a:p>
            <a:fld id="{D8E805B8-FE4F-5A4A-93F4-E989F9A2447A}" type="slidenum">
              <a:rPr lang="en-US" smtClean="0"/>
              <a:t>19</a:t>
            </a:fld>
            <a:endParaRPr lang="en-US" dirty="0"/>
          </a:p>
        </p:txBody>
      </p:sp>
    </p:spTree>
    <p:extLst>
      <p:ext uri="{BB962C8B-B14F-4D97-AF65-F5344CB8AC3E}">
        <p14:creationId xmlns:p14="http://schemas.microsoft.com/office/powerpoint/2010/main" val="8987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b="1" dirty="0">
                <a:solidFill>
                  <a:srgbClr val="FF0000"/>
                </a:solidFill>
              </a:rPr>
              <a:t>Record for staff not in attendance.  </a:t>
            </a:r>
          </a:p>
          <a:p>
            <a:endParaRPr lang="en-US" b="1" dirty="0">
              <a:solidFill>
                <a:srgbClr val="FF0000"/>
              </a:solidFill>
            </a:endParaRPr>
          </a:p>
          <a:p>
            <a:r>
              <a:rPr lang="en-US" dirty="0"/>
              <a:t>https://imec.box.com/v/TeamHuddlesPast</a:t>
            </a:r>
          </a:p>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2</a:t>
            </a:fld>
            <a:endParaRPr lang="en-US" dirty="0"/>
          </a:p>
        </p:txBody>
      </p:sp>
    </p:spTree>
    <p:extLst>
      <p:ext uri="{BB962C8B-B14F-4D97-AF65-F5344CB8AC3E}">
        <p14:creationId xmlns:p14="http://schemas.microsoft.com/office/powerpoint/2010/main" val="239264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road map is well planed out, leadership engaged, a clear understanding of the flow of work, improvements being made this is what you will experience</a:t>
            </a:r>
          </a:p>
        </p:txBody>
      </p:sp>
      <p:sp>
        <p:nvSpPr>
          <p:cNvPr id="4" name="Slide Number Placeholder 3"/>
          <p:cNvSpPr>
            <a:spLocks noGrp="1"/>
          </p:cNvSpPr>
          <p:nvPr>
            <p:ph type="sldNum" sz="quarter" idx="5"/>
          </p:nvPr>
        </p:nvSpPr>
        <p:spPr/>
        <p:txBody>
          <a:bodyPr/>
          <a:lstStyle/>
          <a:p>
            <a:fld id="{D8E805B8-FE4F-5A4A-93F4-E989F9A2447A}" type="slidenum">
              <a:rPr lang="en-US" smtClean="0"/>
              <a:t>20</a:t>
            </a:fld>
            <a:endParaRPr lang="en-US" dirty="0"/>
          </a:p>
        </p:txBody>
      </p:sp>
    </p:spTree>
    <p:extLst>
      <p:ext uri="{BB962C8B-B14F-4D97-AF65-F5344CB8AC3E}">
        <p14:creationId xmlns:p14="http://schemas.microsoft.com/office/powerpoint/2010/main" val="2139658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21</a:t>
            </a:fld>
            <a:endParaRPr lang="en-US" dirty="0"/>
          </a:p>
        </p:txBody>
      </p:sp>
    </p:spTree>
    <p:extLst>
      <p:ext uri="{BB962C8B-B14F-4D97-AF65-F5344CB8AC3E}">
        <p14:creationId xmlns:p14="http://schemas.microsoft.com/office/powerpoint/2010/main" val="212604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22</a:t>
            </a:fld>
            <a:endParaRPr lang="en-US" dirty="0"/>
          </a:p>
        </p:txBody>
      </p:sp>
    </p:spTree>
    <p:extLst>
      <p:ext uri="{BB962C8B-B14F-4D97-AF65-F5344CB8AC3E}">
        <p14:creationId xmlns:p14="http://schemas.microsoft.com/office/powerpoint/2010/main" val="254417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23</a:t>
            </a:fld>
            <a:endParaRPr lang="en-US" dirty="0"/>
          </a:p>
        </p:txBody>
      </p:sp>
    </p:spTree>
    <p:extLst>
      <p:ext uri="{BB962C8B-B14F-4D97-AF65-F5344CB8AC3E}">
        <p14:creationId xmlns:p14="http://schemas.microsoft.com/office/powerpoint/2010/main" val="352682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3</a:t>
            </a:fld>
            <a:endParaRPr lang="en-US" dirty="0"/>
          </a:p>
        </p:txBody>
      </p:sp>
    </p:spTree>
    <p:extLst>
      <p:ext uri="{BB962C8B-B14F-4D97-AF65-F5344CB8AC3E}">
        <p14:creationId xmlns:p14="http://schemas.microsoft.com/office/powerpoint/2010/main" val="217672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05B8-FE4F-5A4A-93F4-E989F9A2447A}" type="slidenum">
              <a:rPr lang="en-US" smtClean="0"/>
              <a:t>4</a:t>
            </a:fld>
            <a:endParaRPr lang="en-US" dirty="0"/>
          </a:p>
        </p:txBody>
      </p:sp>
    </p:spTree>
    <p:extLst>
      <p:ext uri="{BB962C8B-B14F-4D97-AF65-F5344CB8AC3E}">
        <p14:creationId xmlns:p14="http://schemas.microsoft.com/office/powerpoint/2010/main" val="63618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visit Europe to experience the different cultures, architecture, foods</a:t>
            </a:r>
          </a:p>
          <a:p>
            <a:r>
              <a:rPr lang="en-US" dirty="0"/>
              <a:t>Strategy: visit Italy and France in the next 2-3 years</a:t>
            </a:r>
          </a:p>
          <a:p>
            <a:r>
              <a:rPr lang="en-US" dirty="0"/>
              <a:t>12 month goals:  visit Italy, Rome and Florence</a:t>
            </a:r>
          </a:p>
          <a:p>
            <a:r>
              <a:rPr lang="en-US" dirty="0"/>
              <a:t>Actions:  plan the dates and flights,  rent a car, resevations at a hotels, Decide sites to visit, identify  resurants, make reservations</a:t>
            </a:r>
          </a:p>
          <a:p>
            <a:r>
              <a:rPr lang="en-US" dirty="0"/>
              <a:t>Did we met our goals in Italy,  Yes?</a:t>
            </a:r>
          </a:p>
          <a:p>
            <a:r>
              <a:rPr lang="en-US" dirty="0"/>
              <a:t>The key we had a road map</a:t>
            </a:r>
          </a:p>
        </p:txBody>
      </p:sp>
      <p:sp>
        <p:nvSpPr>
          <p:cNvPr id="4" name="Slide Number Placeholder 3"/>
          <p:cNvSpPr>
            <a:spLocks noGrp="1"/>
          </p:cNvSpPr>
          <p:nvPr>
            <p:ph type="sldNum" sz="quarter" idx="5"/>
          </p:nvPr>
        </p:nvSpPr>
        <p:spPr/>
        <p:txBody>
          <a:bodyPr/>
          <a:lstStyle/>
          <a:p>
            <a:fld id="{D8E805B8-FE4F-5A4A-93F4-E989F9A2447A}" type="slidenum">
              <a:rPr lang="en-US" smtClean="0"/>
              <a:t>5</a:t>
            </a:fld>
            <a:endParaRPr lang="en-US" dirty="0"/>
          </a:p>
        </p:txBody>
      </p:sp>
    </p:spTree>
    <p:extLst>
      <p:ext uri="{BB962C8B-B14F-4D97-AF65-F5344CB8AC3E}">
        <p14:creationId xmlns:p14="http://schemas.microsoft.com/office/powerpoint/2010/main" val="122425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 needs to know how it will reach its goals and objectives</a:t>
            </a:r>
          </a:p>
        </p:txBody>
      </p:sp>
      <p:sp>
        <p:nvSpPr>
          <p:cNvPr id="4" name="Slide Number Placeholder 3"/>
          <p:cNvSpPr>
            <a:spLocks noGrp="1"/>
          </p:cNvSpPr>
          <p:nvPr>
            <p:ph type="sldNum" sz="quarter" idx="5"/>
          </p:nvPr>
        </p:nvSpPr>
        <p:spPr/>
        <p:txBody>
          <a:bodyPr/>
          <a:lstStyle/>
          <a:p>
            <a:fld id="{D8E805B8-FE4F-5A4A-93F4-E989F9A2447A}" type="slidenum">
              <a:rPr lang="en-US" smtClean="0"/>
              <a:t>6</a:t>
            </a:fld>
            <a:endParaRPr lang="en-US" dirty="0"/>
          </a:p>
        </p:txBody>
      </p:sp>
    </p:spTree>
    <p:extLst>
      <p:ext uri="{BB962C8B-B14F-4D97-AF65-F5344CB8AC3E}">
        <p14:creationId xmlns:p14="http://schemas.microsoft.com/office/powerpoint/2010/main" val="193730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important questions to work through   </a:t>
            </a:r>
            <a:r>
              <a:rPr lang="en-US" sz="1400" b="1" dirty="0"/>
              <a:t>Show Toyota Example</a:t>
            </a:r>
          </a:p>
          <a:p>
            <a:r>
              <a:rPr lang="en-US" dirty="0"/>
              <a:t>You need to know where you are headed if you plan to get there. </a:t>
            </a:r>
          </a:p>
          <a:p>
            <a:r>
              <a:rPr lang="en-US" dirty="0"/>
              <a:t>Goals and Objectives need to align with strategy and lay the ground work for successful execution</a:t>
            </a:r>
          </a:p>
          <a:p>
            <a:r>
              <a:rPr lang="en-US" dirty="0"/>
              <a:t>There needs to be executional linkages particularly from the organizations vision to execution on the shop floor</a:t>
            </a:r>
          </a:p>
        </p:txBody>
      </p:sp>
      <p:sp>
        <p:nvSpPr>
          <p:cNvPr id="4" name="Slide Number Placeholder 3"/>
          <p:cNvSpPr>
            <a:spLocks noGrp="1"/>
          </p:cNvSpPr>
          <p:nvPr>
            <p:ph type="sldNum" sz="quarter" idx="5"/>
          </p:nvPr>
        </p:nvSpPr>
        <p:spPr/>
        <p:txBody>
          <a:bodyPr/>
          <a:lstStyle/>
          <a:p>
            <a:fld id="{D8E805B8-FE4F-5A4A-93F4-E989F9A2447A}" type="slidenum">
              <a:rPr lang="en-US" smtClean="0"/>
              <a:t>7</a:t>
            </a:fld>
            <a:endParaRPr lang="en-US" dirty="0"/>
          </a:p>
        </p:txBody>
      </p:sp>
    </p:spTree>
    <p:extLst>
      <p:ext uri="{BB962C8B-B14F-4D97-AF65-F5344CB8AC3E}">
        <p14:creationId xmlns:p14="http://schemas.microsoft.com/office/powerpoint/2010/main" val="158884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   training, working and reliable tools and equipment, Good materials, and available</a:t>
            </a:r>
          </a:p>
        </p:txBody>
      </p:sp>
      <p:sp>
        <p:nvSpPr>
          <p:cNvPr id="4" name="Slide Number Placeholder 3"/>
          <p:cNvSpPr>
            <a:spLocks noGrp="1"/>
          </p:cNvSpPr>
          <p:nvPr>
            <p:ph type="sldNum" sz="quarter" idx="5"/>
          </p:nvPr>
        </p:nvSpPr>
        <p:spPr/>
        <p:txBody>
          <a:bodyPr/>
          <a:lstStyle/>
          <a:p>
            <a:fld id="{D8E805B8-FE4F-5A4A-93F4-E989F9A2447A}" type="slidenum">
              <a:rPr lang="en-US" smtClean="0"/>
              <a:t>8</a:t>
            </a:fld>
            <a:endParaRPr lang="en-US" dirty="0"/>
          </a:p>
        </p:txBody>
      </p:sp>
    </p:spTree>
    <p:extLst>
      <p:ext uri="{BB962C8B-B14F-4D97-AF65-F5344CB8AC3E}">
        <p14:creationId xmlns:p14="http://schemas.microsoft.com/office/powerpoint/2010/main" val="109313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getting better, you are probably going backwards, you competition is moving ahead of you</a:t>
            </a:r>
          </a:p>
          <a:p>
            <a:r>
              <a:rPr lang="en-US" dirty="0"/>
              <a:t>? How are you driving improvement, what systems do you have in place, </a:t>
            </a:r>
          </a:p>
        </p:txBody>
      </p:sp>
      <p:sp>
        <p:nvSpPr>
          <p:cNvPr id="4" name="Slide Number Placeholder 3"/>
          <p:cNvSpPr>
            <a:spLocks noGrp="1"/>
          </p:cNvSpPr>
          <p:nvPr>
            <p:ph type="sldNum" sz="quarter" idx="5"/>
          </p:nvPr>
        </p:nvSpPr>
        <p:spPr/>
        <p:txBody>
          <a:bodyPr/>
          <a:lstStyle/>
          <a:p>
            <a:fld id="{D8E805B8-FE4F-5A4A-93F4-E989F9A2447A}" type="slidenum">
              <a:rPr lang="en-US" smtClean="0"/>
              <a:t>9</a:t>
            </a:fld>
            <a:endParaRPr lang="en-US" dirty="0"/>
          </a:p>
        </p:txBody>
      </p:sp>
    </p:spTree>
    <p:extLst>
      <p:ext uri="{BB962C8B-B14F-4D97-AF65-F5344CB8AC3E}">
        <p14:creationId xmlns:p14="http://schemas.microsoft.com/office/powerpoint/2010/main" val="3910208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C62D70-5927-D246-850F-8FD0E21F6151}"/>
              </a:ext>
            </a:extLst>
          </p:cNvPr>
          <p:cNvSpPr/>
          <p:nvPr userDrawn="1"/>
        </p:nvSpPr>
        <p:spPr>
          <a:xfrm>
            <a:off x="0" y="0"/>
            <a:ext cx="9144000" cy="6858000"/>
          </a:xfrm>
          <a:prstGeom prst="rect">
            <a:avLst/>
          </a:prstGeom>
          <a:solidFill>
            <a:srgbClr val="00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3B55"/>
              </a:solidFill>
            </a:endParaRPr>
          </a:p>
        </p:txBody>
      </p:sp>
      <p:sp>
        <p:nvSpPr>
          <p:cNvPr id="23" name="Text Placeholder 22">
            <a:extLst>
              <a:ext uri="{FF2B5EF4-FFF2-40B4-BE49-F238E27FC236}">
                <a16:creationId xmlns:a16="http://schemas.microsoft.com/office/drawing/2014/main" id="{6D69C383-F14A-3040-852A-87D2ACB19277}"/>
              </a:ext>
            </a:extLst>
          </p:cNvPr>
          <p:cNvSpPr>
            <a:spLocks noGrp="1"/>
          </p:cNvSpPr>
          <p:nvPr>
            <p:ph type="body" sz="quarter" idx="10" hasCustomPrompt="1"/>
          </p:nvPr>
        </p:nvSpPr>
        <p:spPr>
          <a:xfrm>
            <a:off x="387604" y="884948"/>
            <a:ext cx="7232397" cy="4780547"/>
          </a:xfrm>
        </p:spPr>
        <p:txBody>
          <a:bodyPr anchor="t"/>
          <a:lstStyle>
            <a:lvl1pPr marL="0" indent="0">
              <a:lnSpc>
                <a:spcPct val="65000"/>
              </a:lnSpc>
              <a:buNone/>
              <a:defRPr sz="11250" b="1" i="0">
                <a:solidFill>
                  <a:srgbClr val="3897B0"/>
                </a:solidFill>
                <a:latin typeface="Avenir Next Heavy" panose="020B0503020202020204" pitchFamily="34" charset="0"/>
              </a:defRPr>
            </a:lvl1pPr>
          </a:lstStyle>
          <a:p>
            <a:pPr lvl="0"/>
            <a:r>
              <a:rPr lang="en-US" dirty="0"/>
              <a:t>MOVE</a:t>
            </a:r>
          </a:p>
          <a:p>
            <a:pPr lvl="0"/>
            <a:r>
              <a:rPr lang="en-US" dirty="0"/>
              <a:t>AHEAD</a:t>
            </a:r>
          </a:p>
          <a:p>
            <a:pPr lvl="0"/>
            <a:r>
              <a:rPr lang="en-US" dirty="0"/>
              <a:t>FASTER.</a:t>
            </a:r>
          </a:p>
        </p:txBody>
      </p:sp>
      <p:sp>
        <p:nvSpPr>
          <p:cNvPr id="3" name="Text Placeholder 2">
            <a:extLst>
              <a:ext uri="{FF2B5EF4-FFF2-40B4-BE49-F238E27FC236}">
                <a16:creationId xmlns:a16="http://schemas.microsoft.com/office/drawing/2014/main" id="{B958A04E-1DCD-7C4C-914A-DC752586839C}"/>
              </a:ext>
            </a:extLst>
          </p:cNvPr>
          <p:cNvSpPr>
            <a:spLocks noGrp="1"/>
          </p:cNvSpPr>
          <p:nvPr>
            <p:ph type="body" sz="quarter" idx="11" hasCustomPrompt="1"/>
          </p:nvPr>
        </p:nvSpPr>
        <p:spPr>
          <a:xfrm>
            <a:off x="471488" y="5711825"/>
            <a:ext cx="4162425" cy="541338"/>
          </a:xfrm>
        </p:spPr>
        <p:txBody>
          <a:bodyPr/>
          <a:lstStyle>
            <a:lvl1pPr>
              <a:lnSpc>
                <a:spcPct val="100000"/>
              </a:lnSpc>
              <a:buNone/>
              <a:defRPr sz="1875" b="1" i="0">
                <a:solidFill>
                  <a:schemeClr val="bg1"/>
                </a:solidFill>
                <a:latin typeface="Avenir Next Demi Bold" panose="020B0503020202020204" pitchFamily="34" charset="0"/>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[Month, Day, Year]</a:t>
            </a:r>
          </a:p>
        </p:txBody>
      </p:sp>
      <p:sp>
        <p:nvSpPr>
          <p:cNvPr id="7" name="Subtitle 2">
            <a:extLst>
              <a:ext uri="{FF2B5EF4-FFF2-40B4-BE49-F238E27FC236}">
                <a16:creationId xmlns:a16="http://schemas.microsoft.com/office/drawing/2014/main" id="{042FA52E-EBE6-3140-A92E-CD16FB2657A4}"/>
              </a:ext>
            </a:extLst>
          </p:cNvPr>
          <p:cNvSpPr txBox="1">
            <a:spLocks/>
          </p:cNvSpPr>
          <p:nvPr userDrawn="1"/>
        </p:nvSpPr>
        <p:spPr>
          <a:xfrm>
            <a:off x="7997323" y="6469209"/>
            <a:ext cx="1063197" cy="3181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 dirty="0">
                <a:solidFill>
                  <a:schemeClr val="bg1"/>
                </a:solidFill>
                <a:latin typeface="Avenir Next" panose="020B0503020202020204" pitchFamily="34" charset="0"/>
              </a:rPr>
              <a:t>© IMEC All rights reserved.</a:t>
            </a:r>
          </a:p>
        </p:txBody>
      </p:sp>
      <p:pic>
        <p:nvPicPr>
          <p:cNvPr id="8" name="Picture 7">
            <a:extLst>
              <a:ext uri="{FF2B5EF4-FFF2-40B4-BE49-F238E27FC236}">
                <a16:creationId xmlns:a16="http://schemas.microsoft.com/office/drawing/2014/main" id="{AA011E2D-A91A-9240-BAAD-427A49821AAB}"/>
              </a:ext>
            </a:extLst>
          </p:cNvPr>
          <p:cNvPicPr>
            <a:picLocks noChangeAspect="1"/>
          </p:cNvPicPr>
          <p:nvPr userDrawn="1"/>
        </p:nvPicPr>
        <p:blipFill>
          <a:blip r:embed="rId2"/>
          <a:stretch>
            <a:fillRect/>
          </a:stretch>
        </p:blipFill>
        <p:spPr>
          <a:xfrm>
            <a:off x="8064632" y="6062632"/>
            <a:ext cx="849774" cy="451422"/>
          </a:xfrm>
          <a:prstGeom prst="rect">
            <a:avLst/>
          </a:prstGeom>
        </p:spPr>
      </p:pic>
    </p:spTree>
    <p:extLst>
      <p:ext uri="{BB962C8B-B14F-4D97-AF65-F5344CB8AC3E}">
        <p14:creationId xmlns:p14="http://schemas.microsoft.com/office/powerpoint/2010/main" val="143757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B3572698-6966-6549-B79E-F17CCEE3405C}"/>
              </a:ext>
            </a:extLst>
          </p:cNvPr>
          <p:cNvSpPr>
            <a:spLocks noGrp="1"/>
          </p:cNvSpPr>
          <p:nvPr>
            <p:ph type="body" sz="quarter" idx="12" hasCustomPrompt="1"/>
          </p:nvPr>
        </p:nvSpPr>
        <p:spPr>
          <a:xfrm>
            <a:off x="339329" y="334223"/>
            <a:ext cx="5495925" cy="960703"/>
          </a:xfrm>
          <a:prstGeom prst="rect">
            <a:avLst/>
          </a:prstGeom>
        </p:spPr>
        <p:txBody>
          <a:bodyPr/>
          <a:lstStyle>
            <a:lvl1pPr marL="0" indent="0">
              <a:lnSpc>
                <a:spcPct val="100000"/>
              </a:lnSpc>
              <a:buNone/>
              <a:defRPr sz="5250" b="1" i="0">
                <a:solidFill>
                  <a:srgbClr val="006885"/>
                </a:solidFill>
                <a:latin typeface="Avenir Next Demi Bold" panose="020B0503020202020204" pitchFamily="34" charset="0"/>
              </a:defRPr>
            </a:lvl1pPr>
            <a:lvl2pPr>
              <a:defRPr>
                <a:solidFill>
                  <a:srgbClr val="3897B0"/>
                </a:solidFill>
              </a:defRPr>
            </a:lvl2pPr>
            <a:lvl3pPr>
              <a:defRPr>
                <a:solidFill>
                  <a:srgbClr val="3897B0"/>
                </a:solidFill>
              </a:defRPr>
            </a:lvl3pPr>
            <a:lvl4pPr>
              <a:defRPr>
                <a:solidFill>
                  <a:srgbClr val="3897B0"/>
                </a:solidFill>
              </a:defRPr>
            </a:lvl4pPr>
            <a:lvl5pPr>
              <a:defRPr>
                <a:solidFill>
                  <a:srgbClr val="3897B0"/>
                </a:solidFill>
              </a:defRPr>
            </a:lvl5pPr>
          </a:lstStyle>
          <a:p>
            <a:pPr lvl="0"/>
            <a:r>
              <a:rPr lang="en-US" dirty="0"/>
              <a:t>Headline A</a:t>
            </a:r>
          </a:p>
        </p:txBody>
      </p:sp>
      <p:cxnSp>
        <p:nvCxnSpPr>
          <p:cNvPr id="11" name="Straight Connector 10">
            <a:extLst>
              <a:ext uri="{FF2B5EF4-FFF2-40B4-BE49-F238E27FC236}">
                <a16:creationId xmlns:a16="http://schemas.microsoft.com/office/drawing/2014/main" id="{10897534-18E3-6844-B2A6-9BA67CCBF6BF}"/>
              </a:ext>
            </a:extLst>
          </p:cNvPr>
          <p:cNvCxnSpPr>
            <a:cxnSpLocks/>
          </p:cNvCxnSpPr>
          <p:nvPr userDrawn="1"/>
        </p:nvCxnSpPr>
        <p:spPr>
          <a:xfrm>
            <a:off x="436296" y="1414465"/>
            <a:ext cx="5399120" cy="0"/>
          </a:xfrm>
          <a:prstGeom prst="line">
            <a:avLst/>
          </a:prstGeom>
          <a:ln w="12700">
            <a:solidFill>
              <a:srgbClr val="B3D335"/>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85751DC4-5C7C-2541-B4A0-1DCDA6D25415}"/>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latin typeface="Avenir Next" panose="020B0503020202020204" pitchFamily="34" charset="0"/>
              </a:rPr>
              <a:t>© IMEC All rights reserved.</a:t>
            </a:r>
          </a:p>
        </p:txBody>
      </p:sp>
      <p:pic>
        <p:nvPicPr>
          <p:cNvPr id="13" name="Picture Placeholder 8">
            <a:extLst>
              <a:ext uri="{FF2B5EF4-FFF2-40B4-BE49-F238E27FC236}">
                <a16:creationId xmlns:a16="http://schemas.microsoft.com/office/drawing/2014/main" id="{F7FDF52A-A77B-F341-B1AD-BE33F1EACAED}"/>
              </a:ext>
            </a:extLst>
          </p:cNvPr>
          <p:cNvPicPr>
            <a:picLocks noChangeAspect="1"/>
          </p:cNvPicPr>
          <p:nvPr userDrawn="1"/>
        </p:nvPicPr>
        <p:blipFill>
          <a:blip r:embed="rId2"/>
          <a:srcRect l="9329" r="9329"/>
          <a:stretch/>
        </p:blipFill>
        <p:spPr>
          <a:xfrm>
            <a:off x="6286500" y="3241964"/>
            <a:ext cx="2857500" cy="3122613"/>
          </a:xfrm>
          <a:prstGeom prst="rect">
            <a:avLst/>
          </a:prstGeom>
        </p:spPr>
      </p:pic>
      <p:pic>
        <p:nvPicPr>
          <p:cNvPr id="14" name="Picture Placeholder 6">
            <a:extLst>
              <a:ext uri="{FF2B5EF4-FFF2-40B4-BE49-F238E27FC236}">
                <a16:creationId xmlns:a16="http://schemas.microsoft.com/office/drawing/2014/main" id="{725AB6E4-16D8-1C4A-B4AA-9E53A24F642E}"/>
              </a:ext>
            </a:extLst>
          </p:cNvPr>
          <p:cNvPicPr>
            <a:picLocks noChangeAspect="1"/>
          </p:cNvPicPr>
          <p:nvPr userDrawn="1"/>
        </p:nvPicPr>
        <p:blipFill>
          <a:blip r:embed="rId3"/>
          <a:srcRect l="9365" r="9365"/>
          <a:stretch/>
        </p:blipFill>
        <p:spPr>
          <a:xfrm>
            <a:off x="6286500" y="1"/>
            <a:ext cx="2857500" cy="3122613"/>
          </a:xfrm>
          <a:prstGeom prst="rect">
            <a:avLst/>
          </a:prstGeom>
        </p:spPr>
      </p:pic>
      <p:sp>
        <p:nvSpPr>
          <p:cNvPr id="7" name="Picture Placeholder 6">
            <a:extLst>
              <a:ext uri="{FF2B5EF4-FFF2-40B4-BE49-F238E27FC236}">
                <a16:creationId xmlns:a16="http://schemas.microsoft.com/office/drawing/2014/main" id="{4EB313D9-3656-44FF-AE2A-7DDB7459181C}"/>
              </a:ext>
            </a:extLst>
          </p:cNvPr>
          <p:cNvSpPr>
            <a:spLocks noGrp="1"/>
          </p:cNvSpPr>
          <p:nvPr>
            <p:ph type="pic" sz="quarter" idx="13"/>
          </p:nvPr>
        </p:nvSpPr>
        <p:spPr>
          <a:xfrm>
            <a:off x="6286500" y="1"/>
            <a:ext cx="2857500" cy="3122613"/>
          </a:xfrm>
          <a:prstGeom prst="rect">
            <a:avLst/>
          </a:prstGeom>
        </p:spPr>
        <p:txBody>
          <a:bodyPr/>
          <a:lstStyle>
            <a:lvl1pPr>
              <a:buNone/>
              <a:defRPr/>
            </a:lvl1pPr>
          </a:lstStyle>
          <a:p>
            <a:endParaRPr lang="en-US" dirty="0"/>
          </a:p>
        </p:txBody>
      </p:sp>
      <p:sp>
        <p:nvSpPr>
          <p:cNvPr id="17" name="Picture Placeholder 4">
            <a:extLst>
              <a:ext uri="{FF2B5EF4-FFF2-40B4-BE49-F238E27FC236}">
                <a16:creationId xmlns:a16="http://schemas.microsoft.com/office/drawing/2014/main" id="{86BADE1F-C3AE-43C0-87AC-4C2D2017752C}"/>
              </a:ext>
            </a:extLst>
          </p:cNvPr>
          <p:cNvSpPr>
            <a:spLocks noGrp="1"/>
          </p:cNvSpPr>
          <p:nvPr>
            <p:ph type="pic" sz="quarter" idx="14"/>
          </p:nvPr>
        </p:nvSpPr>
        <p:spPr>
          <a:xfrm>
            <a:off x="6286500" y="3230649"/>
            <a:ext cx="2857500" cy="3122613"/>
          </a:xfrm>
          <a:prstGeom prst="rect">
            <a:avLst/>
          </a:prstGeom>
        </p:spPr>
        <p:txBody>
          <a:bodyPr/>
          <a:lstStyle>
            <a:lvl1pPr>
              <a:buNone/>
              <a:defRPr/>
            </a:lvl1pPr>
          </a:lstStyle>
          <a:p>
            <a:endParaRPr lang="en-US" dirty="0"/>
          </a:p>
        </p:txBody>
      </p:sp>
      <p:sp>
        <p:nvSpPr>
          <p:cNvPr id="10" name="Text Placeholder 15">
            <a:extLst>
              <a:ext uri="{FF2B5EF4-FFF2-40B4-BE49-F238E27FC236}">
                <a16:creationId xmlns:a16="http://schemas.microsoft.com/office/drawing/2014/main" id="{9FF15028-CCB5-4CBF-9967-5F709DED373D}"/>
              </a:ext>
            </a:extLst>
          </p:cNvPr>
          <p:cNvSpPr>
            <a:spLocks noGrp="1"/>
          </p:cNvSpPr>
          <p:nvPr>
            <p:ph type="body" sz="quarter" idx="15"/>
          </p:nvPr>
        </p:nvSpPr>
        <p:spPr>
          <a:xfrm>
            <a:off x="456637" y="1554773"/>
            <a:ext cx="5399120" cy="4597400"/>
          </a:xfrm>
          <a:prstGeom prst="rect">
            <a:avLst/>
          </a:prstGeom>
        </p:spPr>
        <p:txBody>
          <a:bodyPr/>
          <a:lstStyle>
            <a:lvl1pPr marL="0" indent="0">
              <a:lnSpc>
                <a:spcPct val="100000"/>
              </a:lnSpc>
              <a:buNone/>
              <a:defRPr sz="2100" b="0" i="0">
                <a:latin typeface="Avenir Next" panose="020B0503020202020204" pitchFamily="34" charset="0"/>
              </a:defRPr>
            </a:lvl1pPr>
            <a:lvl2pPr marL="600075" indent="-257175">
              <a:buFont typeface="Arial" panose="020B0604020202020204" pitchFamily="34" charset="0"/>
              <a:buChar char="•"/>
              <a:defRPr b="0" i="0">
                <a:latin typeface="Avenir Next" panose="020B0503020202020204" pitchFamily="34" charset="0"/>
              </a:defRPr>
            </a:lvl2pPr>
            <a:lvl3pPr marL="942975" indent="-257175">
              <a:buFont typeface="Arial" panose="020B0604020202020204" pitchFamily="34" charset="0"/>
              <a:buChar char="•"/>
              <a:defRPr b="0" i="0">
                <a:latin typeface="Avenir Next" panose="020B0503020202020204" pitchFamily="34" charset="0"/>
              </a:defRPr>
            </a:lvl3pPr>
            <a:lvl4pPr marL="1243013" indent="-214313">
              <a:buFont typeface="Arial" panose="020B0604020202020204" pitchFamily="34" charset="0"/>
              <a:buChar char="•"/>
              <a:defRPr b="0" i="0">
                <a:latin typeface="Avenir Next" panose="020B0503020202020204" pitchFamily="34" charset="0"/>
              </a:defRPr>
            </a:lvl4pPr>
            <a:lvl5pPr marL="1585913" indent="-214313">
              <a:buFont typeface="Arial" panose="020B0604020202020204" pitchFamily="34" charset="0"/>
              <a:buChar cha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879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F3B981E-8A9A-7646-A5D7-D61CFFC01E08}"/>
              </a:ext>
            </a:extLst>
          </p:cNvPr>
          <p:cNvSpPr>
            <a:spLocks noGrp="1"/>
          </p:cNvSpPr>
          <p:nvPr>
            <p:ph type="body" sz="quarter" idx="10" hasCustomPrompt="1"/>
          </p:nvPr>
        </p:nvSpPr>
        <p:spPr>
          <a:xfrm>
            <a:off x="365522" y="366714"/>
            <a:ext cx="8393468" cy="1392237"/>
          </a:xfrm>
          <a:prstGeom prst="rect">
            <a:avLst/>
          </a:prstGeom>
        </p:spPr>
        <p:txBody>
          <a:bodyPr/>
          <a:lstStyle>
            <a:lvl1pPr marL="0" indent="0">
              <a:lnSpc>
                <a:spcPct val="100000"/>
              </a:lnSpc>
              <a:buNone/>
              <a:defRPr sz="3375" b="1" i="0">
                <a:solidFill>
                  <a:srgbClr val="003B55"/>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defRPr/>
            </a:lvl5pPr>
          </a:lstStyle>
          <a:p>
            <a:pPr lvl="0"/>
            <a:r>
              <a:rPr lang="en-US" dirty="0"/>
              <a:t>Click to edit text</a:t>
            </a:r>
          </a:p>
        </p:txBody>
      </p:sp>
      <p:sp>
        <p:nvSpPr>
          <p:cNvPr id="12" name="Subtitle 2">
            <a:extLst>
              <a:ext uri="{FF2B5EF4-FFF2-40B4-BE49-F238E27FC236}">
                <a16:creationId xmlns:a16="http://schemas.microsoft.com/office/drawing/2014/main" id="{FBEAC103-7C12-0641-88CA-20831269980B}"/>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latin typeface="Avenir Next" panose="020B0503020202020204" pitchFamily="34" charset="0"/>
              </a:rPr>
              <a:t>© IMEC All rights reserved.</a:t>
            </a:r>
          </a:p>
        </p:txBody>
      </p:sp>
      <p:sp>
        <p:nvSpPr>
          <p:cNvPr id="6" name="Text Placeholder 15">
            <a:extLst>
              <a:ext uri="{FF2B5EF4-FFF2-40B4-BE49-F238E27FC236}">
                <a16:creationId xmlns:a16="http://schemas.microsoft.com/office/drawing/2014/main" id="{A354BE0F-97D1-4956-85CC-A918CE18406F}"/>
              </a:ext>
            </a:extLst>
          </p:cNvPr>
          <p:cNvSpPr>
            <a:spLocks noGrp="1"/>
          </p:cNvSpPr>
          <p:nvPr>
            <p:ph type="body" sz="quarter" idx="14"/>
          </p:nvPr>
        </p:nvSpPr>
        <p:spPr>
          <a:xfrm>
            <a:off x="365523" y="1893887"/>
            <a:ext cx="8058713" cy="4597400"/>
          </a:xfrm>
          <a:prstGeom prst="rect">
            <a:avLst/>
          </a:prstGeom>
        </p:spPr>
        <p:txBody>
          <a:bodyPr/>
          <a:lstStyle>
            <a:lvl1pPr marL="0" indent="0">
              <a:lnSpc>
                <a:spcPct val="100000"/>
              </a:lnSpc>
              <a:buNone/>
              <a:defRPr sz="2100" b="0" i="0">
                <a:latin typeface="Avenir Next" panose="020B0503020202020204" pitchFamily="34" charset="0"/>
              </a:defRPr>
            </a:lvl1pPr>
            <a:lvl2pPr marL="600075" indent="-257175">
              <a:buFont typeface="Arial" panose="020B0604020202020204" pitchFamily="34" charset="0"/>
              <a:buChar char="•"/>
              <a:defRPr b="0" i="0">
                <a:latin typeface="Avenir Next" panose="020B0503020202020204" pitchFamily="34" charset="0"/>
              </a:defRPr>
            </a:lvl2pPr>
            <a:lvl3pPr marL="942975" indent="-257175">
              <a:buFont typeface="Arial" panose="020B0604020202020204" pitchFamily="34" charset="0"/>
              <a:buChar char="•"/>
              <a:defRPr b="0" i="0">
                <a:latin typeface="Avenir Next" panose="020B0503020202020204" pitchFamily="34" charset="0"/>
              </a:defRPr>
            </a:lvl3pPr>
            <a:lvl4pPr marL="1243013" indent="-214313">
              <a:buFont typeface="Arial" panose="020B0604020202020204" pitchFamily="34" charset="0"/>
              <a:buChar char="•"/>
              <a:defRPr b="0" i="0">
                <a:latin typeface="Avenir Next" panose="020B0503020202020204" pitchFamily="34" charset="0"/>
              </a:defRPr>
            </a:lvl4pPr>
            <a:lvl5pPr marL="1585913" indent="-214313">
              <a:buFont typeface="Arial" panose="020B0604020202020204" pitchFamily="34" charset="0"/>
              <a:buChar cha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9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1AC8A8-CEA3-8D42-BE55-72EEE3D6CDE6}"/>
              </a:ext>
            </a:extLst>
          </p:cNvPr>
          <p:cNvSpPr/>
          <p:nvPr userDrawn="1"/>
        </p:nvSpPr>
        <p:spPr>
          <a:xfrm>
            <a:off x="0" y="1"/>
            <a:ext cx="9144000" cy="6873506"/>
          </a:xfrm>
          <a:prstGeom prst="rect">
            <a:avLst/>
          </a:prstGeom>
          <a:solidFill>
            <a:srgbClr val="00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3B55"/>
              </a:solidFill>
            </a:endParaRPr>
          </a:p>
        </p:txBody>
      </p:sp>
      <p:pic>
        <p:nvPicPr>
          <p:cNvPr id="7" name="Picture 6">
            <a:extLst>
              <a:ext uri="{FF2B5EF4-FFF2-40B4-BE49-F238E27FC236}">
                <a16:creationId xmlns:a16="http://schemas.microsoft.com/office/drawing/2014/main" id="{5633B089-CF30-D34D-B8D6-15EC6FA08C81}"/>
              </a:ext>
            </a:extLst>
          </p:cNvPr>
          <p:cNvPicPr>
            <a:picLocks noChangeAspect="1"/>
          </p:cNvPicPr>
          <p:nvPr userDrawn="1"/>
        </p:nvPicPr>
        <p:blipFill rotWithShape="1">
          <a:blip r:embed="rId2"/>
          <a:srcRect l="-9637" t="1785" r="10741" b="-860"/>
          <a:stretch/>
        </p:blipFill>
        <p:spPr>
          <a:xfrm>
            <a:off x="6276270" y="-2967"/>
            <a:ext cx="2888513" cy="6381049"/>
          </a:xfrm>
          <a:prstGeom prst="rect">
            <a:avLst/>
          </a:prstGeom>
        </p:spPr>
      </p:pic>
      <p:sp>
        <p:nvSpPr>
          <p:cNvPr id="8" name="Subtitle 2">
            <a:extLst>
              <a:ext uri="{FF2B5EF4-FFF2-40B4-BE49-F238E27FC236}">
                <a16:creationId xmlns:a16="http://schemas.microsoft.com/office/drawing/2014/main" id="{A9317244-B93B-FF40-87E1-F51C7B33DA55}"/>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solidFill>
                  <a:schemeClr val="bg1"/>
                </a:solidFill>
                <a:latin typeface="Avenir Next" panose="020B0503020202020204" pitchFamily="34" charset="0"/>
              </a:rPr>
              <a:t>© IMEC All rights reserved.</a:t>
            </a:r>
          </a:p>
        </p:txBody>
      </p:sp>
      <p:sp>
        <p:nvSpPr>
          <p:cNvPr id="23" name="Text Placeholder 22">
            <a:extLst>
              <a:ext uri="{FF2B5EF4-FFF2-40B4-BE49-F238E27FC236}">
                <a16:creationId xmlns:a16="http://schemas.microsoft.com/office/drawing/2014/main" id="{69F30570-8770-0047-AFE7-78E08C6939E3}"/>
              </a:ext>
            </a:extLst>
          </p:cNvPr>
          <p:cNvSpPr>
            <a:spLocks noGrp="1"/>
          </p:cNvSpPr>
          <p:nvPr>
            <p:ph type="body" sz="quarter" idx="10" hasCustomPrompt="1"/>
          </p:nvPr>
        </p:nvSpPr>
        <p:spPr>
          <a:xfrm>
            <a:off x="403622" y="360263"/>
            <a:ext cx="8415338" cy="1035050"/>
          </a:xfrm>
          <a:prstGeom prst="rect">
            <a:avLst/>
          </a:prstGeom>
        </p:spPr>
        <p:txBody>
          <a:bodyPr/>
          <a:lstStyle>
            <a:lvl1pPr marL="0" indent="0">
              <a:lnSpc>
                <a:spcPct val="100000"/>
              </a:lnSpc>
              <a:buNone/>
              <a:defRPr sz="4500" b="1" i="0">
                <a:solidFill>
                  <a:schemeClr val="bg1"/>
                </a:solidFill>
                <a:latin typeface="Avenir Next Demi Bold" panose="020B0503020202020204" pitchFamily="34" charset="0"/>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Infographic Slide</a:t>
            </a:r>
          </a:p>
        </p:txBody>
      </p:sp>
      <p:sp>
        <p:nvSpPr>
          <p:cNvPr id="25" name="Text Placeholder 24">
            <a:extLst>
              <a:ext uri="{FF2B5EF4-FFF2-40B4-BE49-F238E27FC236}">
                <a16:creationId xmlns:a16="http://schemas.microsoft.com/office/drawing/2014/main" id="{E81003E3-1B0E-D149-BC6F-C3E2A1CF5784}"/>
              </a:ext>
            </a:extLst>
          </p:cNvPr>
          <p:cNvSpPr>
            <a:spLocks noGrp="1"/>
          </p:cNvSpPr>
          <p:nvPr>
            <p:ph type="body" sz="quarter" idx="11" hasCustomPrompt="1"/>
          </p:nvPr>
        </p:nvSpPr>
        <p:spPr>
          <a:xfrm>
            <a:off x="403622" y="2582864"/>
            <a:ext cx="2594372" cy="396939"/>
          </a:xfrm>
          <a:prstGeom prst="rect">
            <a:avLst/>
          </a:prstGeom>
        </p:spPr>
        <p:txBody>
          <a:bodyPr/>
          <a:lstStyle>
            <a:lvl1pPr marL="0">
              <a:lnSpc>
                <a:spcPct val="100000"/>
              </a:lnSpc>
              <a:buNone/>
              <a:defRPr sz="1650" b="1" i="0">
                <a:solidFill>
                  <a:srgbClr val="B3D335"/>
                </a:solidFill>
                <a:latin typeface="Avenir Next Demi Bold"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26" name="Text Placeholder 24">
            <a:extLst>
              <a:ext uri="{FF2B5EF4-FFF2-40B4-BE49-F238E27FC236}">
                <a16:creationId xmlns:a16="http://schemas.microsoft.com/office/drawing/2014/main" id="{1FB6D854-9235-CE48-87F3-38DE3FD80E71}"/>
              </a:ext>
            </a:extLst>
          </p:cNvPr>
          <p:cNvSpPr>
            <a:spLocks noGrp="1"/>
          </p:cNvSpPr>
          <p:nvPr>
            <p:ph type="body" sz="quarter" idx="12" hasCustomPrompt="1"/>
          </p:nvPr>
        </p:nvSpPr>
        <p:spPr>
          <a:xfrm>
            <a:off x="403622" y="3016010"/>
            <a:ext cx="2594372" cy="885827"/>
          </a:xfrm>
          <a:prstGeom prst="rect">
            <a:avLst/>
          </a:prstGeom>
        </p:spPr>
        <p:txBody>
          <a:bodyPr/>
          <a:lstStyle>
            <a:lvl1pPr marL="0">
              <a:lnSpc>
                <a:spcPct val="100000"/>
              </a:lnSpc>
              <a:buNone/>
              <a:defRPr sz="1500" b="0" i="0">
                <a:solidFill>
                  <a:schemeClr val="bg1"/>
                </a:solidFill>
                <a:latin typeface="Avenir Next"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27" name="Text Placeholder 24">
            <a:extLst>
              <a:ext uri="{FF2B5EF4-FFF2-40B4-BE49-F238E27FC236}">
                <a16:creationId xmlns:a16="http://schemas.microsoft.com/office/drawing/2014/main" id="{924E895C-9887-A34B-8987-128E0430090B}"/>
              </a:ext>
            </a:extLst>
          </p:cNvPr>
          <p:cNvSpPr>
            <a:spLocks noGrp="1"/>
          </p:cNvSpPr>
          <p:nvPr>
            <p:ph type="body" sz="quarter" idx="13" hasCustomPrompt="1"/>
          </p:nvPr>
        </p:nvSpPr>
        <p:spPr>
          <a:xfrm>
            <a:off x="3369607" y="2582864"/>
            <a:ext cx="2594372" cy="396939"/>
          </a:xfrm>
          <a:prstGeom prst="rect">
            <a:avLst/>
          </a:prstGeom>
        </p:spPr>
        <p:txBody>
          <a:bodyPr/>
          <a:lstStyle>
            <a:lvl1pPr marL="0">
              <a:lnSpc>
                <a:spcPct val="100000"/>
              </a:lnSpc>
              <a:buNone/>
              <a:defRPr sz="1650" b="1" i="0">
                <a:solidFill>
                  <a:srgbClr val="B3D335"/>
                </a:solidFill>
                <a:latin typeface="Avenir Next Demi Bold"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28" name="Text Placeholder 24">
            <a:extLst>
              <a:ext uri="{FF2B5EF4-FFF2-40B4-BE49-F238E27FC236}">
                <a16:creationId xmlns:a16="http://schemas.microsoft.com/office/drawing/2014/main" id="{985C2A3B-6628-3642-AB80-77E93C273161}"/>
              </a:ext>
            </a:extLst>
          </p:cNvPr>
          <p:cNvSpPr>
            <a:spLocks noGrp="1"/>
          </p:cNvSpPr>
          <p:nvPr>
            <p:ph type="body" sz="quarter" idx="14" hasCustomPrompt="1"/>
          </p:nvPr>
        </p:nvSpPr>
        <p:spPr>
          <a:xfrm>
            <a:off x="3369607" y="3016010"/>
            <a:ext cx="2594372" cy="885827"/>
          </a:xfrm>
          <a:prstGeom prst="rect">
            <a:avLst/>
          </a:prstGeom>
        </p:spPr>
        <p:txBody>
          <a:bodyPr/>
          <a:lstStyle>
            <a:lvl1pPr marL="0">
              <a:lnSpc>
                <a:spcPct val="100000"/>
              </a:lnSpc>
              <a:buNone/>
              <a:defRPr sz="1500" b="0" i="0">
                <a:solidFill>
                  <a:schemeClr val="bg1"/>
                </a:solidFill>
                <a:latin typeface="Avenir Next"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29" name="Text Placeholder 24">
            <a:extLst>
              <a:ext uri="{FF2B5EF4-FFF2-40B4-BE49-F238E27FC236}">
                <a16:creationId xmlns:a16="http://schemas.microsoft.com/office/drawing/2014/main" id="{3DC89D09-DDB5-4B41-9718-D59ECA9CAF24}"/>
              </a:ext>
            </a:extLst>
          </p:cNvPr>
          <p:cNvSpPr>
            <a:spLocks noGrp="1"/>
          </p:cNvSpPr>
          <p:nvPr>
            <p:ph type="body" sz="quarter" idx="15" hasCustomPrompt="1"/>
          </p:nvPr>
        </p:nvSpPr>
        <p:spPr>
          <a:xfrm>
            <a:off x="6321029" y="2582864"/>
            <a:ext cx="2594372" cy="396939"/>
          </a:xfrm>
          <a:prstGeom prst="rect">
            <a:avLst/>
          </a:prstGeom>
        </p:spPr>
        <p:txBody>
          <a:bodyPr/>
          <a:lstStyle>
            <a:lvl1pPr marL="0">
              <a:lnSpc>
                <a:spcPct val="100000"/>
              </a:lnSpc>
              <a:buNone/>
              <a:defRPr sz="1650" b="1" i="0">
                <a:solidFill>
                  <a:srgbClr val="B3D335"/>
                </a:solidFill>
                <a:latin typeface="Avenir Next Demi Bold"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30" name="Text Placeholder 24">
            <a:extLst>
              <a:ext uri="{FF2B5EF4-FFF2-40B4-BE49-F238E27FC236}">
                <a16:creationId xmlns:a16="http://schemas.microsoft.com/office/drawing/2014/main" id="{9AFB1F0A-9CFE-F749-BC3F-B0A5BF33AA1F}"/>
              </a:ext>
            </a:extLst>
          </p:cNvPr>
          <p:cNvSpPr>
            <a:spLocks noGrp="1"/>
          </p:cNvSpPr>
          <p:nvPr>
            <p:ph type="body" sz="quarter" idx="16" hasCustomPrompt="1"/>
          </p:nvPr>
        </p:nvSpPr>
        <p:spPr>
          <a:xfrm>
            <a:off x="6321029" y="3016010"/>
            <a:ext cx="2594372" cy="885827"/>
          </a:xfrm>
          <a:prstGeom prst="rect">
            <a:avLst/>
          </a:prstGeom>
        </p:spPr>
        <p:txBody>
          <a:bodyPr/>
          <a:lstStyle>
            <a:lvl1pPr marL="0">
              <a:lnSpc>
                <a:spcPct val="100000"/>
              </a:lnSpc>
              <a:buNone/>
              <a:defRPr sz="1500" b="0" i="0">
                <a:solidFill>
                  <a:schemeClr val="bg1"/>
                </a:solidFill>
                <a:latin typeface="Avenir Next"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31" name="Text Placeholder 24">
            <a:extLst>
              <a:ext uri="{FF2B5EF4-FFF2-40B4-BE49-F238E27FC236}">
                <a16:creationId xmlns:a16="http://schemas.microsoft.com/office/drawing/2014/main" id="{B9E3FEA6-70EC-814B-9DEB-3DD31A7A3524}"/>
              </a:ext>
            </a:extLst>
          </p:cNvPr>
          <p:cNvSpPr>
            <a:spLocks noGrp="1"/>
          </p:cNvSpPr>
          <p:nvPr>
            <p:ph type="body" sz="quarter" idx="17" hasCustomPrompt="1"/>
          </p:nvPr>
        </p:nvSpPr>
        <p:spPr>
          <a:xfrm>
            <a:off x="3369607" y="5034681"/>
            <a:ext cx="2594372" cy="396939"/>
          </a:xfrm>
          <a:prstGeom prst="rect">
            <a:avLst/>
          </a:prstGeom>
        </p:spPr>
        <p:txBody>
          <a:bodyPr/>
          <a:lstStyle>
            <a:lvl1pPr marL="0">
              <a:lnSpc>
                <a:spcPct val="100000"/>
              </a:lnSpc>
              <a:buNone/>
              <a:defRPr sz="1650" b="1" i="0">
                <a:solidFill>
                  <a:srgbClr val="B3D335"/>
                </a:solidFill>
                <a:latin typeface="Avenir Next Demi Bold"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32" name="Text Placeholder 24">
            <a:extLst>
              <a:ext uri="{FF2B5EF4-FFF2-40B4-BE49-F238E27FC236}">
                <a16:creationId xmlns:a16="http://schemas.microsoft.com/office/drawing/2014/main" id="{CD6CE22C-3E70-6A42-8DC2-E78FF7FA3D94}"/>
              </a:ext>
            </a:extLst>
          </p:cNvPr>
          <p:cNvSpPr>
            <a:spLocks noGrp="1"/>
          </p:cNvSpPr>
          <p:nvPr>
            <p:ph type="body" sz="quarter" idx="18" hasCustomPrompt="1"/>
          </p:nvPr>
        </p:nvSpPr>
        <p:spPr>
          <a:xfrm>
            <a:off x="3369607" y="5467827"/>
            <a:ext cx="2594372" cy="885827"/>
          </a:xfrm>
          <a:prstGeom prst="rect">
            <a:avLst/>
          </a:prstGeom>
        </p:spPr>
        <p:txBody>
          <a:bodyPr/>
          <a:lstStyle>
            <a:lvl1pPr marL="0">
              <a:lnSpc>
                <a:spcPct val="100000"/>
              </a:lnSpc>
              <a:buNone/>
              <a:defRPr sz="1500" b="0" i="0">
                <a:solidFill>
                  <a:schemeClr val="bg1"/>
                </a:solidFill>
                <a:latin typeface="Avenir Next"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33" name="Text Placeholder 24">
            <a:extLst>
              <a:ext uri="{FF2B5EF4-FFF2-40B4-BE49-F238E27FC236}">
                <a16:creationId xmlns:a16="http://schemas.microsoft.com/office/drawing/2014/main" id="{BC1849BE-F34E-2742-9032-75B8041CC4E2}"/>
              </a:ext>
            </a:extLst>
          </p:cNvPr>
          <p:cNvSpPr>
            <a:spLocks noGrp="1"/>
          </p:cNvSpPr>
          <p:nvPr>
            <p:ph type="body" sz="quarter" idx="19" hasCustomPrompt="1"/>
          </p:nvPr>
        </p:nvSpPr>
        <p:spPr>
          <a:xfrm>
            <a:off x="403622" y="5034681"/>
            <a:ext cx="2594372" cy="396939"/>
          </a:xfrm>
          <a:prstGeom prst="rect">
            <a:avLst/>
          </a:prstGeom>
        </p:spPr>
        <p:txBody>
          <a:bodyPr/>
          <a:lstStyle>
            <a:lvl1pPr marL="0">
              <a:lnSpc>
                <a:spcPct val="100000"/>
              </a:lnSpc>
              <a:buNone/>
              <a:defRPr sz="1650" b="1" i="0">
                <a:solidFill>
                  <a:srgbClr val="B3D335"/>
                </a:solidFill>
                <a:latin typeface="Avenir Next Demi Bold"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34" name="Text Placeholder 24">
            <a:extLst>
              <a:ext uri="{FF2B5EF4-FFF2-40B4-BE49-F238E27FC236}">
                <a16:creationId xmlns:a16="http://schemas.microsoft.com/office/drawing/2014/main" id="{BC56E8E2-2CE3-264C-9C6F-FEC0EDDCD944}"/>
              </a:ext>
            </a:extLst>
          </p:cNvPr>
          <p:cNvSpPr>
            <a:spLocks noGrp="1"/>
          </p:cNvSpPr>
          <p:nvPr>
            <p:ph type="body" sz="quarter" idx="20" hasCustomPrompt="1"/>
          </p:nvPr>
        </p:nvSpPr>
        <p:spPr>
          <a:xfrm>
            <a:off x="403622" y="5467827"/>
            <a:ext cx="2594372" cy="885827"/>
          </a:xfrm>
          <a:prstGeom prst="rect">
            <a:avLst/>
          </a:prstGeom>
        </p:spPr>
        <p:txBody>
          <a:bodyPr/>
          <a:lstStyle>
            <a:lvl1pPr marL="0">
              <a:lnSpc>
                <a:spcPct val="100000"/>
              </a:lnSpc>
              <a:buNone/>
              <a:defRPr sz="1500" b="0" i="0">
                <a:solidFill>
                  <a:schemeClr val="bg1"/>
                </a:solidFill>
                <a:latin typeface="Avenir Next"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sp>
        <p:nvSpPr>
          <p:cNvPr id="35" name="Text Placeholder 24">
            <a:extLst>
              <a:ext uri="{FF2B5EF4-FFF2-40B4-BE49-F238E27FC236}">
                <a16:creationId xmlns:a16="http://schemas.microsoft.com/office/drawing/2014/main" id="{9B0F4641-39C8-AC42-B48F-3CCF2368C83D}"/>
              </a:ext>
            </a:extLst>
          </p:cNvPr>
          <p:cNvSpPr>
            <a:spLocks noGrp="1"/>
          </p:cNvSpPr>
          <p:nvPr>
            <p:ph type="body" sz="quarter" idx="21" hasCustomPrompt="1"/>
          </p:nvPr>
        </p:nvSpPr>
        <p:spPr>
          <a:xfrm>
            <a:off x="6321029" y="4544486"/>
            <a:ext cx="2594372" cy="859032"/>
          </a:xfrm>
          <a:prstGeom prst="rect">
            <a:avLst/>
          </a:prstGeom>
        </p:spPr>
        <p:txBody>
          <a:bodyPr/>
          <a:lstStyle>
            <a:lvl1pPr marL="0">
              <a:lnSpc>
                <a:spcPct val="100000"/>
              </a:lnSpc>
              <a:buNone/>
              <a:defRPr sz="4500" b="1" i="0">
                <a:solidFill>
                  <a:srgbClr val="B3D335"/>
                </a:solidFill>
                <a:latin typeface="Avenir Next Demi Bold"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000,000</a:t>
            </a:r>
          </a:p>
        </p:txBody>
      </p:sp>
      <p:sp>
        <p:nvSpPr>
          <p:cNvPr id="36" name="Text Placeholder 24">
            <a:extLst>
              <a:ext uri="{FF2B5EF4-FFF2-40B4-BE49-F238E27FC236}">
                <a16:creationId xmlns:a16="http://schemas.microsoft.com/office/drawing/2014/main" id="{EDDEF2E3-29F5-AB41-B582-80E3D32BA590}"/>
              </a:ext>
            </a:extLst>
          </p:cNvPr>
          <p:cNvSpPr>
            <a:spLocks noGrp="1"/>
          </p:cNvSpPr>
          <p:nvPr>
            <p:ph type="body" sz="quarter" idx="22" hasCustomPrompt="1"/>
          </p:nvPr>
        </p:nvSpPr>
        <p:spPr>
          <a:xfrm>
            <a:off x="6321029" y="5467827"/>
            <a:ext cx="2594372" cy="885827"/>
          </a:xfrm>
          <a:prstGeom prst="rect">
            <a:avLst/>
          </a:prstGeom>
        </p:spPr>
        <p:txBody>
          <a:bodyPr/>
          <a:lstStyle>
            <a:lvl1pPr marL="0">
              <a:lnSpc>
                <a:spcPct val="100000"/>
              </a:lnSpc>
              <a:buNone/>
              <a:defRPr sz="1500" b="0" i="0">
                <a:solidFill>
                  <a:schemeClr val="bg1"/>
                </a:solidFill>
                <a:latin typeface="Avenir Next" panose="020B0503020202020204" pitchFamily="34" charset="0"/>
              </a:defRPr>
            </a:lvl1pPr>
            <a:lvl2pPr>
              <a:buNone/>
              <a:defRPr sz="1500" b="0" i="0">
                <a:latin typeface="Avenir Next" panose="020B0503020202020204" pitchFamily="34" charset="0"/>
              </a:defRPr>
            </a:lvl2pPr>
            <a:lvl3pPr>
              <a:buNone/>
              <a:defRPr sz="1500" b="0" i="0">
                <a:latin typeface="Avenir Next" panose="020B0503020202020204" pitchFamily="34" charset="0"/>
              </a:defRPr>
            </a:lvl3pPr>
            <a:lvl4pPr>
              <a:buNone/>
              <a:defRPr sz="1500" b="0" i="0">
                <a:latin typeface="Avenir Next" panose="020B0503020202020204" pitchFamily="34" charset="0"/>
              </a:defRPr>
            </a:lvl4pPr>
            <a:lvl5pPr>
              <a:buNone/>
              <a:defRPr sz="1500" b="0" i="0">
                <a:latin typeface="Avenir Next" panose="020B0503020202020204" pitchFamily="34" charset="0"/>
              </a:defRPr>
            </a:lvl5pPr>
          </a:lstStyle>
          <a:p>
            <a:pPr lvl="0"/>
            <a:r>
              <a:rPr lang="en-US" dirty="0"/>
              <a:t>Click to edit text</a:t>
            </a:r>
          </a:p>
        </p:txBody>
      </p:sp>
      <p:pic>
        <p:nvPicPr>
          <p:cNvPr id="18" name="Picture 17" descr="Icon&#10;&#10;Description automatically generated">
            <a:extLst>
              <a:ext uri="{FF2B5EF4-FFF2-40B4-BE49-F238E27FC236}">
                <a16:creationId xmlns:a16="http://schemas.microsoft.com/office/drawing/2014/main" id="{CF2949ED-A5FF-CC48-B743-3B32A9D0FEE6}"/>
              </a:ext>
            </a:extLst>
          </p:cNvPr>
          <p:cNvPicPr>
            <a:picLocks noChangeAspect="1"/>
          </p:cNvPicPr>
          <p:nvPr userDrawn="1"/>
        </p:nvPicPr>
        <p:blipFill>
          <a:blip r:embed="rId3"/>
          <a:stretch>
            <a:fillRect/>
          </a:stretch>
        </p:blipFill>
        <p:spPr>
          <a:xfrm>
            <a:off x="3431845" y="1680404"/>
            <a:ext cx="698888" cy="797126"/>
          </a:xfrm>
          <a:prstGeom prst="rect">
            <a:avLst/>
          </a:prstGeom>
        </p:spPr>
      </p:pic>
      <p:pic>
        <p:nvPicPr>
          <p:cNvPr id="19" name="Picture 18" descr="Icon&#10;&#10;Description automatically generated">
            <a:extLst>
              <a:ext uri="{FF2B5EF4-FFF2-40B4-BE49-F238E27FC236}">
                <a16:creationId xmlns:a16="http://schemas.microsoft.com/office/drawing/2014/main" id="{4E8DB69F-01C8-BD48-B1D0-35CDCE7E9B7A}"/>
              </a:ext>
            </a:extLst>
          </p:cNvPr>
          <p:cNvPicPr>
            <a:picLocks noChangeAspect="1"/>
          </p:cNvPicPr>
          <p:nvPr userDrawn="1"/>
        </p:nvPicPr>
        <p:blipFill>
          <a:blip r:embed="rId4"/>
          <a:stretch>
            <a:fillRect/>
          </a:stretch>
        </p:blipFill>
        <p:spPr>
          <a:xfrm>
            <a:off x="3431844" y="4092290"/>
            <a:ext cx="698888" cy="825195"/>
          </a:xfrm>
          <a:prstGeom prst="rect">
            <a:avLst/>
          </a:prstGeom>
        </p:spPr>
      </p:pic>
      <p:pic>
        <p:nvPicPr>
          <p:cNvPr id="20" name="Picture 19" descr="Icon&#10;&#10;Description automatically generated">
            <a:extLst>
              <a:ext uri="{FF2B5EF4-FFF2-40B4-BE49-F238E27FC236}">
                <a16:creationId xmlns:a16="http://schemas.microsoft.com/office/drawing/2014/main" id="{76410446-BC42-CD47-BD2D-71A9D09941F8}"/>
              </a:ext>
            </a:extLst>
          </p:cNvPr>
          <p:cNvPicPr>
            <a:picLocks noChangeAspect="1"/>
          </p:cNvPicPr>
          <p:nvPr userDrawn="1"/>
        </p:nvPicPr>
        <p:blipFill>
          <a:blip r:embed="rId5"/>
          <a:stretch>
            <a:fillRect/>
          </a:stretch>
        </p:blipFill>
        <p:spPr>
          <a:xfrm>
            <a:off x="478587" y="4013732"/>
            <a:ext cx="677840" cy="903786"/>
          </a:xfrm>
          <a:prstGeom prst="rect">
            <a:avLst/>
          </a:prstGeom>
        </p:spPr>
      </p:pic>
      <p:pic>
        <p:nvPicPr>
          <p:cNvPr id="21" name="Picture 20" descr="A picture containing text, clipart, vector graphics&#10;&#10;Description automatically generated">
            <a:extLst>
              <a:ext uri="{FF2B5EF4-FFF2-40B4-BE49-F238E27FC236}">
                <a16:creationId xmlns:a16="http://schemas.microsoft.com/office/drawing/2014/main" id="{15182EE2-7A80-4D41-A7D1-16D96E06D6F4}"/>
              </a:ext>
            </a:extLst>
          </p:cNvPr>
          <p:cNvPicPr>
            <a:picLocks noChangeAspect="1"/>
          </p:cNvPicPr>
          <p:nvPr userDrawn="1"/>
        </p:nvPicPr>
        <p:blipFill>
          <a:blip r:embed="rId6"/>
          <a:stretch>
            <a:fillRect/>
          </a:stretch>
        </p:blipFill>
        <p:spPr>
          <a:xfrm>
            <a:off x="478588" y="1699717"/>
            <a:ext cx="804143" cy="774673"/>
          </a:xfrm>
          <a:prstGeom prst="rect">
            <a:avLst/>
          </a:prstGeom>
        </p:spPr>
      </p:pic>
      <p:pic>
        <p:nvPicPr>
          <p:cNvPr id="22" name="Picture 21" descr="Icon&#10;&#10;Description automatically generated">
            <a:extLst>
              <a:ext uri="{FF2B5EF4-FFF2-40B4-BE49-F238E27FC236}">
                <a16:creationId xmlns:a16="http://schemas.microsoft.com/office/drawing/2014/main" id="{D6ADC08C-BEAB-824C-886F-3FE120DBEEA9}"/>
              </a:ext>
            </a:extLst>
          </p:cNvPr>
          <p:cNvPicPr>
            <a:picLocks noChangeAspect="1"/>
          </p:cNvPicPr>
          <p:nvPr userDrawn="1"/>
        </p:nvPicPr>
        <p:blipFill>
          <a:blip r:embed="rId7"/>
          <a:stretch>
            <a:fillRect/>
          </a:stretch>
        </p:blipFill>
        <p:spPr>
          <a:xfrm>
            <a:off x="6365567" y="1702295"/>
            <a:ext cx="1055870" cy="775235"/>
          </a:xfrm>
          <a:prstGeom prst="rect">
            <a:avLst/>
          </a:prstGeom>
        </p:spPr>
      </p:pic>
    </p:spTree>
    <p:extLst>
      <p:ext uri="{BB962C8B-B14F-4D97-AF65-F5344CB8AC3E}">
        <p14:creationId xmlns:p14="http://schemas.microsoft.com/office/powerpoint/2010/main" val="221290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fographic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1AC8A8-CEA3-8D42-BE55-72EEE3D6CDE6}"/>
              </a:ext>
            </a:extLst>
          </p:cNvPr>
          <p:cNvSpPr/>
          <p:nvPr userDrawn="1"/>
        </p:nvSpPr>
        <p:spPr>
          <a:xfrm>
            <a:off x="0" y="1"/>
            <a:ext cx="9144000" cy="6873506"/>
          </a:xfrm>
          <a:prstGeom prst="rect">
            <a:avLst/>
          </a:prstGeom>
          <a:solidFill>
            <a:srgbClr val="00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3B55"/>
              </a:solidFill>
            </a:endParaRPr>
          </a:p>
        </p:txBody>
      </p:sp>
      <p:pic>
        <p:nvPicPr>
          <p:cNvPr id="7" name="Picture 6">
            <a:extLst>
              <a:ext uri="{FF2B5EF4-FFF2-40B4-BE49-F238E27FC236}">
                <a16:creationId xmlns:a16="http://schemas.microsoft.com/office/drawing/2014/main" id="{5633B089-CF30-D34D-B8D6-15EC6FA08C81}"/>
              </a:ext>
            </a:extLst>
          </p:cNvPr>
          <p:cNvPicPr>
            <a:picLocks noChangeAspect="1"/>
          </p:cNvPicPr>
          <p:nvPr userDrawn="1"/>
        </p:nvPicPr>
        <p:blipFill rotWithShape="1">
          <a:blip r:embed="rId2"/>
          <a:srcRect l="-9637" t="1785" r="10741" b="-860"/>
          <a:stretch/>
        </p:blipFill>
        <p:spPr>
          <a:xfrm>
            <a:off x="6276270" y="-2967"/>
            <a:ext cx="2888513" cy="6381049"/>
          </a:xfrm>
          <a:prstGeom prst="rect">
            <a:avLst/>
          </a:prstGeom>
        </p:spPr>
      </p:pic>
      <p:sp>
        <p:nvSpPr>
          <p:cNvPr id="8" name="Subtitle 2">
            <a:extLst>
              <a:ext uri="{FF2B5EF4-FFF2-40B4-BE49-F238E27FC236}">
                <a16:creationId xmlns:a16="http://schemas.microsoft.com/office/drawing/2014/main" id="{A9317244-B93B-FF40-87E1-F51C7B33DA55}"/>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solidFill>
                  <a:schemeClr val="bg1"/>
                </a:solidFill>
                <a:latin typeface="Avenir Next" panose="020B0503020202020204" pitchFamily="34" charset="0"/>
              </a:rPr>
              <a:t>© IMEC All rights reserved.</a:t>
            </a:r>
          </a:p>
        </p:txBody>
      </p:sp>
      <p:pic>
        <p:nvPicPr>
          <p:cNvPr id="18" name="Picture 17" descr="Icon&#10;&#10;Description automatically generated">
            <a:extLst>
              <a:ext uri="{FF2B5EF4-FFF2-40B4-BE49-F238E27FC236}">
                <a16:creationId xmlns:a16="http://schemas.microsoft.com/office/drawing/2014/main" id="{CF2949ED-A5FF-CC48-B743-3B32A9D0FEE6}"/>
              </a:ext>
            </a:extLst>
          </p:cNvPr>
          <p:cNvPicPr>
            <a:picLocks noChangeAspect="1"/>
          </p:cNvPicPr>
          <p:nvPr userDrawn="1"/>
        </p:nvPicPr>
        <p:blipFill>
          <a:blip r:embed="rId3"/>
          <a:stretch>
            <a:fillRect/>
          </a:stretch>
        </p:blipFill>
        <p:spPr>
          <a:xfrm>
            <a:off x="4155169" y="1669177"/>
            <a:ext cx="698888" cy="797126"/>
          </a:xfrm>
          <a:prstGeom prst="rect">
            <a:avLst/>
          </a:prstGeom>
        </p:spPr>
      </p:pic>
      <p:pic>
        <p:nvPicPr>
          <p:cNvPr id="19" name="Picture 18" descr="Icon&#10;&#10;Description automatically generated">
            <a:extLst>
              <a:ext uri="{FF2B5EF4-FFF2-40B4-BE49-F238E27FC236}">
                <a16:creationId xmlns:a16="http://schemas.microsoft.com/office/drawing/2014/main" id="{4E8DB69F-01C8-BD48-B1D0-35CDCE7E9B7A}"/>
              </a:ext>
            </a:extLst>
          </p:cNvPr>
          <p:cNvPicPr>
            <a:picLocks noChangeAspect="1"/>
          </p:cNvPicPr>
          <p:nvPr userDrawn="1"/>
        </p:nvPicPr>
        <p:blipFill>
          <a:blip r:embed="rId4"/>
          <a:stretch>
            <a:fillRect/>
          </a:stretch>
        </p:blipFill>
        <p:spPr>
          <a:xfrm>
            <a:off x="4123995" y="4170881"/>
            <a:ext cx="698888" cy="825195"/>
          </a:xfrm>
          <a:prstGeom prst="rect">
            <a:avLst/>
          </a:prstGeom>
        </p:spPr>
      </p:pic>
      <p:pic>
        <p:nvPicPr>
          <p:cNvPr id="20" name="Picture 19" descr="Icon&#10;&#10;Description automatically generated">
            <a:extLst>
              <a:ext uri="{FF2B5EF4-FFF2-40B4-BE49-F238E27FC236}">
                <a16:creationId xmlns:a16="http://schemas.microsoft.com/office/drawing/2014/main" id="{76410446-BC42-CD47-BD2D-71A9D09941F8}"/>
              </a:ext>
            </a:extLst>
          </p:cNvPr>
          <p:cNvPicPr>
            <a:picLocks noChangeAspect="1"/>
          </p:cNvPicPr>
          <p:nvPr userDrawn="1"/>
        </p:nvPicPr>
        <p:blipFill>
          <a:blip r:embed="rId5"/>
          <a:stretch>
            <a:fillRect/>
          </a:stretch>
        </p:blipFill>
        <p:spPr>
          <a:xfrm>
            <a:off x="1926172" y="4092289"/>
            <a:ext cx="677840" cy="903786"/>
          </a:xfrm>
          <a:prstGeom prst="rect">
            <a:avLst/>
          </a:prstGeom>
        </p:spPr>
      </p:pic>
      <p:pic>
        <p:nvPicPr>
          <p:cNvPr id="21" name="Picture 20" descr="A picture containing text, clipart, vector graphics&#10;&#10;Description automatically generated">
            <a:extLst>
              <a:ext uri="{FF2B5EF4-FFF2-40B4-BE49-F238E27FC236}">
                <a16:creationId xmlns:a16="http://schemas.microsoft.com/office/drawing/2014/main" id="{15182EE2-7A80-4D41-A7D1-16D96E06D6F4}"/>
              </a:ext>
            </a:extLst>
          </p:cNvPr>
          <p:cNvPicPr>
            <a:picLocks noChangeAspect="1"/>
          </p:cNvPicPr>
          <p:nvPr userDrawn="1"/>
        </p:nvPicPr>
        <p:blipFill>
          <a:blip r:embed="rId6"/>
          <a:stretch>
            <a:fillRect/>
          </a:stretch>
        </p:blipFill>
        <p:spPr>
          <a:xfrm>
            <a:off x="1894195" y="1691631"/>
            <a:ext cx="804143" cy="774673"/>
          </a:xfrm>
          <a:prstGeom prst="rect">
            <a:avLst/>
          </a:prstGeom>
        </p:spPr>
      </p:pic>
      <p:pic>
        <p:nvPicPr>
          <p:cNvPr id="22" name="Picture 21" descr="Icon&#10;&#10;Description automatically generated">
            <a:extLst>
              <a:ext uri="{FF2B5EF4-FFF2-40B4-BE49-F238E27FC236}">
                <a16:creationId xmlns:a16="http://schemas.microsoft.com/office/drawing/2014/main" id="{D6ADC08C-BEAB-824C-886F-3FE120DBEEA9}"/>
              </a:ext>
            </a:extLst>
          </p:cNvPr>
          <p:cNvPicPr>
            <a:picLocks noChangeAspect="1"/>
          </p:cNvPicPr>
          <p:nvPr userDrawn="1"/>
        </p:nvPicPr>
        <p:blipFill>
          <a:blip r:embed="rId7"/>
          <a:stretch>
            <a:fillRect/>
          </a:stretch>
        </p:blipFill>
        <p:spPr>
          <a:xfrm>
            <a:off x="5991494" y="1702295"/>
            <a:ext cx="1055870" cy="775235"/>
          </a:xfrm>
          <a:prstGeom prst="rect">
            <a:avLst/>
          </a:prstGeom>
        </p:spPr>
      </p:pic>
      <p:sp>
        <p:nvSpPr>
          <p:cNvPr id="30" name="Text Placeholder 1">
            <a:extLst>
              <a:ext uri="{FF2B5EF4-FFF2-40B4-BE49-F238E27FC236}">
                <a16:creationId xmlns:a16="http://schemas.microsoft.com/office/drawing/2014/main" id="{231F3981-6F84-4884-BBDA-A38B15A017D1}"/>
              </a:ext>
            </a:extLst>
          </p:cNvPr>
          <p:cNvSpPr txBox="1">
            <a:spLocks/>
          </p:cNvSpPr>
          <p:nvPr userDrawn="1"/>
        </p:nvSpPr>
        <p:spPr>
          <a:xfrm>
            <a:off x="1493516" y="202320"/>
            <a:ext cx="6311504" cy="1035050"/>
          </a:xfrm>
          <a:prstGeom prst="rect">
            <a:avLst/>
          </a:prstGeom>
        </p:spPr>
        <p:txBody>
          <a:bodyPr vert="horz" lIns="68580" tIns="34290" rIns="68580" bIns="34290" rtlCol="0">
            <a:normAutofit/>
          </a:bodyPr>
          <a:lstStyle>
            <a:lvl1pPr marL="0" indent="0" algn="l" defTabSz="914400" rtl="0" eaLnBrk="1" latinLnBrk="0" hangingPunct="1">
              <a:lnSpc>
                <a:spcPct val="100000"/>
              </a:lnSpc>
              <a:spcBef>
                <a:spcPts val="1000"/>
              </a:spcBef>
              <a:buFont typeface="Arial" panose="020B0604020202020204" pitchFamily="34" charset="0"/>
              <a:buNone/>
              <a:defRPr sz="5000" b="1" i="0" kern="1200">
                <a:solidFill>
                  <a:schemeClr val="bg1"/>
                </a:solidFill>
                <a:latin typeface="Avenir Next Demi Bold" panose="020B0503020202020204" pitchFamily="34" charset="0"/>
                <a:ea typeface="+mn-ea"/>
                <a:cs typeface="+mn-cs"/>
              </a:defRPr>
            </a:lvl1pPr>
            <a:lvl2pPr marL="6858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mn-lt"/>
                <a:ea typeface="+mn-ea"/>
                <a:cs typeface="+mn-cs"/>
              </a:defRPr>
            </a:lvl3pPr>
            <a:lvl4pPr marL="16002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mn-lt"/>
                <a:ea typeface="+mn-ea"/>
                <a:cs typeface="+mn-cs"/>
              </a:defRPr>
            </a:lvl4pPr>
            <a:lvl5pPr marL="20574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375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2020 Client-Reported Impacts</a:t>
            </a:r>
          </a:p>
        </p:txBody>
      </p:sp>
      <p:sp>
        <p:nvSpPr>
          <p:cNvPr id="31" name="Text Placeholder 2">
            <a:extLst>
              <a:ext uri="{FF2B5EF4-FFF2-40B4-BE49-F238E27FC236}">
                <a16:creationId xmlns:a16="http://schemas.microsoft.com/office/drawing/2014/main" id="{48FB7DA6-C28C-4B0E-AAE9-C27EDE7B087A}"/>
              </a:ext>
            </a:extLst>
          </p:cNvPr>
          <p:cNvSpPr txBox="1">
            <a:spLocks/>
          </p:cNvSpPr>
          <p:nvPr userDrawn="1"/>
        </p:nvSpPr>
        <p:spPr>
          <a:xfrm>
            <a:off x="1745491" y="2718423"/>
            <a:ext cx="2077046" cy="396939"/>
          </a:xfrm>
          <a:prstGeom prst="rect">
            <a:avLst/>
          </a:prstGeom>
        </p:spPr>
        <p:txBody>
          <a:bodyPr vert="horz" lIns="68580" tIns="34290" rIns="68580" bIns="34290" rtlCol="0">
            <a:noAutofit/>
          </a:bodyPr>
          <a:lstStyle>
            <a:lvl1pPr marL="0" indent="-228600" algn="l" defTabSz="914400" rtl="0" eaLnBrk="1" latinLnBrk="0" hangingPunct="1">
              <a:lnSpc>
                <a:spcPct val="100000"/>
              </a:lnSpc>
              <a:spcBef>
                <a:spcPts val="1000"/>
              </a:spcBef>
              <a:buFont typeface="Arial" panose="020B0604020202020204" pitchFamily="34" charset="0"/>
              <a:buNone/>
              <a:defRPr sz="1650" b="1" i="0" kern="1200">
                <a:solidFill>
                  <a:srgbClr val="B3D335"/>
                </a:solidFill>
                <a:latin typeface="Avenir Next Demi Bold"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B3D335"/>
                </a:solidFill>
                <a:effectLst/>
                <a:uLnTx/>
                <a:uFillTx/>
                <a:latin typeface="Avenir Next Demi Bold" panose="020B0503020202020204" pitchFamily="34" charset="0"/>
                <a:ea typeface="+mn-ea"/>
                <a:cs typeface="+mn-cs"/>
              </a:rPr>
              <a:t>$1,565,873</a:t>
            </a:r>
          </a:p>
        </p:txBody>
      </p:sp>
      <p:sp>
        <p:nvSpPr>
          <p:cNvPr id="32" name="Text Placeholder 3">
            <a:extLst>
              <a:ext uri="{FF2B5EF4-FFF2-40B4-BE49-F238E27FC236}">
                <a16:creationId xmlns:a16="http://schemas.microsoft.com/office/drawing/2014/main" id="{77277B30-4D65-413D-B49E-7D6A6D708C8F}"/>
              </a:ext>
            </a:extLst>
          </p:cNvPr>
          <p:cNvSpPr txBox="1">
            <a:spLocks/>
          </p:cNvSpPr>
          <p:nvPr userDrawn="1"/>
        </p:nvSpPr>
        <p:spPr>
          <a:xfrm>
            <a:off x="4202099" y="2718423"/>
            <a:ext cx="1945779" cy="396939"/>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650" b="1" i="0" kern="1200">
                <a:solidFill>
                  <a:srgbClr val="B3D335"/>
                </a:solidFill>
                <a:latin typeface="Avenir Next Demi Bold"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B3D335"/>
                </a:solidFill>
                <a:effectLst/>
                <a:uLnTx/>
                <a:uFillTx/>
                <a:latin typeface="Avenir Next Demi Bold" panose="020B0503020202020204" pitchFamily="34" charset="0"/>
                <a:ea typeface="+mn-ea"/>
                <a:cs typeface="+mn-cs"/>
              </a:rPr>
              <a:t>6,176</a:t>
            </a:r>
          </a:p>
        </p:txBody>
      </p:sp>
      <p:sp>
        <p:nvSpPr>
          <p:cNvPr id="33" name="Text Placeholder 4">
            <a:extLst>
              <a:ext uri="{FF2B5EF4-FFF2-40B4-BE49-F238E27FC236}">
                <a16:creationId xmlns:a16="http://schemas.microsoft.com/office/drawing/2014/main" id="{EDADF341-9EA6-4AC2-900A-A20E38AAD06E}"/>
              </a:ext>
            </a:extLst>
          </p:cNvPr>
          <p:cNvSpPr txBox="1">
            <a:spLocks/>
          </p:cNvSpPr>
          <p:nvPr userDrawn="1"/>
        </p:nvSpPr>
        <p:spPr>
          <a:xfrm>
            <a:off x="6246896" y="2718423"/>
            <a:ext cx="1697692" cy="396939"/>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650" b="1" i="0" kern="1200">
                <a:solidFill>
                  <a:srgbClr val="B3D335"/>
                </a:solidFill>
                <a:latin typeface="Avenir Next Demi Bold"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B3D335"/>
                </a:solidFill>
                <a:effectLst/>
                <a:uLnTx/>
                <a:uFillTx/>
                <a:latin typeface="Avenir Next Demi Bold" panose="020B0503020202020204" pitchFamily="34" charset="0"/>
                <a:ea typeface="+mn-ea"/>
                <a:cs typeface="+mn-cs"/>
              </a:rPr>
              <a:t>1,144</a:t>
            </a:r>
          </a:p>
        </p:txBody>
      </p:sp>
      <p:sp>
        <p:nvSpPr>
          <p:cNvPr id="34" name="Text Placeholder 5">
            <a:extLst>
              <a:ext uri="{FF2B5EF4-FFF2-40B4-BE49-F238E27FC236}">
                <a16:creationId xmlns:a16="http://schemas.microsoft.com/office/drawing/2014/main" id="{EBC32BD8-DD9E-494E-B953-EB5053A604B4}"/>
              </a:ext>
            </a:extLst>
          </p:cNvPr>
          <p:cNvSpPr txBox="1">
            <a:spLocks/>
          </p:cNvSpPr>
          <p:nvPr userDrawn="1"/>
        </p:nvSpPr>
        <p:spPr>
          <a:xfrm>
            <a:off x="4202098" y="5299037"/>
            <a:ext cx="1461686" cy="396939"/>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650" b="1" i="0" kern="1200">
                <a:solidFill>
                  <a:srgbClr val="B3D335"/>
                </a:solidFill>
                <a:latin typeface="Avenir Next Demi Bold"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B3D335"/>
                </a:solidFill>
                <a:effectLst/>
                <a:uLnTx/>
                <a:uFillTx/>
                <a:latin typeface="Avenir Next Demi Bold" panose="020B0503020202020204" pitchFamily="34" charset="0"/>
                <a:ea typeface="+mn-ea"/>
                <a:cs typeface="+mn-cs"/>
              </a:rPr>
              <a:t>19:1</a:t>
            </a:r>
          </a:p>
        </p:txBody>
      </p:sp>
      <p:sp>
        <p:nvSpPr>
          <p:cNvPr id="35" name="Text Placeholder 6">
            <a:extLst>
              <a:ext uri="{FF2B5EF4-FFF2-40B4-BE49-F238E27FC236}">
                <a16:creationId xmlns:a16="http://schemas.microsoft.com/office/drawing/2014/main" id="{18C9F797-8A74-488D-8B42-B8731C8A5992}"/>
              </a:ext>
            </a:extLst>
          </p:cNvPr>
          <p:cNvSpPr txBox="1">
            <a:spLocks/>
          </p:cNvSpPr>
          <p:nvPr userDrawn="1"/>
        </p:nvSpPr>
        <p:spPr>
          <a:xfrm>
            <a:off x="1808314" y="5271740"/>
            <a:ext cx="1555972" cy="396939"/>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650" b="1" i="0" kern="1200">
                <a:solidFill>
                  <a:srgbClr val="B3D335"/>
                </a:solidFill>
                <a:latin typeface="Avenir Next Demi Bold"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B3D335"/>
                </a:solidFill>
                <a:effectLst/>
                <a:uLnTx/>
                <a:uFillTx/>
                <a:latin typeface="Avenir Next Demi Bold" panose="020B0503020202020204" pitchFamily="34" charset="0"/>
                <a:ea typeface="+mn-ea"/>
                <a:cs typeface="+mn-cs"/>
              </a:rPr>
              <a:t>$79,640</a:t>
            </a:r>
          </a:p>
        </p:txBody>
      </p:sp>
      <p:sp>
        <p:nvSpPr>
          <p:cNvPr id="36" name="Text Placeholder 7">
            <a:extLst>
              <a:ext uri="{FF2B5EF4-FFF2-40B4-BE49-F238E27FC236}">
                <a16:creationId xmlns:a16="http://schemas.microsoft.com/office/drawing/2014/main" id="{DCBA9988-E598-47D4-AFB8-EB0C3BB220B6}"/>
              </a:ext>
            </a:extLst>
          </p:cNvPr>
          <p:cNvSpPr txBox="1">
            <a:spLocks/>
          </p:cNvSpPr>
          <p:nvPr userDrawn="1"/>
        </p:nvSpPr>
        <p:spPr>
          <a:xfrm>
            <a:off x="5620171" y="4432107"/>
            <a:ext cx="2125913" cy="396939"/>
          </a:xfrm>
          <a:prstGeom prst="rect">
            <a:avLst/>
          </a:prstGeom>
        </p:spPr>
        <p:txBody>
          <a:bodyPr vert="horz" lIns="68580" tIns="34290" rIns="68580" bIns="34290" rtlCol="0">
            <a:noAutofit/>
          </a:bodyPr>
          <a:lstStyle>
            <a:lvl1pPr marL="0" indent="-228600" algn="l" defTabSz="914400" rtl="0" eaLnBrk="1" latinLnBrk="0" hangingPunct="1">
              <a:lnSpc>
                <a:spcPct val="100000"/>
              </a:lnSpc>
              <a:spcBef>
                <a:spcPts val="1000"/>
              </a:spcBef>
              <a:buFont typeface="Arial" panose="020B0604020202020204" pitchFamily="34" charset="0"/>
              <a:buNone/>
              <a:defRPr sz="4200" b="1" i="0" kern="1200">
                <a:solidFill>
                  <a:srgbClr val="B3D335"/>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B3D335"/>
                </a:solidFill>
                <a:effectLst/>
                <a:uLnTx/>
                <a:uFillTx/>
                <a:latin typeface="Avenir Next" panose="020B0503020202020204" pitchFamily="34" charset="0"/>
                <a:ea typeface="+mn-ea"/>
                <a:cs typeface="+mn-cs"/>
              </a:rPr>
              <a:t>$646,455,900</a:t>
            </a:r>
          </a:p>
        </p:txBody>
      </p:sp>
      <p:sp>
        <p:nvSpPr>
          <p:cNvPr id="37" name="Text Placeholder 8">
            <a:extLst>
              <a:ext uri="{FF2B5EF4-FFF2-40B4-BE49-F238E27FC236}">
                <a16:creationId xmlns:a16="http://schemas.microsoft.com/office/drawing/2014/main" id="{398FD57B-A00B-4999-B5EB-F887D58A1B4E}"/>
              </a:ext>
            </a:extLst>
          </p:cNvPr>
          <p:cNvSpPr txBox="1">
            <a:spLocks/>
          </p:cNvSpPr>
          <p:nvPr userDrawn="1"/>
        </p:nvSpPr>
        <p:spPr>
          <a:xfrm>
            <a:off x="1654724" y="3123863"/>
            <a:ext cx="1405218" cy="792418"/>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500" b="0" i="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125"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Average New &amp; Retained Sales</a:t>
            </a:r>
          </a:p>
        </p:txBody>
      </p:sp>
      <p:sp>
        <p:nvSpPr>
          <p:cNvPr id="38" name="Text Placeholder 9">
            <a:extLst>
              <a:ext uri="{FF2B5EF4-FFF2-40B4-BE49-F238E27FC236}">
                <a16:creationId xmlns:a16="http://schemas.microsoft.com/office/drawing/2014/main" id="{55BB320E-13E7-4CFD-9346-19F15B55BC75}"/>
              </a:ext>
            </a:extLst>
          </p:cNvPr>
          <p:cNvSpPr txBox="1">
            <a:spLocks/>
          </p:cNvSpPr>
          <p:nvPr userDrawn="1"/>
        </p:nvSpPr>
        <p:spPr>
          <a:xfrm>
            <a:off x="3718847" y="3123863"/>
            <a:ext cx="2429031" cy="792418"/>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500" b="0" i="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125"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Jobs Created &amp; Retained</a:t>
            </a:r>
          </a:p>
        </p:txBody>
      </p:sp>
      <p:sp>
        <p:nvSpPr>
          <p:cNvPr id="39" name="Text Placeholder 10">
            <a:extLst>
              <a:ext uri="{FF2B5EF4-FFF2-40B4-BE49-F238E27FC236}">
                <a16:creationId xmlns:a16="http://schemas.microsoft.com/office/drawing/2014/main" id="{3A1A7A66-A2EC-43A7-A43E-F82A7F1B732C}"/>
              </a:ext>
            </a:extLst>
          </p:cNvPr>
          <p:cNvSpPr txBox="1">
            <a:spLocks/>
          </p:cNvSpPr>
          <p:nvPr userDrawn="1"/>
        </p:nvSpPr>
        <p:spPr>
          <a:xfrm>
            <a:off x="5903996" y="3123863"/>
            <a:ext cx="2040592" cy="792418"/>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500" b="0" i="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125"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Companies Assisted</a:t>
            </a:r>
          </a:p>
        </p:txBody>
      </p:sp>
      <p:sp>
        <p:nvSpPr>
          <p:cNvPr id="40" name="Text Placeholder 11">
            <a:extLst>
              <a:ext uri="{FF2B5EF4-FFF2-40B4-BE49-F238E27FC236}">
                <a16:creationId xmlns:a16="http://schemas.microsoft.com/office/drawing/2014/main" id="{69E6738A-5EF0-4A1D-B88C-0B0CB4BC1F88}"/>
              </a:ext>
            </a:extLst>
          </p:cNvPr>
          <p:cNvSpPr txBox="1">
            <a:spLocks/>
          </p:cNvSpPr>
          <p:nvPr userDrawn="1"/>
        </p:nvSpPr>
        <p:spPr>
          <a:xfrm>
            <a:off x="3765911" y="5705530"/>
            <a:ext cx="1897873" cy="792418"/>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500" b="0" i="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125"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Return on Investment</a:t>
            </a:r>
          </a:p>
        </p:txBody>
      </p:sp>
      <p:sp>
        <p:nvSpPr>
          <p:cNvPr id="41" name="Text Placeholder 12">
            <a:extLst>
              <a:ext uri="{FF2B5EF4-FFF2-40B4-BE49-F238E27FC236}">
                <a16:creationId xmlns:a16="http://schemas.microsoft.com/office/drawing/2014/main" id="{57970615-1B05-4CB5-AE22-224FF4EE7E9C}"/>
              </a:ext>
            </a:extLst>
          </p:cNvPr>
          <p:cNvSpPr txBox="1">
            <a:spLocks/>
          </p:cNvSpPr>
          <p:nvPr userDrawn="1"/>
        </p:nvSpPr>
        <p:spPr>
          <a:xfrm>
            <a:off x="1493516" y="5705530"/>
            <a:ext cx="1945779" cy="792418"/>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500" b="0" i="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125"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Average Cost Savings</a:t>
            </a:r>
          </a:p>
        </p:txBody>
      </p:sp>
      <p:sp>
        <p:nvSpPr>
          <p:cNvPr id="42" name="Text Placeholder 13">
            <a:extLst>
              <a:ext uri="{FF2B5EF4-FFF2-40B4-BE49-F238E27FC236}">
                <a16:creationId xmlns:a16="http://schemas.microsoft.com/office/drawing/2014/main" id="{FA6C8B57-1DFF-4845-A948-0764611A5D17}"/>
              </a:ext>
            </a:extLst>
          </p:cNvPr>
          <p:cNvSpPr txBox="1">
            <a:spLocks/>
          </p:cNvSpPr>
          <p:nvPr userDrawn="1"/>
        </p:nvSpPr>
        <p:spPr>
          <a:xfrm>
            <a:off x="5755662" y="5006945"/>
            <a:ext cx="1854930" cy="864066"/>
          </a:xfrm>
          <a:prstGeom prst="rect">
            <a:avLst/>
          </a:prstGeom>
        </p:spPr>
        <p:txBody>
          <a:bodyPr vert="horz" lIns="68580" tIns="34290" rIns="68580" bIns="34290" rtlCol="0">
            <a:normAutofit/>
          </a:bodyPr>
          <a:lstStyle>
            <a:lvl1pPr marL="0" indent="-228600" algn="l" defTabSz="914400" rtl="0" eaLnBrk="1" latinLnBrk="0" hangingPunct="1">
              <a:lnSpc>
                <a:spcPct val="100000"/>
              </a:lnSpc>
              <a:spcBef>
                <a:spcPts val="1000"/>
              </a:spcBef>
              <a:buFont typeface="Arial" panose="020B0604020202020204" pitchFamily="34" charset="0"/>
              <a:buNone/>
              <a:defRPr sz="1500" b="0" i="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5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7145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125"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Aggregate Impact to Illinois Economy</a:t>
            </a:r>
          </a:p>
        </p:txBody>
      </p:sp>
      <p:sp>
        <p:nvSpPr>
          <p:cNvPr id="43" name="TextBox 42">
            <a:extLst>
              <a:ext uri="{FF2B5EF4-FFF2-40B4-BE49-F238E27FC236}">
                <a16:creationId xmlns:a16="http://schemas.microsoft.com/office/drawing/2014/main" id="{77009BF0-C89B-4EB3-A23D-73AA9054C653}"/>
              </a:ext>
            </a:extLst>
          </p:cNvPr>
          <p:cNvSpPr txBox="1"/>
          <p:nvPr userDrawn="1"/>
        </p:nvSpPr>
        <p:spPr>
          <a:xfrm>
            <a:off x="1229828" y="6391966"/>
            <a:ext cx="3435723" cy="207749"/>
          </a:xfrm>
          <a:prstGeom prst="rect">
            <a:avLst/>
          </a:prstGeom>
          <a:noFill/>
        </p:spPr>
        <p:txBody>
          <a:bodyPr wrap="square">
            <a:spAutoFit/>
          </a:bodyPr>
          <a:lstStyle/>
          <a:p>
            <a:pPr defTabSz="342900">
              <a:spcBef>
                <a:spcPts val="375"/>
              </a:spcBef>
            </a:pPr>
            <a:r>
              <a:rPr lang="en-US" sz="750" i="1" dirty="0">
                <a:solidFill>
                  <a:srgbClr val="FFFFFF"/>
                </a:solidFill>
                <a:latin typeface="Avenir Next" panose="020B0503020202020204" pitchFamily="34" charset="0"/>
              </a:rPr>
              <a:t>*Reported on annual NIST-MEP manufacturing survey</a:t>
            </a:r>
          </a:p>
        </p:txBody>
      </p:sp>
    </p:spTree>
    <p:extLst>
      <p:ext uri="{BB962C8B-B14F-4D97-AF65-F5344CB8AC3E}">
        <p14:creationId xmlns:p14="http://schemas.microsoft.com/office/powerpoint/2010/main" val="320513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D67DB-884D-FF4C-8027-5389134CD749}"/>
              </a:ext>
            </a:extLst>
          </p:cNvPr>
          <p:cNvPicPr>
            <a:picLocks noChangeAspect="1"/>
          </p:cNvPicPr>
          <p:nvPr userDrawn="1"/>
        </p:nvPicPr>
        <p:blipFill>
          <a:blip r:embed="rId2"/>
          <a:stretch>
            <a:fillRect/>
          </a:stretch>
        </p:blipFill>
        <p:spPr>
          <a:xfrm>
            <a:off x="647700" y="1633422"/>
            <a:ext cx="7848600" cy="2654300"/>
          </a:xfrm>
          <a:prstGeom prst="rect">
            <a:avLst/>
          </a:prstGeom>
        </p:spPr>
      </p:pic>
      <p:sp>
        <p:nvSpPr>
          <p:cNvPr id="14" name="Text Placeholder 13">
            <a:extLst>
              <a:ext uri="{FF2B5EF4-FFF2-40B4-BE49-F238E27FC236}">
                <a16:creationId xmlns:a16="http://schemas.microsoft.com/office/drawing/2014/main" id="{1F3B981E-8A9A-7646-A5D7-D61CFFC01E08}"/>
              </a:ext>
            </a:extLst>
          </p:cNvPr>
          <p:cNvSpPr>
            <a:spLocks noGrp="1"/>
          </p:cNvSpPr>
          <p:nvPr>
            <p:ph type="body" sz="quarter" idx="10" hasCustomPrompt="1"/>
          </p:nvPr>
        </p:nvSpPr>
        <p:spPr>
          <a:xfrm>
            <a:off x="365522" y="366714"/>
            <a:ext cx="8393468" cy="1093118"/>
          </a:xfrm>
          <a:prstGeom prst="rect">
            <a:avLst/>
          </a:prstGeom>
        </p:spPr>
        <p:txBody>
          <a:bodyPr/>
          <a:lstStyle>
            <a:lvl1pPr marL="0" indent="0">
              <a:lnSpc>
                <a:spcPct val="100000"/>
              </a:lnSpc>
              <a:buNone/>
              <a:defRPr sz="3375" b="1" i="0">
                <a:solidFill>
                  <a:srgbClr val="003B55"/>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defRPr/>
            </a:lvl5pPr>
          </a:lstStyle>
          <a:p>
            <a:pPr lvl="0"/>
            <a:r>
              <a:rPr lang="en-US" dirty="0"/>
              <a:t>Click to edit text</a:t>
            </a:r>
          </a:p>
        </p:txBody>
      </p:sp>
      <p:sp>
        <p:nvSpPr>
          <p:cNvPr id="12" name="Subtitle 2">
            <a:extLst>
              <a:ext uri="{FF2B5EF4-FFF2-40B4-BE49-F238E27FC236}">
                <a16:creationId xmlns:a16="http://schemas.microsoft.com/office/drawing/2014/main" id="{FBEAC103-7C12-0641-88CA-20831269980B}"/>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latin typeface="Avenir Next" panose="020B0503020202020204" pitchFamily="34" charset="0"/>
              </a:rPr>
              <a:t>© IMEC All rights reserved.</a:t>
            </a:r>
          </a:p>
        </p:txBody>
      </p:sp>
      <p:sp>
        <p:nvSpPr>
          <p:cNvPr id="16" name="Text Placeholder 15">
            <a:extLst>
              <a:ext uri="{FF2B5EF4-FFF2-40B4-BE49-F238E27FC236}">
                <a16:creationId xmlns:a16="http://schemas.microsoft.com/office/drawing/2014/main" id="{9306160B-0633-1F40-96FA-B53BEC4F2773}"/>
              </a:ext>
            </a:extLst>
          </p:cNvPr>
          <p:cNvSpPr>
            <a:spLocks noGrp="1"/>
          </p:cNvSpPr>
          <p:nvPr>
            <p:ph type="body" sz="quarter" idx="11"/>
          </p:nvPr>
        </p:nvSpPr>
        <p:spPr>
          <a:xfrm>
            <a:off x="628650" y="4513933"/>
            <a:ext cx="2024007" cy="667668"/>
          </a:xfrm>
          <a:prstGeom prst="rect">
            <a:avLst/>
          </a:prstGeom>
        </p:spPr>
        <p:txBody>
          <a:bodyPr/>
          <a:lstStyle>
            <a:lvl1pPr marL="0" indent="0">
              <a:lnSpc>
                <a:spcPct val="100000"/>
              </a:lnSpc>
              <a:buNone/>
              <a:defRPr sz="1350" b="1" i="0">
                <a:solidFill>
                  <a:srgbClr val="003B55"/>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pPr lvl="0"/>
            <a:r>
              <a:rPr lang="en-US" dirty="0"/>
              <a:t>Click to edit Master text styles</a:t>
            </a:r>
          </a:p>
        </p:txBody>
      </p:sp>
      <p:sp>
        <p:nvSpPr>
          <p:cNvPr id="8" name="Text Placeholder 15">
            <a:extLst>
              <a:ext uri="{FF2B5EF4-FFF2-40B4-BE49-F238E27FC236}">
                <a16:creationId xmlns:a16="http://schemas.microsoft.com/office/drawing/2014/main" id="{06075AF8-8D0D-4D4E-A154-8E3A6BC0BE1D}"/>
              </a:ext>
            </a:extLst>
          </p:cNvPr>
          <p:cNvSpPr>
            <a:spLocks noGrp="1"/>
          </p:cNvSpPr>
          <p:nvPr>
            <p:ph type="body" sz="quarter" idx="12"/>
          </p:nvPr>
        </p:nvSpPr>
        <p:spPr>
          <a:xfrm>
            <a:off x="628650" y="5181601"/>
            <a:ext cx="2024007" cy="1210152"/>
          </a:xfrm>
          <a:prstGeom prst="rect">
            <a:avLst/>
          </a:prstGeom>
        </p:spPr>
        <p:txBody>
          <a:bodyPr/>
          <a:lstStyle>
            <a:lvl1pPr marL="0" indent="0">
              <a:lnSpc>
                <a:spcPct val="100000"/>
              </a:lnSpc>
              <a:buNone/>
              <a:defRPr sz="1125" b="0" i="0">
                <a:solidFill>
                  <a:schemeClr val="tx1"/>
                </a:solidFill>
                <a:latin typeface="Avenir Next"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pPr lvl="0"/>
            <a:r>
              <a:rPr lang="en-US" dirty="0"/>
              <a:t>Click to edit Master text styles</a:t>
            </a:r>
          </a:p>
        </p:txBody>
      </p:sp>
      <p:sp>
        <p:nvSpPr>
          <p:cNvPr id="9" name="Text Placeholder 15">
            <a:extLst>
              <a:ext uri="{FF2B5EF4-FFF2-40B4-BE49-F238E27FC236}">
                <a16:creationId xmlns:a16="http://schemas.microsoft.com/office/drawing/2014/main" id="{2B3416E1-C6AE-F04F-A176-C5A880C60E78}"/>
              </a:ext>
            </a:extLst>
          </p:cNvPr>
          <p:cNvSpPr>
            <a:spLocks noGrp="1"/>
          </p:cNvSpPr>
          <p:nvPr>
            <p:ph type="body" sz="quarter" idx="13"/>
          </p:nvPr>
        </p:nvSpPr>
        <p:spPr>
          <a:xfrm>
            <a:off x="3637238" y="4513933"/>
            <a:ext cx="2024007" cy="667668"/>
          </a:xfrm>
          <a:prstGeom prst="rect">
            <a:avLst/>
          </a:prstGeom>
        </p:spPr>
        <p:txBody>
          <a:bodyPr/>
          <a:lstStyle>
            <a:lvl1pPr marL="0" indent="0">
              <a:lnSpc>
                <a:spcPct val="100000"/>
              </a:lnSpc>
              <a:buNone/>
              <a:defRPr sz="1350" b="1" i="0">
                <a:solidFill>
                  <a:srgbClr val="003B55"/>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pPr lvl="0"/>
            <a:r>
              <a:rPr lang="en-US" dirty="0"/>
              <a:t>Click to edit Master text styles</a:t>
            </a:r>
          </a:p>
        </p:txBody>
      </p:sp>
      <p:sp>
        <p:nvSpPr>
          <p:cNvPr id="10" name="Text Placeholder 15">
            <a:extLst>
              <a:ext uri="{FF2B5EF4-FFF2-40B4-BE49-F238E27FC236}">
                <a16:creationId xmlns:a16="http://schemas.microsoft.com/office/drawing/2014/main" id="{F98DC21A-66B8-D34C-9167-0B263C71A843}"/>
              </a:ext>
            </a:extLst>
          </p:cNvPr>
          <p:cNvSpPr>
            <a:spLocks noGrp="1"/>
          </p:cNvSpPr>
          <p:nvPr>
            <p:ph type="body" sz="quarter" idx="14"/>
          </p:nvPr>
        </p:nvSpPr>
        <p:spPr>
          <a:xfrm>
            <a:off x="3637238" y="5181601"/>
            <a:ext cx="2024007" cy="1210152"/>
          </a:xfrm>
          <a:prstGeom prst="rect">
            <a:avLst/>
          </a:prstGeom>
        </p:spPr>
        <p:txBody>
          <a:bodyPr/>
          <a:lstStyle>
            <a:lvl1pPr marL="0" indent="0">
              <a:lnSpc>
                <a:spcPct val="100000"/>
              </a:lnSpc>
              <a:buNone/>
              <a:defRPr sz="1125" b="0" i="0">
                <a:solidFill>
                  <a:schemeClr val="tx1"/>
                </a:solidFill>
                <a:latin typeface="Avenir Next"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pPr lvl="0"/>
            <a:r>
              <a:rPr lang="en-US" dirty="0"/>
              <a:t>Click to edit Master text styles</a:t>
            </a:r>
          </a:p>
        </p:txBody>
      </p:sp>
      <p:sp>
        <p:nvSpPr>
          <p:cNvPr id="11" name="Text Placeholder 15">
            <a:extLst>
              <a:ext uri="{FF2B5EF4-FFF2-40B4-BE49-F238E27FC236}">
                <a16:creationId xmlns:a16="http://schemas.microsoft.com/office/drawing/2014/main" id="{BE532186-E89D-BF45-936C-7442321850F2}"/>
              </a:ext>
            </a:extLst>
          </p:cNvPr>
          <p:cNvSpPr>
            <a:spLocks noGrp="1"/>
          </p:cNvSpPr>
          <p:nvPr>
            <p:ph type="body" sz="quarter" idx="15"/>
          </p:nvPr>
        </p:nvSpPr>
        <p:spPr>
          <a:xfrm>
            <a:off x="6578774" y="4513933"/>
            <a:ext cx="2024007" cy="667668"/>
          </a:xfrm>
          <a:prstGeom prst="rect">
            <a:avLst/>
          </a:prstGeom>
        </p:spPr>
        <p:txBody>
          <a:bodyPr/>
          <a:lstStyle>
            <a:lvl1pPr marL="0" indent="0">
              <a:lnSpc>
                <a:spcPct val="100000"/>
              </a:lnSpc>
              <a:buNone/>
              <a:defRPr sz="1350" b="1" i="0">
                <a:solidFill>
                  <a:srgbClr val="003B55"/>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pPr lvl="0"/>
            <a:r>
              <a:rPr lang="en-US" dirty="0"/>
              <a:t>Click to edit Master text styles</a:t>
            </a:r>
          </a:p>
        </p:txBody>
      </p:sp>
      <p:sp>
        <p:nvSpPr>
          <p:cNvPr id="13" name="Text Placeholder 15">
            <a:extLst>
              <a:ext uri="{FF2B5EF4-FFF2-40B4-BE49-F238E27FC236}">
                <a16:creationId xmlns:a16="http://schemas.microsoft.com/office/drawing/2014/main" id="{BE48250F-46DE-8F4E-9B56-9A7ED8EBA5BA}"/>
              </a:ext>
            </a:extLst>
          </p:cNvPr>
          <p:cNvSpPr>
            <a:spLocks noGrp="1"/>
          </p:cNvSpPr>
          <p:nvPr>
            <p:ph type="body" sz="quarter" idx="16"/>
          </p:nvPr>
        </p:nvSpPr>
        <p:spPr>
          <a:xfrm>
            <a:off x="6578774" y="5181601"/>
            <a:ext cx="2024007" cy="1210152"/>
          </a:xfrm>
          <a:prstGeom prst="rect">
            <a:avLst/>
          </a:prstGeom>
        </p:spPr>
        <p:txBody>
          <a:bodyPr/>
          <a:lstStyle>
            <a:lvl1pPr marL="0" indent="0">
              <a:lnSpc>
                <a:spcPct val="100000"/>
              </a:lnSpc>
              <a:buNone/>
              <a:defRPr sz="1125" b="0" i="0">
                <a:solidFill>
                  <a:schemeClr val="tx1"/>
                </a:solidFill>
                <a:latin typeface="Avenir Next"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0FFC8AA1-125C-40EB-BDBA-B8AAB3E0DCA8}"/>
              </a:ext>
            </a:extLst>
          </p:cNvPr>
          <p:cNvSpPr>
            <a:spLocks noGrp="1"/>
          </p:cNvSpPr>
          <p:nvPr>
            <p:ph type="pic" sz="quarter" idx="17"/>
          </p:nvPr>
        </p:nvSpPr>
        <p:spPr>
          <a:xfrm>
            <a:off x="611009" y="1616912"/>
            <a:ext cx="2024007" cy="2698676"/>
          </a:xfrm>
          <a:prstGeom prst="ellipse">
            <a:avLst/>
          </a:prstGeom>
        </p:spPr>
        <p:txBody>
          <a:bodyPr/>
          <a:lstStyle/>
          <a:p>
            <a:endParaRPr lang="en-US" dirty="0"/>
          </a:p>
        </p:txBody>
      </p:sp>
      <p:sp>
        <p:nvSpPr>
          <p:cNvPr id="17" name="Picture Placeholder 5">
            <a:extLst>
              <a:ext uri="{FF2B5EF4-FFF2-40B4-BE49-F238E27FC236}">
                <a16:creationId xmlns:a16="http://schemas.microsoft.com/office/drawing/2014/main" id="{0C01B4E6-AB61-4DAF-98A8-B9654C6BF6B4}"/>
              </a:ext>
            </a:extLst>
          </p:cNvPr>
          <p:cNvSpPr>
            <a:spLocks noGrp="1"/>
          </p:cNvSpPr>
          <p:nvPr>
            <p:ph type="pic" sz="quarter" idx="18"/>
          </p:nvPr>
        </p:nvSpPr>
        <p:spPr>
          <a:xfrm>
            <a:off x="3559997" y="1611234"/>
            <a:ext cx="2024007" cy="2698676"/>
          </a:xfrm>
          <a:prstGeom prst="ellipse">
            <a:avLst/>
          </a:prstGeom>
        </p:spPr>
        <p:txBody>
          <a:bodyPr/>
          <a:lstStyle/>
          <a:p>
            <a:endParaRPr lang="en-US" dirty="0"/>
          </a:p>
        </p:txBody>
      </p:sp>
      <p:sp>
        <p:nvSpPr>
          <p:cNvPr id="18" name="Picture Placeholder 5">
            <a:extLst>
              <a:ext uri="{FF2B5EF4-FFF2-40B4-BE49-F238E27FC236}">
                <a16:creationId xmlns:a16="http://schemas.microsoft.com/office/drawing/2014/main" id="{42A1E8AF-6FD0-4FBD-842C-AB1B7E47DAC1}"/>
              </a:ext>
            </a:extLst>
          </p:cNvPr>
          <p:cNvSpPr>
            <a:spLocks noGrp="1"/>
          </p:cNvSpPr>
          <p:nvPr>
            <p:ph type="pic" sz="quarter" idx="19"/>
          </p:nvPr>
        </p:nvSpPr>
        <p:spPr>
          <a:xfrm>
            <a:off x="6484763" y="1603933"/>
            <a:ext cx="2024007" cy="2698676"/>
          </a:xfrm>
          <a:prstGeom prst="ellipse">
            <a:avLst/>
          </a:prstGeom>
        </p:spPr>
        <p:txBody>
          <a:bodyPr/>
          <a:lstStyle/>
          <a:p>
            <a:endParaRPr lang="en-US" dirty="0"/>
          </a:p>
        </p:txBody>
      </p:sp>
    </p:spTree>
    <p:extLst>
      <p:ext uri="{BB962C8B-B14F-4D97-AF65-F5344CB8AC3E}">
        <p14:creationId xmlns:p14="http://schemas.microsoft.com/office/powerpoint/2010/main" val="375172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ro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BC42BE-44E0-DF4E-B9E5-386390273A1B}"/>
              </a:ext>
            </a:extLst>
          </p:cNvPr>
          <p:cNvSpPr/>
          <p:nvPr userDrawn="1"/>
        </p:nvSpPr>
        <p:spPr>
          <a:xfrm>
            <a:off x="0" y="1"/>
            <a:ext cx="9144000" cy="6858000"/>
          </a:xfrm>
          <a:prstGeom prst="rect">
            <a:avLst/>
          </a:prstGeom>
          <a:solidFill>
            <a:srgbClr val="00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3B55"/>
              </a:solidFill>
            </a:endParaRPr>
          </a:p>
        </p:txBody>
      </p:sp>
      <p:sp>
        <p:nvSpPr>
          <p:cNvPr id="14" name="Subtitle 2">
            <a:extLst>
              <a:ext uri="{FF2B5EF4-FFF2-40B4-BE49-F238E27FC236}">
                <a16:creationId xmlns:a16="http://schemas.microsoft.com/office/drawing/2014/main" id="{9D30C43D-8CD1-164A-90BC-36DAC3350113}"/>
              </a:ext>
            </a:extLst>
          </p:cNvPr>
          <p:cNvSpPr txBox="1">
            <a:spLocks/>
          </p:cNvSpPr>
          <p:nvPr userDrawn="1"/>
        </p:nvSpPr>
        <p:spPr>
          <a:xfrm>
            <a:off x="7620001" y="64044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dirty="0">
                <a:solidFill>
                  <a:schemeClr val="bg1"/>
                </a:solidFill>
                <a:latin typeface="Avenir Next" panose="020B0503020202020204" pitchFamily="34" charset="0"/>
              </a:rPr>
              <a:t>© IMEC All rights reserved.</a:t>
            </a:r>
          </a:p>
        </p:txBody>
      </p:sp>
      <p:pic>
        <p:nvPicPr>
          <p:cNvPr id="15" name="Picture 14">
            <a:extLst>
              <a:ext uri="{FF2B5EF4-FFF2-40B4-BE49-F238E27FC236}">
                <a16:creationId xmlns:a16="http://schemas.microsoft.com/office/drawing/2014/main" id="{413B9305-1355-DE4F-9CE3-684C19B47663}"/>
              </a:ext>
            </a:extLst>
          </p:cNvPr>
          <p:cNvPicPr>
            <a:picLocks noChangeAspect="1"/>
          </p:cNvPicPr>
          <p:nvPr userDrawn="1"/>
        </p:nvPicPr>
        <p:blipFill>
          <a:blip r:embed="rId2"/>
          <a:stretch>
            <a:fillRect/>
          </a:stretch>
        </p:blipFill>
        <p:spPr>
          <a:xfrm>
            <a:off x="7694644" y="5550569"/>
            <a:ext cx="1149944" cy="814507"/>
          </a:xfrm>
          <a:prstGeom prst="rect">
            <a:avLst/>
          </a:prstGeom>
        </p:spPr>
      </p:pic>
      <p:sp>
        <p:nvSpPr>
          <p:cNvPr id="9" name="Rectangle 8">
            <a:extLst>
              <a:ext uri="{FF2B5EF4-FFF2-40B4-BE49-F238E27FC236}">
                <a16:creationId xmlns:a16="http://schemas.microsoft.com/office/drawing/2014/main" id="{4753DE04-1548-714B-A4FC-4500F0453EEF}"/>
              </a:ext>
            </a:extLst>
          </p:cNvPr>
          <p:cNvSpPr/>
          <p:nvPr userDrawn="1"/>
        </p:nvSpPr>
        <p:spPr>
          <a:xfrm>
            <a:off x="447294" y="3632380"/>
            <a:ext cx="996721" cy="461177"/>
          </a:xfrm>
          <a:prstGeom prst="rect">
            <a:avLst/>
          </a:prstGeom>
          <a:solidFill>
            <a:srgbClr val="B3D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ubtitle 2">
            <a:extLst>
              <a:ext uri="{FF2B5EF4-FFF2-40B4-BE49-F238E27FC236}">
                <a16:creationId xmlns:a16="http://schemas.microsoft.com/office/drawing/2014/main" id="{F2FE1A10-26AB-1747-8D8E-E23FBB9F3286}"/>
              </a:ext>
            </a:extLst>
          </p:cNvPr>
          <p:cNvSpPr txBox="1">
            <a:spLocks/>
          </p:cNvSpPr>
          <p:nvPr userDrawn="1"/>
        </p:nvSpPr>
        <p:spPr>
          <a:xfrm>
            <a:off x="447294" y="3710444"/>
            <a:ext cx="996721" cy="325424"/>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00" dirty="0">
                <a:solidFill>
                  <a:srgbClr val="003B55"/>
                </a:solidFill>
                <a:latin typeface="Avenir Next" panose="020B0503020202020204" pitchFamily="34" charset="0"/>
              </a:rPr>
              <a:t>IMEC.org</a:t>
            </a:r>
          </a:p>
        </p:txBody>
      </p:sp>
      <p:pic>
        <p:nvPicPr>
          <p:cNvPr id="11" name="Picture 10" descr="A picture containing clipart&#10;&#10;Description automatically generated">
            <a:extLst>
              <a:ext uri="{FF2B5EF4-FFF2-40B4-BE49-F238E27FC236}">
                <a16:creationId xmlns:a16="http://schemas.microsoft.com/office/drawing/2014/main" id="{DD6317C5-A4AB-3840-9B59-F61CD68FDD7F}"/>
              </a:ext>
            </a:extLst>
          </p:cNvPr>
          <p:cNvPicPr>
            <a:picLocks noChangeAspect="1"/>
          </p:cNvPicPr>
          <p:nvPr userDrawn="1"/>
        </p:nvPicPr>
        <p:blipFill>
          <a:blip r:embed="rId3"/>
          <a:stretch>
            <a:fillRect/>
          </a:stretch>
        </p:blipFill>
        <p:spPr>
          <a:xfrm>
            <a:off x="432630" y="4674949"/>
            <a:ext cx="244068" cy="325424"/>
          </a:xfrm>
          <a:prstGeom prst="rect">
            <a:avLst/>
          </a:prstGeom>
        </p:spPr>
      </p:pic>
      <p:pic>
        <p:nvPicPr>
          <p:cNvPr id="12" name="Picture 11" descr="Icon&#10;&#10;Description automatically generated">
            <a:extLst>
              <a:ext uri="{FF2B5EF4-FFF2-40B4-BE49-F238E27FC236}">
                <a16:creationId xmlns:a16="http://schemas.microsoft.com/office/drawing/2014/main" id="{51AE3D8E-59CD-5546-AD07-6642DDFF2871}"/>
              </a:ext>
            </a:extLst>
          </p:cNvPr>
          <p:cNvPicPr>
            <a:picLocks noChangeAspect="1"/>
          </p:cNvPicPr>
          <p:nvPr userDrawn="1"/>
        </p:nvPicPr>
        <p:blipFill>
          <a:blip r:embed="rId4"/>
          <a:stretch>
            <a:fillRect/>
          </a:stretch>
        </p:blipFill>
        <p:spPr>
          <a:xfrm>
            <a:off x="434964" y="4273275"/>
            <a:ext cx="244068" cy="325424"/>
          </a:xfrm>
          <a:prstGeom prst="rect">
            <a:avLst/>
          </a:prstGeom>
        </p:spPr>
      </p:pic>
      <p:sp>
        <p:nvSpPr>
          <p:cNvPr id="16" name="Text Placeholder 17">
            <a:extLst>
              <a:ext uri="{FF2B5EF4-FFF2-40B4-BE49-F238E27FC236}">
                <a16:creationId xmlns:a16="http://schemas.microsoft.com/office/drawing/2014/main" id="{B0FB88AC-2425-2C4E-906A-A0DE43F219AD}"/>
              </a:ext>
            </a:extLst>
          </p:cNvPr>
          <p:cNvSpPr>
            <a:spLocks noGrp="1"/>
          </p:cNvSpPr>
          <p:nvPr>
            <p:ph type="body" sz="quarter" idx="12" hasCustomPrompt="1"/>
          </p:nvPr>
        </p:nvSpPr>
        <p:spPr>
          <a:xfrm>
            <a:off x="339328" y="618837"/>
            <a:ext cx="7071122" cy="3013543"/>
          </a:xfrm>
          <a:prstGeom prst="rect">
            <a:avLst/>
          </a:prstGeom>
        </p:spPr>
        <p:txBody>
          <a:bodyPr anchor="t"/>
          <a:lstStyle>
            <a:lvl1pPr marL="0" indent="0">
              <a:lnSpc>
                <a:spcPct val="75000"/>
              </a:lnSpc>
              <a:spcBef>
                <a:spcPts val="0"/>
              </a:spcBef>
              <a:buNone/>
              <a:defRPr sz="9000" b="1" i="0">
                <a:solidFill>
                  <a:srgbClr val="006885"/>
                </a:solidFill>
                <a:latin typeface="Avenir Next Demi Bold" panose="020B0503020202020204" pitchFamily="34" charset="0"/>
              </a:defRPr>
            </a:lvl1pPr>
            <a:lvl2pPr>
              <a:defRPr>
                <a:solidFill>
                  <a:srgbClr val="3897B0"/>
                </a:solidFill>
              </a:defRPr>
            </a:lvl2pPr>
            <a:lvl3pPr>
              <a:defRPr>
                <a:solidFill>
                  <a:srgbClr val="3897B0"/>
                </a:solidFill>
              </a:defRPr>
            </a:lvl3pPr>
            <a:lvl4pPr>
              <a:defRPr>
                <a:solidFill>
                  <a:srgbClr val="3897B0"/>
                </a:solidFill>
              </a:defRPr>
            </a:lvl4pPr>
            <a:lvl5pPr>
              <a:defRPr>
                <a:solidFill>
                  <a:srgbClr val="3897B0"/>
                </a:solidFill>
              </a:defRPr>
            </a:lvl5pPr>
          </a:lstStyle>
          <a:p>
            <a:pPr lvl="0"/>
            <a:r>
              <a:rPr lang="en-US" dirty="0"/>
              <a:t>Thank</a:t>
            </a:r>
            <a:br>
              <a:rPr lang="en-US" dirty="0"/>
            </a:br>
            <a:r>
              <a:rPr lang="en-US" dirty="0"/>
              <a:t>You!</a:t>
            </a:r>
          </a:p>
        </p:txBody>
      </p:sp>
    </p:spTree>
    <p:extLst>
      <p:ext uri="{BB962C8B-B14F-4D97-AF65-F5344CB8AC3E}">
        <p14:creationId xmlns:p14="http://schemas.microsoft.com/office/powerpoint/2010/main" val="143997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F3B981E-8A9A-7646-A5D7-D61CFFC01E08}"/>
              </a:ext>
            </a:extLst>
          </p:cNvPr>
          <p:cNvSpPr>
            <a:spLocks noGrp="1"/>
          </p:cNvSpPr>
          <p:nvPr>
            <p:ph type="body" sz="quarter" idx="10" hasCustomPrompt="1"/>
          </p:nvPr>
        </p:nvSpPr>
        <p:spPr>
          <a:xfrm>
            <a:off x="365522" y="366714"/>
            <a:ext cx="8393468" cy="1392237"/>
          </a:xfrm>
        </p:spPr>
        <p:txBody>
          <a:bodyPr/>
          <a:lstStyle>
            <a:lvl1pPr marL="0" indent="0">
              <a:lnSpc>
                <a:spcPct val="85000"/>
              </a:lnSpc>
              <a:spcBef>
                <a:spcPts val="0"/>
              </a:spcBef>
              <a:buNone/>
              <a:defRPr sz="4800" b="1" i="0">
                <a:solidFill>
                  <a:srgbClr val="3897B0"/>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defRPr/>
            </a:lvl5pPr>
          </a:lstStyle>
          <a:p>
            <a:pPr lvl="0"/>
            <a:r>
              <a:rPr lang="en-US" dirty="0"/>
              <a:t>Click to edit text</a:t>
            </a:r>
          </a:p>
        </p:txBody>
      </p:sp>
      <p:sp>
        <p:nvSpPr>
          <p:cNvPr id="16" name="Text Placeholder 15">
            <a:extLst>
              <a:ext uri="{FF2B5EF4-FFF2-40B4-BE49-F238E27FC236}">
                <a16:creationId xmlns:a16="http://schemas.microsoft.com/office/drawing/2014/main" id="{9306160B-0633-1F40-96FA-B53BEC4F2773}"/>
              </a:ext>
            </a:extLst>
          </p:cNvPr>
          <p:cNvSpPr>
            <a:spLocks noGrp="1"/>
          </p:cNvSpPr>
          <p:nvPr>
            <p:ph type="body" sz="quarter" idx="11" hasCustomPrompt="1"/>
          </p:nvPr>
        </p:nvSpPr>
        <p:spPr>
          <a:xfrm>
            <a:off x="365522" y="1871664"/>
            <a:ext cx="8393468" cy="4126800"/>
          </a:xfrm>
        </p:spPr>
        <p:txBody>
          <a:bodyPr/>
          <a:lstStyle>
            <a:lvl1pPr marL="0" marR="0" indent="0" algn="l" defTabSz="685800" rtl="0" eaLnBrk="1" fontAlgn="auto" latinLnBrk="0" hangingPunct="1">
              <a:lnSpc>
                <a:spcPct val="85000"/>
              </a:lnSpc>
              <a:spcBef>
                <a:spcPts val="1125"/>
              </a:spcBef>
              <a:spcAft>
                <a:spcPts val="0"/>
              </a:spcAft>
              <a:buClrTx/>
              <a:buSzTx/>
              <a:buFont typeface="Arial" panose="020B0604020202020204" pitchFamily="34" charset="0"/>
              <a:buNone/>
              <a:tabLst/>
              <a:defRPr sz="1650" b="1" i="0">
                <a:solidFill>
                  <a:srgbClr val="003B55"/>
                </a:solidFill>
                <a:latin typeface="Avenir Next Demi Bold" panose="020B0503020202020204" pitchFamily="34" charset="0"/>
              </a:defRPr>
            </a:lvl1pPr>
            <a:lvl2pPr marL="771525" marR="0" indent="-257175" algn="l" defTabSz="685800" rtl="0" eaLnBrk="1" fontAlgn="auto" latinLnBrk="0" hangingPunct="1">
              <a:lnSpc>
                <a:spcPct val="85000"/>
              </a:lnSpc>
              <a:spcBef>
                <a:spcPts val="375"/>
              </a:spcBef>
              <a:spcAft>
                <a:spcPts val="750"/>
              </a:spcAft>
              <a:buClrTx/>
              <a:buSzTx/>
              <a:buFont typeface="Arial" panose="020B0604020202020204" pitchFamily="34" charset="0"/>
              <a:buChar char="•"/>
              <a:tabLst/>
              <a:defRPr sz="1500"/>
            </a:lvl2pPr>
            <a:lvl3pPr indent="0">
              <a:lnSpc>
                <a:spcPct val="100000"/>
              </a:lnSpc>
              <a:buNone/>
              <a:defRPr/>
            </a:lvl3pPr>
            <a:lvl4pPr indent="0">
              <a:lnSpc>
                <a:spcPct val="100000"/>
              </a:lnSpc>
              <a:buNone/>
              <a:defRPr/>
            </a:lvl4pPr>
            <a:lvl5pPr indent="0">
              <a:lnSpc>
                <a:spcPct val="100000"/>
              </a:lnSpc>
              <a:buNone/>
              <a:defRPr/>
            </a:lvl5pPr>
          </a:lstStyle>
          <a:p>
            <a:r>
              <a:rPr lang="en-US" dirty="0">
                <a:effectLst/>
                <a:latin typeface="Avenir Next" panose="020B0503020202020204" pitchFamily="34" charset="0"/>
              </a:rPr>
              <a:t>Click to edit master text styles</a:t>
            </a:r>
          </a:p>
          <a:p>
            <a:pPr marL="771525" marR="0" lvl="1" indent="-257175" algn="l" defTabSz="685800" rtl="0" eaLnBrk="1" fontAlgn="auto" latinLnBrk="0" hangingPunct="1">
              <a:lnSpc>
                <a:spcPct val="100000"/>
              </a:lnSpc>
              <a:spcBef>
                <a:spcPts val="750"/>
              </a:spcBef>
              <a:spcAft>
                <a:spcPts val="750"/>
              </a:spcAft>
              <a:buClrTx/>
              <a:buSzTx/>
              <a:tabLst/>
              <a:defRPr/>
            </a:pPr>
            <a:r>
              <a:rPr lang="en-US" dirty="0">
                <a:effectLst/>
                <a:latin typeface="Avenir Next" panose="020B0503020202020204" pitchFamily="34" charset="0"/>
              </a:rPr>
              <a:t>Click to edit master text styles</a:t>
            </a:r>
          </a:p>
          <a:p>
            <a:r>
              <a:rPr lang="en-US" dirty="0">
                <a:effectLst/>
                <a:latin typeface="Avenir Next" panose="020B0503020202020204" pitchFamily="34" charset="0"/>
              </a:rPr>
              <a:t>Click to edit master text styles</a:t>
            </a:r>
          </a:p>
          <a:p>
            <a:pPr marL="771525" marR="0" lvl="1" indent="-257175" algn="l" defTabSz="685800" rtl="0" eaLnBrk="1" fontAlgn="auto" latinLnBrk="0" hangingPunct="1">
              <a:lnSpc>
                <a:spcPct val="100000"/>
              </a:lnSpc>
              <a:spcBef>
                <a:spcPts val="750"/>
              </a:spcBef>
              <a:spcAft>
                <a:spcPts val="750"/>
              </a:spcAft>
              <a:buClrTx/>
              <a:buSzTx/>
              <a:tabLst/>
              <a:defRPr/>
            </a:pPr>
            <a:r>
              <a:rPr lang="en-US" dirty="0">
                <a:effectLst/>
                <a:latin typeface="Avenir Next" panose="020B0503020202020204" pitchFamily="34" charset="0"/>
              </a:rPr>
              <a:t>Click to edit master text styles</a:t>
            </a:r>
          </a:p>
          <a:p>
            <a:pPr marL="771525" marR="0" lvl="1" indent="-257175" algn="l" defTabSz="685800" rtl="0" eaLnBrk="1" fontAlgn="auto" latinLnBrk="0" hangingPunct="1">
              <a:lnSpc>
                <a:spcPct val="100000"/>
              </a:lnSpc>
              <a:spcBef>
                <a:spcPts val="750"/>
              </a:spcBef>
              <a:spcAft>
                <a:spcPts val="750"/>
              </a:spcAft>
              <a:buClrTx/>
              <a:buSzTx/>
              <a:tabLst/>
              <a:defRPr/>
            </a:pPr>
            <a:endParaRPr lang="en-US" dirty="0">
              <a:effectLst/>
              <a:latin typeface="Avenir Next" panose="020B050302020202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C838FF6D-D194-A54B-9B13-669DCF2CB404}"/>
              </a:ext>
            </a:extLst>
          </p:cNvPr>
          <p:cNvPicPr>
            <a:picLocks noChangeAspect="1"/>
          </p:cNvPicPr>
          <p:nvPr userDrawn="1"/>
        </p:nvPicPr>
        <p:blipFill>
          <a:blip r:embed="rId2"/>
          <a:stretch>
            <a:fillRect/>
          </a:stretch>
        </p:blipFill>
        <p:spPr>
          <a:xfrm>
            <a:off x="8037752" y="6046027"/>
            <a:ext cx="900219" cy="472740"/>
          </a:xfrm>
          <a:prstGeom prst="rect">
            <a:avLst/>
          </a:prstGeom>
        </p:spPr>
      </p:pic>
      <p:sp>
        <p:nvSpPr>
          <p:cNvPr id="13" name="Subtitle 2">
            <a:extLst>
              <a:ext uri="{FF2B5EF4-FFF2-40B4-BE49-F238E27FC236}">
                <a16:creationId xmlns:a16="http://schemas.microsoft.com/office/drawing/2014/main" id="{784B57EA-5978-324C-9868-9A7E5D3E7FBD}"/>
              </a:ext>
            </a:extLst>
          </p:cNvPr>
          <p:cNvSpPr txBox="1">
            <a:spLocks/>
          </p:cNvSpPr>
          <p:nvPr userDrawn="1"/>
        </p:nvSpPr>
        <p:spPr>
          <a:xfrm>
            <a:off x="7336033" y="6468315"/>
            <a:ext cx="1625600" cy="3181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500" dirty="0">
                <a:solidFill>
                  <a:schemeClr val="tx1"/>
                </a:solidFill>
                <a:latin typeface="Avenir Next" panose="020B0503020202020204" pitchFamily="34" charset="0"/>
              </a:rPr>
              <a:t>© IMEC All rights reserved.</a:t>
            </a:r>
          </a:p>
        </p:txBody>
      </p:sp>
    </p:spTree>
    <p:extLst>
      <p:ext uri="{BB962C8B-B14F-4D97-AF65-F5344CB8AC3E}">
        <p14:creationId xmlns:p14="http://schemas.microsoft.com/office/powerpoint/2010/main" val="210172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Job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F3B981E-8A9A-7646-A5D7-D61CFFC01E08}"/>
              </a:ext>
            </a:extLst>
          </p:cNvPr>
          <p:cNvSpPr>
            <a:spLocks noGrp="1"/>
          </p:cNvSpPr>
          <p:nvPr>
            <p:ph type="body" sz="quarter" idx="10" hasCustomPrompt="1"/>
          </p:nvPr>
        </p:nvSpPr>
        <p:spPr>
          <a:xfrm>
            <a:off x="365522" y="366715"/>
            <a:ext cx="8393468" cy="1000648"/>
          </a:xfrm>
        </p:spPr>
        <p:txBody>
          <a:bodyPr/>
          <a:lstStyle>
            <a:lvl1pPr marL="0" indent="0">
              <a:lnSpc>
                <a:spcPct val="100000"/>
              </a:lnSpc>
              <a:buNone/>
              <a:defRPr sz="4800" b="1" i="0">
                <a:solidFill>
                  <a:srgbClr val="003B55"/>
                </a:solidFill>
                <a:latin typeface="Avenir Next Demi Bold"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defRPr/>
            </a:lvl5pPr>
          </a:lstStyle>
          <a:p>
            <a:pPr lvl="0"/>
            <a:r>
              <a:rPr lang="en-US" dirty="0"/>
              <a:t>Good News – Happy Clients!</a:t>
            </a:r>
          </a:p>
        </p:txBody>
      </p:sp>
      <p:sp>
        <p:nvSpPr>
          <p:cNvPr id="16" name="Text Placeholder 15">
            <a:extLst>
              <a:ext uri="{FF2B5EF4-FFF2-40B4-BE49-F238E27FC236}">
                <a16:creationId xmlns:a16="http://schemas.microsoft.com/office/drawing/2014/main" id="{9306160B-0633-1F40-96FA-B53BEC4F2773}"/>
              </a:ext>
            </a:extLst>
          </p:cNvPr>
          <p:cNvSpPr>
            <a:spLocks noGrp="1"/>
          </p:cNvSpPr>
          <p:nvPr>
            <p:ph type="body" sz="quarter" idx="11" hasCustomPrompt="1"/>
          </p:nvPr>
        </p:nvSpPr>
        <p:spPr>
          <a:xfrm>
            <a:off x="365522" y="1871665"/>
            <a:ext cx="4724400" cy="3227387"/>
          </a:xfrm>
        </p:spPr>
        <p:txBody>
          <a:bodyPr/>
          <a:lstStyle>
            <a:lvl1pPr marL="0" indent="0">
              <a:lnSpc>
                <a:spcPct val="125000"/>
              </a:lnSpc>
              <a:spcBef>
                <a:spcPts val="0"/>
              </a:spcBef>
              <a:spcAft>
                <a:spcPts val="0"/>
              </a:spcAft>
              <a:buNone/>
              <a:defRPr sz="2000">
                <a:solidFill>
                  <a:srgbClr val="3897B0"/>
                </a:solidFill>
                <a:latin typeface="Avenir Next" panose="020B0503020202020204" pitchFamily="34" charset="0"/>
              </a:defRPr>
            </a:lvl1pPr>
            <a:lvl2pPr indent="0">
              <a:lnSpc>
                <a:spcPct val="100000"/>
              </a:lnSpc>
              <a:buNone/>
              <a:defRPr/>
            </a:lvl2pPr>
            <a:lvl3pPr indent="0">
              <a:lnSpc>
                <a:spcPct val="100000"/>
              </a:lnSpc>
              <a:buNone/>
              <a:defRPr/>
            </a:lvl3pPr>
            <a:lvl4pPr indent="0">
              <a:lnSpc>
                <a:spcPct val="100000"/>
              </a:lnSpc>
              <a:buNone/>
              <a:defRPr/>
            </a:lvl4pPr>
            <a:lvl5pPr indent="0">
              <a:lnSpc>
                <a:spcPct val="100000"/>
              </a:lnSpc>
              <a:buNone/>
              <a:defRPr/>
            </a:lvl5pPr>
          </a:lstStyle>
          <a:p>
            <a:r>
              <a:rPr lang="en-US" dirty="0">
                <a:effectLst/>
                <a:latin typeface="Avenir Next" panose="020B0503020202020204" pitchFamily="34" charset="0"/>
              </a:rPr>
              <a:t>Click to edit master text styles</a:t>
            </a:r>
          </a:p>
        </p:txBody>
      </p:sp>
      <p:sp>
        <p:nvSpPr>
          <p:cNvPr id="3" name="Text Placeholder 2">
            <a:extLst>
              <a:ext uri="{FF2B5EF4-FFF2-40B4-BE49-F238E27FC236}">
                <a16:creationId xmlns:a16="http://schemas.microsoft.com/office/drawing/2014/main" id="{AA4BB319-B74E-A34A-B294-2664B55447D9}"/>
              </a:ext>
            </a:extLst>
          </p:cNvPr>
          <p:cNvSpPr>
            <a:spLocks noGrp="1"/>
          </p:cNvSpPr>
          <p:nvPr>
            <p:ph type="body" sz="quarter" idx="12" hasCustomPrompt="1"/>
          </p:nvPr>
        </p:nvSpPr>
        <p:spPr>
          <a:xfrm>
            <a:off x="365522" y="5422232"/>
            <a:ext cx="4724400" cy="865856"/>
          </a:xfrm>
        </p:spPr>
        <p:txBody>
          <a:bodyPr/>
          <a:lstStyle>
            <a:lvl1pPr>
              <a:buFont typeface="Arial" panose="020B0604020202020204" pitchFamily="34" charset="0"/>
              <a:buNone/>
              <a:defRPr sz="3000" b="1" i="0">
                <a:solidFill>
                  <a:srgbClr val="3897B0"/>
                </a:solidFill>
                <a:latin typeface="Avenir Next" panose="020B0503020202020204" pitchFamily="34" charset="0"/>
              </a:defRPr>
            </a:lvl1pPr>
            <a:lvl2pPr>
              <a:buFont typeface="Arial" panose="020B0604020202020204" pitchFamily="34" charset="0"/>
              <a:buNone/>
              <a:defRPr sz="1875" b="1" i="0">
                <a:latin typeface="Avenir Next" panose="020B0503020202020204" pitchFamily="34" charset="0"/>
              </a:defRPr>
            </a:lvl2pPr>
            <a:lvl3pPr>
              <a:buFont typeface="Arial" panose="020B0604020202020204" pitchFamily="34" charset="0"/>
              <a:buNone/>
              <a:defRPr sz="1875" b="1" i="0">
                <a:latin typeface="Avenir Next" panose="020B0503020202020204" pitchFamily="34" charset="0"/>
              </a:defRPr>
            </a:lvl3pPr>
            <a:lvl4pPr>
              <a:buFont typeface="Arial" panose="020B0604020202020204" pitchFamily="34" charset="0"/>
              <a:buNone/>
              <a:defRPr sz="1875" b="1" i="0">
                <a:latin typeface="Avenir Next" panose="020B0503020202020204" pitchFamily="34" charset="0"/>
              </a:defRPr>
            </a:lvl4pPr>
            <a:lvl5pPr>
              <a:buFont typeface="Arial" panose="020B0604020202020204" pitchFamily="34" charset="0"/>
              <a:buNone/>
              <a:defRPr sz="1875" b="1" i="0">
                <a:latin typeface="Avenir Next" panose="020B0503020202020204" pitchFamily="34" charset="0"/>
              </a:defRPr>
            </a:lvl5pPr>
          </a:lstStyle>
          <a:p>
            <a:pPr lvl="0"/>
            <a:r>
              <a:rPr lang="en-US" dirty="0"/>
              <a:t>Good Job, [Name]!</a:t>
            </a:r>
          </a:p>
        </p:txBody>
      </p:sp>
      <p:pic>
        <p:nvPicPr>
          <p:cNvPr id="11" name="Picture 10" descr="A picture containing text&#10;&#10;Description automatically generated">
            <a:extLst>
              <a:ext uri="{FF2B5EF4-FFF2-40B4-BE49-F238E27FC236}">
                <a16:creationId xmlns:a16="http://schemas.microsoft.com/office/drawing/2014/main" id="{BC3855DE-BBD8-0746-A73D-5750218E6DC1}"/>
              </a:ext>
            </a:extLst>
          </p:cNvPr>
          <p:cNvPicPr>
            <a:picLocks noChangeAspect="1"/>
          </p:cNvPicPr>
          <p:nvPr userDrawn="1"/>
        </p:nvPicPr>
        <p:blipFill>
          <a:blip r:embed="rId2"/>
          <a:stretch>
            <a:fillRect/>
          </a:stretch>
        </p:blipFill>
        <p:spPr>
          <a:xfrm>
            <a:off x="8037752" y="6046027"/>
            <a:ext cx="900219" cy="472740"/>
          </a:xfrm>
          <a:prstGeom prst="rect">
            <a:avLst/>
          </a:prstGeom>
        </p:spPr>
      </p:pic>
      <p:sp>
        <p:nvSpPr>
          <p:cNvPr id="12" name="Subtitle 2">
            <a:extLst>
              <a:ext uri="{FF2B5EF4-FFF2-40B4-BE49-F238E27FC236}">
                <a16:creationId xmlns:a16="http://schemas.microsoft.com/office/drawing/2014/main" id="{D5B3C2C6-02B3-6244-BD3F-19DE2C4FD96D}"/>
              </a:ext>
            </a:extLst>
          </p:cNvPr>
          <p:cNvSpPr txBox="1">
            <a:spLocks/>
          </p:cNvSpPr>
          <p:nvPr userDrawn="1"/>
        </p:nvSpPr>
        <p:spPr>
          <a:xfrm>
            <a:off x="7336033" y="6468315"/>
            <a:ext cx="1625600" cy="3181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500" dirty="0">
                <a:solidFill>
                  <a:schemeClr val="tx1"/>
                </a:solidFill>
                <a:latin typeface="Avenir Next" panose="020B0503020202020204" pitchFamily="34" charset="0"/>
              </a:rPr>
              <a:t>© IMEC All rights reserved.</a:t>
            </a:r>
          </a:p>
        </p:txBody>
      </p:sp>
      <p:pic>
        <p:nvPicPr>
          <p:cNvPr id="17" name="Picture 16" descr="Icon&#10;&#10;Description automatically generated">
            <a:extLst>
              <a:ext uri="{FF2B5EF4-FFF2-40B4-BE49-F238E27FC236}">
                <a16:creationId xmlns:a16="http://schemas.microsoft.com/office/drawing/2014/main" id="{05EA0657-AD80-364B-B20C-7E36CB2DBA59}"/>
              </a:ext>
            </a:extLst>
          </p:cNvPr>
          <p:cNvPicPr>
            <a:picLocks noChangeAspect="1"/>
          </p:cNvPicPr>
          <p:nvPr userDrawn="1"/>
        </p:nvPicPr>
        <p:blipFill>
          <a:blip r:embed="rId3"/>
          <a:stretch>
            <a:fillRect/>
          </a:stretch>
        </p:blipFill>
        <p:spPr>
          <a:xfrm>
            <a:off x="5348492" y="1367362"/>
            <a:ext cx="3621371" cy="4427382"/>
          </a:xfrm>
          <a:prstGeom prst="rect">
            <a:avLst/>
          </a:prstGeom>
        </p:spPr>
      </p:pic>
      <p:sp>
        <p:nvSpPr>
          <p:cNvPr id="18" name="Rectangle 17">
            <a:extLst>
              <a:ext uri="{FF2B5EF4-FFF2-40B4-BE49-F238E27FC236}">
                <a16:creationId xmlns:a16="http://schemas.microsoft.com/office/drawing/2014/main" id="{0162244E-06CD-AC4F-ABAF-73EC81799BFC}"/>
              </a:ext>
            </a:extLst>
          </p:cNvPr>
          <p:cNvSpPr/>
          <p:nvPr userDrawn="1"/>
        </p:nvSpPr>
        <p:spPr>
          <a:xfrm rot="20549132">
            <a:off x="5756687" y="2368341"/>
            <a:ext cx="2834117" cy="1631216"/>
          </a:xfrm>
          <a:prstGeom prst="rect">
            <a:avLst/>
          </a:prstGeom>
        </p:spPr>
        <p:txBody>
          <a:bodyPr wrap="square">
            <a:spAutoFit/>
          </a:bodyPr>
          <a:lstStyle/>
          <a:p>
            <a:pPr algn="ctr"/>
            <a:r>
              <a:rPr lang="en-US" sz="5000" b="1" dirty="0">
                <a:solidFill>
                  <a:schemeClr val="bg1"/>
                </a:solidFill>
                <a:latin typeface="Avenir Next" panose="020B0503020202020204" pitchFamily="34" charset="0"/>
              </a:rPr>
              <a:t>GOOD</a:t>
            </a:r>
          </a:p>
          <a:p>
            <a:pPr algn="ctr"/>
            <a:r>
              <a:rPr lang="en-US" sz="5000" b="1" dirty="0">
                <a:solidFill>
                  <a:schemeClr val="bg1"/>
                </a:solidFill>
                <a:latin typeface="Avenir Next" panose="020B0503020202020204" pitchFamily="34" charset="0"/>
              </a:rPr>
              <a:t>JOB!</a:t>
            </a:r>
          </a:p>
        </p:txBody>
      </p:sp>
    </p:spTree>
    <p:extLst>
      <p:ext uri="{BB962C8B-B14F-4D97-AF65-F5344CB8AC3E}">
        <p14:creationId xmlns:p14="http://schemas.microsoft.com/office/powerpoint/2010/main" val="29436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F1869E74-5AD9-2B40-8CFB-EDA2A9FD9B29}"/>
              </a:ext>
            </a:extLst>
          </p:cNvPr>
          <p:cNvGraphicFramePr>
            <a:graphicFrameLocks/>
          </p:cNvGraphicFramePr>
          <p:nvPr userDrawn="1">
            <p:extLst>
              <p:ext uri="{D42A27DB-BD31-4B8C-83A1-F6EECF244321}">
                <p14:modId xmlns:p14="http://schemas.microsoft.com/office/powerpoint/2010/main" val="3605112863"/>
              </p:ext>
            </p:extLst>
          </p:nvPr>
        </p:nvGraphicFramePr>
        <p:xfrm>
          <a:off x="0" y="0"/>
          <a:ext cx="9144000" cy="6829880"/>
        </p:xfrm>
        <a:graphic>
          <a:graphicData uri="http://schemas.openxmlformats.org/drawingml/2006/table">
            <a:tbl>
              <a:tblPr firstRow="1" bandRow="1">
                <a:tableStyleId>{5C22544A-7EE6-4342-B048-85BDC9FD1C3A}</a:tableStyleId>
              </a:tblPr>
              <a:tblGrid>
                <a:gridCol w="4567445">
                  <a:extLst>
                    <a:ext uri="{9D8B030D-6E8A-4147-A177-3AD203B41FA5}">
                      <a16:colId xmlns:a16="http://schemas.microsoft.com/office/drawing/2014/main" val="737376101"/>
                    </a:ext>
                  </a:extLst>
                </a:gridCol>
                <a:gridCol w="4576555">
                  <a:extLst>
                    <a:ext uri="{9D8B030D-6E8A-4147-A177-3AD203B41FA5}">
                      <a16:colId xmlns:a16="http://schemas.microsoft.com/office/drawing/2014/main" val="3590927954"/>
                    </a:ext>
                  </a:extLst>
                </a:gridCol>
              </a:tblGrid>
              <a:tr h="814088">
                <a:tc>
                  <a:txBody>
                    <a:bodyPr/>
                    <a:lstStyle/>
                    <a:p>
                      <a:pPr marL="347472" algn="l"/>
                      <a:r>
                        <a:rPr lang="en-US" sz="2400" dirty="0">
                          <a:latin typeface="Avenir Next" panose="020B0503020202020204" pitchFamily="34" charset="0"/>
                        </a:rPr>
                        <a:t> </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B55"/>
                    </a:solidFill>
                  </a:tcPr>
                </a:tc>
                <a:tc>
                  <a:txBody>
                    <a:bodyPr/>
                    <a:lstStyle/>
                    <a:p>
                      <a:pPr marL="347472" algn="l"/>
                      <a:endParaRPr lang="en-US" sz="2400" dirty="0">
                        <a:latin typeface="Avenir Next" panose="020B0503020202020204" pitchFamily="34" charset="0"/>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B55"/>
                    </a:solidFill>
                  </a:tcPr>
                </a:tc>
                <a:extLst>
                  <a:ext uri="{0D108BD9-81ED-4DB2-BD59-A6C34878D82A}">
                    <a16:rowId xmlns:a16="http://schemas.microsoft.com/office/drawing/2014/main" val="927089783"/>
                  </a:ext>
                </a:extLst>
              </a:tr>
              <a:tr h="1429604">
                <a:tc>
                  <a:txBody>
                    <a:bodyPr/>
                    <a:lstStyle/>
                    <a:p>
                      <a:pPr marL="347472" algn="l"/>
                      <a:endParaRPr lang="en-US" sz="2000" b="1" i="0" dirty="0">
                        <a:solidFill>
                          <a:srgbClr val="003B55"/>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7DF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marR="0" indent="0" algn="l" defTabSz="914400" rtl="0" eaLnBrk="1" fontAlgn="auto" latinLnBrk="0" hangingPunct="1">
                        <a:lnSpc>
                          <a:spcPct val="110000"/>
                        </a:lnSpc>
                        <a:spcBef>
                          <a:spcPts val="0"/>
                        </a:spcBef>
                        <a:spcAft>
                          <a:spcPts val="0"/>
                        </a:spcAft>
                        <a:buClrTx/>
                        <a:buSzTx/>
                        <a:buFontTx/>
                        <a:buNone/>
                        <a:tabLst/>
                        <a:defRPr/>
                      </a:pPr>
                      <a:endParaRPr lang="en-US" sz="2000" b="1" i="0" dirty="0">
                        <a:solidFill>
                          <a:srgbClr val="3897B0"/>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7DF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667421"/>
                  </a:ext>
                </a:extLst>
              </a:tr>
              <a:tr h="1523806">
                <a:tc>
                  <a:txBody>
                    <a:bodyPr/>
                    <a:lstStyle/>
                    <a:p>
                      <a:pPr marL="347472" algn="l"/>
                      <a:endParaRPr lang="en-US" sz="1800" b="1" i="0" dirty="0">
                        <a:solidFill>
                          <a:srgbClr val="003B55"/>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solidFill>
                        <a:srgbClr val="D7DF23"/>
                      </a:solidFill>
                      <a:prstDash val="solid"/>
                      <a:round/>
                      <a:headEnd type="none" w="med" len="med"/>
                      <a:tailEnd type="none" w="med" len="med"/>
                    </a:lnT>
                    <a:lnB w="12700" cap="flat" cmpd="sng" algn="ctr">
                      <a:solidFill>
                        <a:srgbClr val="D7DF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marR="0" indent="0" algn="l" defTabSz="914400" rtl="0" eaLnBrk="1" fontAlgn="auto" latinLnBrk="0" hangingPunct="1">
                        <a:lnSpc>
                          <a:spcPct val="110000"/>
                        </a:lnSpc>
                        <a:spcBef>
                          <a:spcPts val="0"/>
                        </a:spcBef>
                        <a:spcAft>
                          <a:spcPts val="0"/>
                        </a:spcAft>
                        <a:buClrTx/>
                        <a:buSzTx/>
                        <a:buFontTx/>
                        <a:buNone/>
                        <a:tabLst/>
                        <a:defRPr/>
                      </a:pPr>
                      <a:endParaRPr lang="en-US" sz="1800" b="1" i="0" dirty="0">
                        <a:solidFill>
                          <a:srgbClr val="3897B0"/>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solidFill>
                        <a:srgbClr val="D7DF23"/>
                      </a:solidFill>
                      <a:prstDash val="solid"/>
                      <a:round/>
                      <a:headEnd type="none" w="med" len="med"/>
                      <a:tailEnd type="none" w="med" len="med"/>
                    </a:lnT>
                    <a:lnB w="12700" cap="flat" cmpd="sng" algn="ctr">
                      <a:solidFill>
                        <a:srgbClr val="D7DF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130429"/>
                  </a:ext>
                </a:extLst>
              </a:tr>
              <a:tr h="1545396">
                <a:tc>
                  <a:txBody>
                    <a:bodyPr/>
                    <a:lstStyle/>
                    <a:p>
                      <a:pPr marL="347472" algn="l"/>
                      <a:endParaRPr lang="en-US" sz="1800" b="1" i="0" dirty="0">
                        <a:solidFill>
                          <a:srgbClr val="003B55"/>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solidFill>
                        <a:srgbClr val="D7DF23"/>
                      </a:solidFill>
                      <a:prstDash val="solid"/>
                      <a:round/>
                      <a:headEnd type="none" w="med" len="med"/>
                      <a:tailEnd type="none" w="med" len="med"/>
                    </a:lnT>
                    <a:lnB w="12700" cap="flat" cmpd="sng" algn="ctr">
                      <a:solidFill>
                        <a:srgbClr val="D7DF2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marR="0" indent="0" algn="l" defTabSz="914400" rtl="0" eaLnBrk="1" fontAlgn="auto" latinLnBrk="0" hangingPunct="1">
                        <a:lnSpc>
                          <a:spcPct val="110000"/>
                        </a:lnSpc>
                        <a:spcBef>
                          <a:spcPts val="0"/>
                        </a:spcBef>
                        <a:spcAft>
                          <a:spcPts val="0"/>
                        </a:spcAft>
                        <a:buClrTx/>
                        <a:buSzTx/>
                        <a:buFontTx/>
                        <a:buNone/>
                        <a:tabLst/>
                        <a:defRPr/>
                      </a:pPr>
                      <a:endParaRPr lang="en-US" sz="1800" b="1" i="0" dirty="0">
                        <a:solidFill>
                          <a:srgbClr val="3897B0"/>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solidFill>
                        <a:srgbClr val="D7DF23"/>
                      </a:solidFill>
                      <a:prstDash val="solid"/>
                      <a:round/>
                      <a:headEnd type="none" w="med" len="med"/>
                      <a:tailEnd type="none" w="med" len="med"/>
                    </a:lnT>
                    <a:lnB w="12700" cap="flat" cmpd="sng" algn="ctr">
                      <a:solidFill>
                        <a:srgbClr val="D7DF2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714771"/>
                  </a:ext>
                </a:extLst>
              </a:tr>
              <a:tr h="1516986">
                <a:tc>
                  <a:txBody>
                    <a:bodyPr/>
                    <a:lstStyle/>
                    <a:p>
                      <a:pPr marL="347472" algn="l"/>
                      <a:endParaRPr lang="en-US" sz="1800" b="1" i="0" dirty="0">
                        <a:solidFill>
                          <a:srgbClr val="003B55"/>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solidFill>
                        <a:srgbClr val="D7DF2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marR="0" indent="0" algn="l" defTabSz="914400" rtl="0" eaLnBrk="1" fontAlgn="auto" latinLnBrk="0" hangingPunct="1">
                        <a:lnSpc>
                          <a:spcPct val="110000"/>
                        </a:lnSpc>
                        <a:spcBef>
                          <a:spcPts val="0"/>
                        </a:spcBef>
                        <a:spcAft>
                          <a:spcPts val="0"/>
                        </a:spcAft>
                        <a:buClrTx/>
                        <a:buSzTx/>
                        <a:buFontTx/>
                        <a:buNone/>
                        <a:tabLst/>
                        <a:defRPr/>
                      </a:pPr>
                      <a:endParaRPr lang="en-US" sz="1800" b="1" i="0" dirty="0">
                        <a:solidFill>
                          <a:srgbClr val="3897B0"/>
                        </a:solidFill>
                        <a:latin typeface="Avenir Next" panose="020B0503020202020204" pitchFamily="34" charset="0"/>
                      </a:endParaRPr>
                    </a:p>
                  </a:txBody>
                  <a:tcPr marL="68580" marR="68580" anchor="ctr">
                    <a:lnL w="12700" cap="flat" cmpd="sng" algn="ctr">
                      <a:solidFill>
                        <a:srgbClr val="D7DF23"/>
                      </a:solidFill>
                      <a:prstDash val="solid"/>
                      <a:round/>
                      <a:headEnd type="none" w="med" len="med"/>
                      <a:tailEnd type="none" w="med" len="med"/>
                    </a:lnL>
                    <a:lnR w="12700" cap="flat" cmpd="sng" algn="ctr">
                      <a:solidFill>
                        <a:srgbClr val="D7DF23"/>
                      </a:solidFill>
                      <a:prstDash val="solid"/>
                      <a:round/>
                      <a:headEnd type="none" w="med" len="med"/>
                      <a:tailEnd type="none" w="med" len="med"/>
                    </a:lnR>
                    <a:lnT w="12700" cap="flat" cmpd="sng" algn="ctr">
                      <a:solidFill>
                        <a:srgbClr val="D7DF2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839271"/>
                  </a:ext>
                </a:extLst>
              </a:tr>
            </a:tbl>
          </a:graphicData>
        </a:graphic>
      </p:graphicFrame>
      <p:sp>
        <p:nvSpPr>
          <p:cNvPr id="13" name="TextBox 12">
            <a:extLst>
              <a:ext uri="{FF2B5EF4-FFF2-40B4-BE49-F238E27FC236}">
                <a16:creationId xmlns:a16="http://schemas.microsoft.com/office/drawing/2014/main" id="{2E20330A-9143-8241-BFEF-8D4E1630CDF7}"/>
              </a:ext>
            </a:extLst>
          </p:cNvPr>
          <p:cNvSpPr txBox="1"/>
          <p:nvPr userDrawn="1"/>
        </p:nvSpPr>
        <p:spPr>
          <a:xfrm>
            <a:off x="207334" y="-532733"/>
            <a:ext cx="3460898" cy="300082"/>
          </a:xfrm>
          <a:prstGeom prst="rect">
            <a:avLst/>
          </a:prstGeom>
          <a:noFill/>
        </p:spPr>
        <p:txBody>
          <a:bodyPr wrap="square" rtlCol="0">
            <a:spAutoFit/>
          </a:bodyPr>
          <a:lstStyle/>
          <a:p>
            <a:endParaRPr lang="en-US" sz="1350" dirty="0"/>
          </a:p>
        </p:txBody>
      </p:sp>
      <p:sp>
        <p:nvSpPr>
          <p:cNvPr id="17" name="Text Placeholder 16">
            <a:extLst>
              <a:ext uri="{FF2B5EF4-FFF2-40B4-BE49-F238E27FC236}">
                <a16:creationId xmlns:a16="http://schemas.microsoft.com/office/drawing/2014/main" id="{A2D7FA9F-ED4F-5047-80C9-2C6A8384E736}"/>
              </a:ext>
            </a:extLst>
          </p:cNvPr>
          <p:cNvSpPr>
            <a:spLocks noGrp="1"/>
          </p:cNvSpPr>
          <p:nvPr>
            <p:ph type="body" sz="quarter" idx="10"/>
          </p:nvPr>
        </p:nvSpPr>
        <p:spPr>
          <a:xfrm>
            <a:off x="164220" y="233363"/>
            <a:ext cx="4237434" cy="553446"/>
          </a:xfrm>
        </p:spPr>
        <p:txBody>
          <a:bodyPr/>
          <a:lstStyle>
            <a:lvl1pPr>
              <a:buNone/>
              <a:defRPr sz="2000" b="1" i="0">
                <a:solidFill>
                  <a:schemeClr val="bg1"/>
                </a:solidFill>
                <a:latin typeface="Avenir Next"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18" name="Text Placeholder 16">
            <a:extLst>
              <a:ext uri="{FF2B5EF4-FFF2-40B4-BE49-F238E27FC236}">
                <a16:creationId xmlns:a16="http://schemas.microsoft.com/office/drawing/2014/main" id="{523657D1-C882-1A45-8EE4-C09F59E509BB}"/>
              </a:ext>
            </a:extLst>
          </p:cNvPr>
          <p:cNvSpPr>
            <a:spLocks noGrp="1"/>
          </p:cNvSpPr>
          <p:nvPr>
            <p:ph type="body" sz="quarter" idx="11"/>
          </p:nvPr>
        </p:nvSpPr>
        <p:spPr>
          <a:xfrm>
            <a:off x="4762109" y="233363"/>
            <a:ext cx="4237434" cy="553446"/>
          </a:xfrm>
        </p:spPr>
        <p:txBody>
          <a:bodyPr/>
          <a:lstStyle>
            <a:lvl1pPr>
              <a:buNone/>
              <a:defRPr sz="2000" b="1" i="0">
                <a:solidFill>
                  <a:schemeClr val="bg1"/>
                </a:solidFill>
                <a:latin typeface="Avenir Next"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19" name="Text Placeholder 16">
            <a:extLst>
              <a:ext uri="{FF2B5EF4-FFF2-40B4-BE49-F238E27FC236}">
                <a16:creationId xmlns:a16="http://schemas.microsoft.com/office/drawing/2014/main" id="{B14D4DBE-6A1A-034F-9C26-2B1A095060A4}"/>
              </a:ext>
            </a:extLst>
          </p:cNvPr>
          <p:cNvSpPr>
            <a:spLocks noGrp="1"/>
          </p:cNvSpPr>
          <p:nvPr>
            <p:ph type="body" sz="quarter" idx="12"/>
          </p:nvPr>
        </p:nvSpPr>
        <p:spPr>
          <a:xfrm>
            <a:off x="164220" y="828787"/>
            <a:ext cx="4237434" cy="1425315"/>
          </a:xfrm>
        </p:spPr>
        <p:txBody>
          <a:bodyPr anchor="ctr"/>
          <a:lstStyle>
            <a:lvl1pPr>
              <a:buNone/>
              <a:defRPr sz="1500" b="0" i="0">
                <a:solidFill>
                  <a:srgbClr val="003B55"/>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0" name="Text Placeholder 16">
            <a:extLst>
              <a:ext uri="{FF2B5EF4-FFF2-40B4-BE49-F238E27FC236}">
                <a16:creationId xmlns:a16="http://schemas.microsoft.com/office/drawing/2014/main" id="{AD262293-7287-C849-9326-210731B90A10}"/>
              </a:ext>
            </a:extLst>
          </p:cNvPr>
          <p:cNvSpPr>
            <a:spLocks noGrp="1"/>
          </p:cNvSpPr>
          <p:nvPr>
            <p:ph type="body" sz="quarter" idx="13"/>
          </p:nvPr>
        </p:nvSpPr>
        <p:spPr>
          <a:xfrm>
            <a:off x="4762109" y="828787"/>
            <a:ext cx="4237434" cy="1425315"/>
          </a:xfrm>
        </p:spPr>
        <p:txBody>
          <a:bodyPr anchor="ctr"/>
          <a:lstStyle>
            <a:lvl1pPr>
              <a:buNone/>
              <a:defRPr sz="1500" b="0" i="0">
                <a:solidFill>
                  <a:srgbClr val="3897B0"/>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1" name="Text Placeholder 16">
            <a:extLst>
              <a:ext uri="{FF2B5EF4-FFF2-40B4-BE49-F238E27FC236}">
                <a16:creationId xmlns:a16="http://schemas.microsoft.com/office/drawing/2014/main" id="{FBA17EDF-5111-0A4C-9E31-B5B4FF7ABE27}"/>
              </a:ext>
            </a:extLst>
          </p:cNvPr>
          <p:cNvSpPr>
            <a:spLocks noGrp="1"/>
          </p:cNvSpPr>
          <p:nvPr>
            <p:ph type="body" sz="quarter" idx="14"/>
          </p:nvPr>
        </p:nvSpPr>
        <p:spPr>
          <a:xfrm>
            <a:off x="164220" y="2296080"/>
            <a:ext cx="4237434" cy="1425315"/>
          </a:xfrm>
        </p:spPr>
        <p:txBody>
          <a:bodyPr anchor="ctr"/>
          <a:lstStyle>
            <a:lvl1pPr>
              <a:buNone/>
              <a:defRPr sz="1500" b="0" i="0">
                <a:solidFill>
                  <a:srgbClr val="003B55"/>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2" name="Text Placeholder 16">
            <a:extLst>
              <a:ext uri="{FF2B5EF4-FFF2-40B4-BE49-F238E27FC236}">
                <a16:creationId xmlns:a16="http://schemas.microsoft.com/office/drawing/2014/main" id="{B4B612D9-A2C4-DE44-8573-BEC9A2ECE126}"/>
              </a:ext>
            </a:extLst>
          </p:cNvPr>
          <p:cNvSpPr>
            <a:spLocks noGrp="1"/>
          </p:cNvSpPr>
          <p:nvPr>
            <p:ph type="body" sz="quarter" idx="15"/>
          </p:nvPr>
        </p:nvSpPr>
        <p:spPr>
          <a:xfrm>
            <a:off x="4762109" y="2296080"/>
            <a:ext cx="4237434" cy="1425315"/>
          </a:xfrm>
        </p:spPr>
        <p:txBody>
          <a:bodyPr anchor="ctr"/>
          <a:lstStyle>
            <a:lvl1pPr>
              <a:buNone/>
              <a:defRPr sz="1500" b="0" i="0">
                <a:solidFill>
                  <a:srgbClr val="3897B0"/>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3" name="Text Placeholder 16">
            <a:extLst>
              <a:ext uri="{FF2B5EF4-FFF2-40B4-BE49-F238E27FC236}">
                <a16:creationId xmlns:a16="http://schemas.microsoft.com/office/drawing/2014/main" id="{4642B0E1-90A6-7D46-83D6-6F215E77E251}"/>
              </a:ext>
            </a:extLst>
          </p:cNvPr>
          <p:cNvSpPr>
            <a:spLocks noGrp="1"/>
          </p:cNvSpPr>
          <p:nvPr>
            <p:ph type="body" sz="quarter" idx="16"/>
          </p:nvPr>
        </p:nvSpPr>
        <p:spPr>
          <a:xfrm>
            <a:off x="164220" y="3848434"/>
            <a:ext cx="4237434" cy="1425315"/>
          </a:xfrm>
        </p:spPr>
        <p:txBody>
          <a:bodyPr anchor="ctr"/>
          <a:lstStyle>
            <a:lvl1pPr>
              <a:buNone/>
              <a:defRPr sz="1500" b="0" i="0">
                <a:solidFill>
                  <a:srgbClr val="003B55"/>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4" name="Text Placeholder 16">
            <a:extLst>
              <a:ext uri="{FF2B5EF4-FFF2-40B4-BE49-F238E27FC236}">
                <a16:creationId xmlns:a16="http://schemas.microsoft.com/office/drawing/2014/main" id="{07F10728-8694-2A44-91F4-D7911ECFD97B}"/>
              </a:ext>
            </a:extLst>
          </p:cNvPr>
          <p:cNvSpPr>
            <a:spLocks noGrp="1"/>
          </p:cNvSpPr>
          <p:nvPr>
            <p:ph type="body" sz="quarter" idx="17"/>
          </p:nvPr>
        </p:nvSpPr>
        <p:spPr>
          <a:xfrm>
            <a:off x="4762109" y="3848434"/>
            <a:ext cx="4237434" cy="1425315"/>
          </a:xfrm>
        </p:spPr>
        <p:txBody>
          <a:bodyPr anchor="ctr"/>
          <a:lstStyle>
            <a:lvl1pPr>
              <a:buNone/>
              <a:defRPr sz="1500" b="0" i="0">
                <a:solidFill>
                  <a:srgbClr val="3897B0"/>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5" name="Text Placeholder 16">
            <a:extLst>
              <a:ext uri="{FF2B5EF4-FFF2-40B4-BE49-F238E27FC236}">
                <a16:creationId xmlns:a16="http://schemas.microsoft.com/office/drawing/2014/main" id="{A5826317-66D1-E74A-9370-B01BFBAAAA61}"/>
              </a:ext>
            </a:extLst>
          </p:cNvPr>
          <p:cNvSpPr>
            <a:spLocks noGrp="1"/>
          </p:cNvSpPr>
          <p:nvPr>
            <p:ph type="body" sz="quarter" idx="18"/>
          </p:nvPr>
        </p:nvSpPr>
        <p:spPr>
          <a:xfrm>
            <a:off x="164220" y="5379523"/>
            <a:ext cx="4237434" cy="1425315"/>
          </a:xfrm>
        </p:spPr>
        <p:txBody>
          <a:bodyPr anchor="ctr"/>
          <a:lstStyle>
            <a:lvl1pPr>
              <a:buNone/>
              <a:defRPr sz="1500" b="0" i="0">
                <a:solidFill>
                  <a:srgbClr val="003B55"/>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sp>
        <p:nvSpPr>
          <p:cNvPr id="26" name="Text Placeholder 16">
            <a:extLst>
              <a:ext uri="{FF2B5EF4-FFF2-40B4-BE49-F238E27FC236}">
                <a16:creationId xmlns:a16="http://schemas.microsoft.com/office/drawing/2014/main" id="{6CAD6E3D-ECB7-734B-A4D9-7674AD11631F}"/>
              </a:ext>
            </a:extLst>
          </p:cNvPr>
          <p:cNvSpPr>
            <a:spLocks noGrp="1"/>
          </p:cNvSpPr>
          <p:nvPr>
            <p:ph type="body" sz="quarter" idx="19"/>
          </p:nvPr>
        </p:nvSpPr>
        <p:spPr>
          <a:xfrm>
            <a:off x="4762109" y="5379523"/>
            <a:ext cx="4237434" cy="1425315"/>
          </a:xfrm>
        </p:spPr>
        <p:txBody>
          <a:bodyPr anchor="ctr"/>
          <a:lstStyle>
            <a:lvl1pPr>
              <a:buNone/>
              <a:defRPr sz="1500" b="0" i="0">
                <a:solidFill>
                  <a:srgbClr val="3897B0"/>
                </a:solidFill>
                <a:latin typeface="Avenir Next Medium" panose="020B0503020202020204" pitchFamily="34" charset="0"/>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A picture containing text&#10;&#10;Description automatically generated">
            <a:extLst>
              <a:ext uri="{FF2B5EF4-FFF2-40B4-BE49-F238E27FC236}">
                <a16:creationId xmlns:a16="http://schemas.microsoft.com/office/drawing/2014/main" id="{6FFFF237-0F44-7846-8227-0BE7184C4B91}"/>
              </a:ext>
            </a:extLst>
          </p:cNvPr>
          <p:cNvPicPr>
            <a:picLocks noChangeAspect="1"/>
          </p:cNvPicPr>
          <p:nvPr userDrawn="1"/>
        </p:nvPicPr>
        <p:blipFill>
          <a:blip r:embed="rId2"/>
          <a:stretch>
            <a:fillRect/>
          </a:stretch>
        </p:blipFill>
        <p:spPr>
          <a:xfrm>
            <a:off x="8037752" y="6046027"/>
            <a:ext cx="900219" cy="472740"/>
          </a:xfrm>
          <a:prstGeom prst="rect">
            <a:avLst/>
          </a:prstGeom>
        </p:spPr>
      </p:pic>
      <p:sp>
        <p:nvSpPr>
          <p:cNvPr id="27" name="Subtitle 2">
            <a:extLst>
              <a:ext uri="{FF2B5EF4-FFF2-40B4-BE49-F238E27FC236}">
                <a16:creationId xmlns:a16="http://schemas.microsoft.com/office/drawing/2014/main" id="{C6BBCB5E-6069-AD41-8CAE-2945C4E133BD}"/>
              </a:ext>
            </a:extLst>
          </p:cNvPr>
          <p:cNvSpPr txBox="1">
            <a:spLocks/>
          </p:cNvSpPr>
          <p:nvPr userDrawn="1"/>
        </p:nvSpPr>
        <p:spPr>
          <a:xfrm>
            <a:off x="7336033" y="6468315"/>
            <a:ext cx="1625600" cy="3181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500" dirty="0">
                <a:solidFill>
                  <a:schemeClr val="tx1"/>
                </a:solidFill>
                <a:latin typeface="Avenir Next" panose="020B0503020202020204" pitchFamily="34" charset="0"/>
              </a:rPr>
              <a:t>© IMEC All rights reserved.</a:t>
            </a:r>
          </a:p>
        </p:txBody>
      </p:sp>
    </p:spTree>
    <p:extLst>
      <p:ext uri="{BB962C8B-B14F-4D97-AF65-F5344CB8AC3E}">
        <p14:creationId xmlns:p14="http://schemas.microsoft.com/office/powerpoint/2010/main" val="419603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C62D70-5927-D246-850F-8FD0E21F6151}"/>
              </a:ext>
            </a:extLst>
          </p:cNvPr>
          <p:cNvSpPr/>
          <p:nvPr userDrawn="1"/>
        </p:nvSpPr>
        <p:spPr>
          <a:xfrm>
            <a:off x="0" y="0"/>
            <a:ext cx="9144000" cy="6858000"/>
          </a:xfrm>
          <a:prstGeom prst="rect">
            <a:avLst/>
          </a:prstGeom>
          <a:solidFill>
            <a:srgbClr val="00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3B55"/>
              </a:solidFill>
            </a:endParaRPr>
          </a:p>
        </p:txBody>
      </p:sp>
      <p:sp>
        <p:nvSpPr>
          <p:cNvPr id="18" name="Subtitle 2">
            <a:extLst>
              <a:ext uri="{FF2B5EF4-FFF2-40B4-BE49-F238E27FC236}">
                <a16:creationId xmlns:a16="http://schemas.microsoft.com/office/drawing/2014/main" id="{DDA85BAD-E5ED-A145-9B95-A329F36CFD0B}"/>
              </a:ext>
            </a:extLst>
          </p:cNvPr>
          <p:cNvSpPr txBox="1">
            <a:spLocks/>
          </p:cNvSpPr>
          <p:nvPr userDrawn="1"/>
        </p:nvSpPr>
        <p:spPr>
          <a:xfrm>
            <a:off x="7620001" y="64044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 dirty="0">
                <a:solidFill>
                  <a:schemeClr val="bg1"/>
                </a:solidFill>
                <a:latin typeface="Avenir Next" panose="020B0503020202020204" pitchFamily="34" charset="0"/>
              </a:rPr>
              <a:t>© IMEC All rights reserved.</a:t>
            </a:r>
          </a:p>
        </p:txBody>
      </p:sp>
      <p:pic>
        <p:nvPicPr>
          <p:cNvPr id="19" name="Picture 18">
            <a:extLst>
              <a:ext uri="{FF2B5EF4-FFF2-40B4-BE49-F238E27FC236}">
                <a16:creationId xmlns:a16="http://schemas.microsoft.com/office/drawing/2014/main" id="{17CEA517-18A4-8F4C-BAA7-8AB828F54E05}"/>
              </a:ext>
            </a:extLst>
          </p:cNvPr>
          <p:cNvPicPr>
            <a:picLocks noChangeAspect="1"/>
          </p:cNvPicPr>
          <p:nvPr userDrawn="1"/>
        </p:nvPicPr>
        <p:blipFill>
          <a:blip r:embed="rId2"/>
          <a:stretch>
            <a:fillRect/>
          </a:stretch>
        </p:blipFill>
        <p:spPr>
          <a:xfrm>
            <a:off x="7694644" y="5550569"/>
            <a:ext cx="1149944" cy="814507"/>
          </a:xfrm>
          <a:prstGeom prst="rect">
            <a:avLst/>
          </a:prstGeom>
        </p:spPr>
      </p:pic>
      <p:sp>
        <p:nvSpPr>
          <p:cNvPr id="23" name="Text Placeholder 22">
            <a:extLst>
              <a:ext uri="{FF2B5EF4-FFF2-40B4-BE49-F238E27FC236}">
                <a16:creationId xmlns:a16="http://schemas.microsoft.com/office/drawing/2014/main" id="{6D69C383-F14A-3040-852A-87D2ACB19277}"/>
              </a:ext>
            </a:extLst>
          </p:cNvPr>
          <p:cNvSpPr>
            <a:spLocks noGrp="1"/>
          </p:cNvSpPr>
          <p:nvPr>
            <p:ph type="body" sz="quarter" idx="10" hasCustomPrompt="1"/>
          </p:nvPr>
        </p:nvSpPr>
        <p:spPr>
          <a:xfrm>
            <a:off x="387604" y="884948"/>
            <a:ext cx="7232397" cy="4780547"/>
          </a:xfrm>
          <a:prstGeom prst="rect">
            <a:avLst/>
          </a:prstGeom>
        </p:spPr>
        <p:txBody>
          <a:bodyPr anchor="t"/>
          <a:lstStyle>
            <a:lvl1pPr marL="0" indent="0">
              <a:lnSpc>
                <a:spcPct val="65000"/>
              </a:lnSpc>
              <a:buNone/>
              <a:defRPr sz="11250" b="1" i="0">
                <a:solidFill>
                  <a:srgbClr val="006885"/>
                </a:solidFill>
                <a:latin typeface="Avenir Next Heavy" panose="020B0503020202020204" pitchFamily="34" charset="0"/>
              </a:defRPr>
            </a:lvl1pPr>
          </a:lstStyle>
          <a:p>
            <a:pPr lvl="0"/>
            <a:r>
              <a:rPr lang="en-US" dirty="0"/>
              <a:t>MOVE</a:t>
            </a:r>
          </a:p>
          <a:p>
            <a:pPr lvl="0"/>
            <a:r>
              <a:rPr lang="en-US" dirty="0"/>
              <a:t>AHEAD</a:t>
            </a:r>
          </a:p>
          <a:p>
            <a:pPr lvl="0"/>
            <a:r>
              <a:rPr lang="en-US" dirty="0"/>
              <a:t>FASTER.</a:t>
            </a:r>
          </a:p>
        </p:txBody>
      </p:sp>
      <p:sp>
        <p:nvSpPr>
          <p:cNvPr id="3" name="Text Placeholder 2">
            <a:extLst>
              <a:ext uri="{FF2B5EF4-FFF2-40B4-BE49-F238E27FC236}">
                <a16:creationId xmlns:a16="http://schemas.microsoft.com/office/drawing/2014/main" id="{B958A04E-1DCD-7C4C-914A-DC752586839C}"/>
              </a:ext>
            </a:extLst>
          </p:cNvPr>
          <p:cNvSpPr>
            <a:spLocks noGrp="1"/>
          </p:cNvSpPr>
          <p:nvPr>
            <p:ph type="body" sz="quarter" idx="11" hasCustomPrompt="1"/>
          </p:nvPr>
        </p:nvSpPr>
        <p:spPr>
          <a:xfrm>
            <a:off x="471488" y="5711825"/>
            <a:ext cx="4162425" cy="541338"/>
          </a:xfrm>
          <a:prstGeom prst="rect">
            <a:avLst/>
          </a:prstGeom>
        </p:spPr>
        <p:txBody>
          <a:bodyPr/>
          <a:lstStyle>
            <a:lvl1pPr>
              <a:lnSpc>
                <a:spcPct val="100000"/>
              </a:lnSpc>
              <a:buNone/>
              <a:defRPr sz="1875" b="1" i="0">
                <a:solidFill>
                  <a:schemeClr val="bg1"/>
                </a:solidFill>
                <a:latin typeface="Avenir Next Demi Bold" panose="020B0503020202020204" pitchFamily="34" charset="0"/>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[Month, Day, Year]</a:t>
            </a:r>
          </a:p>
        </p:txBody>
      </p:sp>
    </p:spTree>
    <p:extLst>
      <p:ext uri="{BB962C8B-B14F-4D97-AF65-F5344CB8AC3E}">
        <p14:creationId xmlns:p14="http://schemas.microsoft.com/office/powerpoint/2010/main" val="264256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757F95-A39D-4ACE-8295-41A9FBD4AE34}"/>
              </a:ext>
            </a:extLst>
          </p:cNvPr>
          <p:cNvSpPr>
            <a:spLocks noGrp="1"/>
          </p:cNvSpPr>
          <p:nvPr>
            <p:ph type="dt" sz="half" idx="10"/>
          </p:nvPr>
        </p:nvSpPr>
        <p:spPr>
          <a:xfrm>
            <a:off x="628650" y="6356351"/>
            <a:ext cx="2057400" cy="365125"/>
          </a:xfrm>
          <a:prstGeom prst="rect">
            <a:avLst/>
          </a:prstGeom>
        </p:spPr>
        <p:txBody>
          <a:bodyPr/>
          <a:lstStyle/>
          <a:p>
            <a:fld id="{84A0D9F4-61C1-B943-9632-D9CA63134CF8}" type="datetimeFigureOut">
              <a:rPr lang="en-US" smtClean="0"/>
              <a:t>11/22/2022</a:t>
            </a:fld>
            <a:endParaRPr lang="en-US" dirty="0"/>
          </a:p>
        </p:txBody>
      </p:sp>
      <p:sp>
        <p:nvSpPr>
          <p:cNvPr id="4" name="Footer Placeholder 3">
            <a:extLst>
              <a:ext uri="{FF2B5EF4-FFF2-40B4-BE49-F238E27FC236}">
                <a16:creationId xmlns:a16="http://schemas.microsoft.com/office/drawing/2014/main" id="{E38D340B-5C6F-4CA4-97F3-96C3CD919D06}"/>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31959A6-15AE-479F-9D45-971EE4E79423}"/>
              </a:ext>
            </a:extLst>
          </p:cNvPr>
          <p:cNvSpPr>
            <a:spLocks noGrp="1"/>
          </p:cNvSpPr>
          <p:nvPr>
            <p:ph type="sldNum" sz="quarter" idx="12"/>
          </p:nvPr>
        </p:nvSpPr>
        <p:spPr>
          <a:xfrm>
            <a:off x="6457950" y="6356351"/>
            <a:ext cx="2057400" cy="365125"/>
          </a:xfrm>
          <a:prstGeom prst="rect">
            <a:avLst/>
          </a:prstGeom>
        </p:spPr>
        <p:txBody>
          <a:bodyPr/>
          <a:lstStyle/>
          <a:p>
            <a:fld id="{2A4BE72A-DA3F-234C-878F-DD72C5FA956B}" type="slidenum">
              <a:rPr lang="en-US" smtClean="0"/>
              <a:t>‹#›</a:t>
            </a:fld>
            <a:endParaRPr lang="en-US" dirty="0"/>
          </a:p>
        </p:txBody>
      </p:sp>
      <p:sp>
        <p:nvSpPr>
          <p:cNvPr id="6" name="Text Placeholder 17">
            <a:extLst>
              <a:ext uri="{FF2B5EF4-FFF2-40B4-BE49-F238E27FC236}">
                <a16:creationId xmlns:a16="http://schemas.microsoft.com/office/drawing/2014/main" id="{C54339E6-D89D-4455-8A4E-CF98995A2F4B}"/>
              </a:ext>
            </a:extLst>
          </p:cNvPr>
          <p:cNvSpPr>
            <a:spLocks noGrp="1"/>
          </p:cNvSpPr>
          <p:nvPr>
            <p:ph type="body" sz="quarter" idx="13" hasCustomPrompt="1"/>
          </p:nvPr>
        </p:nvSpPr>
        <p:spPr>
          <a:xfrm>
            <a:off x="456637" y="389895"/>
            <a:ext cx="8058713" cy="960703"/>
          </a:xfrm>
          <a:prstGeom prst="rect">
            <a:avLst/>
          </a:prstGeom>
        </p:spPr>
        <p:txBody>
          <a:bodyPr/>
          <a:lstStyle>
            <a:lvl1pPr marL="0" indent="0">
              <a:lnSpc>
                <a:spcPct val="100000"/>
              </a:lnSpc>
              <a:buNone/>
              <a:defRPr sz="5250" b="1" i="0">
                <a:solidFill>
                  <a:srgbClr val="006885"/>
                </a:solidFill>
                <a:latin typeface="Avenir Next Demi Bold" panose="020B0503020202020204" pitchFamily="34" charset="0"/>
              </a:defRPr>
            </a:lvl1pPr>
            <a:lvl2pPr>
              <a:defRPr>
                <a:solidFill>
                  <a:srgbClr val="3897B0"/>
                </a:solidFill>
              </a:defRPr>
            </a:lvl2pPr>
            <a:lvl3pPr>
              <a:defRPr>
                <a:solidFill>
                  <a:srgbClr val="3897B0"/>
                </a:solidFill>
              </a:defRPr>
            </a:lvl3pPr>
            <a:lvl4pPr>
              <a:defRPr>
                <a:solidFill>
                  <a:srgbClr val="3897B0"/>
                </a:solidFill>
              </a:defRPr>
            </a:lvl4pPr>
            <a:lvl5pPr>
              <a:defRPr>
                <a:solidFill>
                  <a:srgbClr val="3897B0"/>
                </a:solidFill>
              </a:defRPr>
            </a:lvl5pPr>
          </a:lstStyle>
          <a:p>
            <a:pPr lvl="0"/>
            <a:r>
              <a:rPr lang="en-US" dirty="0"/>
              <a:t>Headline A</a:t>
            </a:r>
          </a:p>
        </p:txBody>
      </p:sp>
      <p:sp>
        <p:nvSpPr>
          <p:cNvPr id="7" name="Text Placeholder 15">
            <a:extLst>
              <a:ext uri="{FF2B5EF4-FFF2-40B4-BE49-F238E27FC236}">
                <a16:creationId xmlns:a16="http://schemas.microsoft.com/office/drawing/2014/main" id="{8505AE5F-FC29-4F23-8E1B-2D73365B6758}"/>
              </a:ext>
            </a:extLst>
          </p:cNvPr>
          <p:cNvSpPr>
            <a:spLocks noGrp="1"/>
          </p:cNvSpPr>
          <p:nvPr>
            <p:ph type="body" sz="quarter" idx="14"/>
          </p:nvPr>
        </p:nvSpPr>
        <p:spPr>
          <a:xfrm>
            <a:off x="456637" y="1554773"/>
            <a:ext cx="8058713" cy="4597400"/>
          </a:xfrm>
          <a:prstGeom prst="rect">
            <a:avLst/>
          </a:prstGeom>
        </p:spPr>
        <p:txBody>
          <a:bodyPr/>
          <a:lstStyle>
            <a:lvl1pPr marL="0" indent="0">
              <a:lnSpc>
                <a:spcPct val="100000"/>
              </a:lnSpc>
              <a:buNone/>
              <a:defRPr sz="2100" b="0" i="0">
                <a:latin typeface="Avenir Next" panose="020B0503020202020204" pitchFamily="34" charset="0"/>
              </a:defRPr>
            </a:lvl1pPr>
            <a:lvl2pPr marL="600075" indent="-257175">
              <a:buFont typeface="Arial" panose="020B0604020202020204" pitchFamily="34" charset="0"/>
              <a:buChar char="•"/>
              <a:defRPr b="0" i="0">
                <a:latin typeface="Avenir Next" panose="020B0503020202020204" pitchFamily="34" charset="0"/>
              </a:defRPr>
            </a:lvl2pPr>
            <a:lvl3pPr marL="942975" indent="-257175">
              <a:buFont typeface="Arial" panose="020B0604020202020204" pitchFamily="34" charset="0"/>
              <a:buChar char="•"/>
              <a:defRPr b="0" i="0">
                <a:latin typeface="Avenir Next" panose="020B0503020202020204" pitchFamily="34" charset="0"/>
              </a:defRPr>
            </a:lvl3pPr>
            <a:lvl4pPr marL="1243013" indent="-214313">
              <a:buFont typeface="Arial" panose="020B0604020202020204" pitchFamily="34" charset="0"/>
              <a:buChar char="•"/>
              <a:defRPr b="0" i="0">
                <a:latin typeface="Avenir Next" panose="020B0503020202020204" pitchFamily="34" charset="0"/>
              </a:defRPr>
            </a:lvl4pPr>
            <a:lvl5pPr marL="1585913" indent="-214313">
              <a:buFont typeface="Arial" panose="020B0604020202020204" pitchFamily="34" charset="0"/>
              <a:buChar cha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424501D7-C02F-4498-B904-2AEA5A956FD2}"/>
              </a:ext>
            </a:extLst>
          </p:cNvPr>
          <p:cNvCxnSpPr>
            <a:cxnSpLocks/>
          </p:cNvCxnSpPr>
          <p:nvPr userDrawn="1"/>
        </p:nvCxnSpPr>
        <p:spPr>
          <a:xfrm>
            <a:off x="456636" y="1414465"/>
            <a:ext cx="8121980" cy="0"/>
          </a:xfrm>
          <a:prstGeom prst="line">
            <a:avLst/>
          </a:prstGeom>
          <a:ln w="12700">
            <a:solidFill>
              <a:srgbClr val="B3D3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07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B54B7-B667-D64F-AFD2-1840FA32E161}"/>
              </a:ext>
            </a:extLst>
          </p:cNvPr>
          <p:cNvSpPr/>
          <p:nvPr userDrawn="1"/>
        </p:nvSpPr>
        <p:spPr>
          <a:xfrm>
            <a:off x="0" y="1"/>
            <a:ext cx="9144000" cy="6857999"/>
          </a:xfrm>
          <a:prstGeom prst="rect">
            <a:avLst/>
          </a:prstGeom>
          <a:solidFill>
            <a:srgbClr val="00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3B55"/>
              </a:solidFill>
            </a:endParaRPr>
          </a:p>
        </p:txBody>
      </p:sp>
      <p:sp>
        <p:nvSpPr>
          <p:cNvPr id="8" name="Subtitle 2">
            <a:extLst>
              <a:ext uri="{FF2B5EF4-FFF2-40B4-BE49-F238E27FC236}">
                <a16:creationId xmlns:a16="http://schemas.microsoft.com/office/drawing/2014/main" id="{7D217597-8FEC-E544-A308-9BB0D97DF84B}"/>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solidFill>
                  <a:schemeClr val="bg1"/>
                </a:solidFill>
                <a:latin typeface="Avenir Next" panose="020B0503020202020204" pitchFamily="34" charset="0"/>
              </a:rPr>
              <a:t>© IMEC All rights reserved.</a:t>
            </a:r>
          </a:p>
        </p:txBody>
      </p:sp>
      <p:sp>
        <p:nvSpPr>
          <p:cNvPr id="13" name="Text Placeholder 12">
            <a:extLst>
              <a:ext uri="{FF2B5EF4-FFF2-40B4-BE49-F238E27FC236}">
                <a16:creationId xmlns:a16="http://schemas.microsoft.com/office/drawing/2014/main" id="{6196F52D-425A-CE4A-8D70-30F22975F66C}"/>
              </a:ext>
            </a:extLst>
          </p:cNvPr>
          <p:cNvSpPr>
            <a:spLocks noGrp="1"/>
          </p:cNvSpPr>
          <p:nvPr>
            <p:ph type="body" sz="quarter" idx="13" hasCustomPrompt="1"/>
          </p:nvPr>
        </p:nvSpPr>
        <p:spPr>
          <a:xfrm>
            <a:off x="628650" y="1"/>
            <a:ext cx="7901741" cy="6391753"/>
          </a:xfrm>
          <a:prstGeom prst="rect">
            <a:avLst/>
          </a:prstGeom>
        </p:spPr>
        <p:txBody>
          <a:bodyPr anchor="ctr"/>
          <a:lstStyle>
            <a:lvl1pPr marL="0" indent="0">
              <a:lnSpc>
                <a:spcPct val="100000"/>
              </a:lnSpc>
              <a:buNone/>
              <a:defRPr sz="7200" b="1" i="0">
                <a:solidFill>
                  <a:schemeClr val="bg1"/>
                </a:solidFill>
                <a:latin typeface="Avenir Next Demi Bold" panose="020B0503020202020204" pitchFamily="34" charset="0"/>
              </a:defRPr>
            </a:lvl1pPr>
            <a:lvl2pPr>
              <a:defRPr b="1" i="0">
                <a:solidFill>
                  <a:schemeClr val="bg1"/>
                </a:solidFill>
                <a:latin typeface="Avenir Next" panose="020B0503020202020204" pitchFamily="34" charset="0"/>
              </a:defRPr>
            </a:lvl2pPr>
            <a:lvl3pPr>
              <a:defRPr b="1" i="0">
                <a:solidFill>
                  <a:schemeClr val="bg1"/>
                </a:solidFill>
                <a:latin typeface="Avenir Next" panose="020B0503020202020204" pitchFamily="34" charset="0"/>
              </a:defRPr>
            </a:lvl3pPr>
            <a:lvl4pPr>
              <a:defRPr b="1" i="0">
                <a:solidFill>
                  <a:schemeClr val="bg1"/>
                </a:solidFill>
                <a:latin typeface="Avenir Next" panose="020B0503020202020204" pitchFamily="34" charset="0"/>
              </a:defRPr>
            </a:lvl4pPr>
            <a:lvl5pPr>
              <a:defRPr b="1" i="0">
                <a:solidFill>
                  <a:schemeClr val="bg1"/>
                </a:solidFill>
                <a:latin typeface="Avenir Next" panose="020B0503020202020204" pitchFamily="34" charset="0"/>
              </a:defRPr>
            </a:lvl5pPr>
          </a:lstStyle>
          <a:p>
            <a:pPr lvl="0"/>
            <a:r>
              <a:rPr lang="en-US" dirty="0"/>
              <a:t>Divider Slide</a:t>
            </a:r>
          </a:p>
        </p:txBody>
      </p:sp>
    </p:spTree>
    <p:extLst>
      <p:ext uri="{BB962C8B-B14F-4D97-AF65-F5344CB8AC3E}">
        <p14:creationId xmlns:p14="http://schemas.microsoft.com/office/powerpoint/2010/main" val="324823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DED0C-DBD9-4115-927B-D7E15DC07801}"/>
              </a:ext>
            </a:extLst>
          </p:cNvPr>
          <p:cNvPicPr>
            <a:picLocks noChangeAspect="1"/>
          </p:cNvPicPr>
          <p:nvPr userDrawn="1"/>
        </p:nvPicPr>
        <p:blipFill>
          <a:blip r:embed="rId2"/>
          <a:stretch>
            <a:fillRect/>
          </a:stretch>
        </p:blipFill>
        <p:spPr>
          <a:xfrm>
            <a:off x="536705" y="764507"/>
            <a:ext cx="4014516" cy="5262220"/>
          </a:xfrm>
          <a:prstGeom prst="rect">
            <a:avLst/>
          </a:prstGeom>
        </p:spPr>
      </p:pic>
      <p:sp>
        <p:nvSpPr>
          <p:cNvPr id="27" name="Text Placeholder 26">
            <a:extLst>
              <a:ext uri="{FF2B5EF4-FFF2-40B4-BE49-F238E27FC236}">
                <a16:creationId xmlns:a16="http://schemas.microsoft.com/office/drawing/2014/main" id="{A86256A3-F708-1B41-A818-4F7F0084E641}"/>
              </a:ext>
            </a:extLst>
          </p:cNvPr>
          <p:cNvSpPr>
            <a:spLocks noGrp="1"/>
          </p:cNvSpPr>
          <p:nvPr>
            <p:ph type="body" sz="quarter" idx="13" hasCustomPrompt="1"/>
          </p:nvPr>
        </p:nvSpPr>
        <p:spPr>
          <a:xfrm>
            <a:off x="4832747" y="3578936"/>
            <a:ext cx="3594497" cy="1064634"/>
          </a:xfrm>
          <a:prstGeom prst="rect">
            <a:avLst/>
          </a:prstGeom>
        </p:spPr>
        <p:txBody>
          <a:bodyPr/>
          <a:lstStyle>
            <a:lvl1pPr marL="0" indent="0">
              <a:lnSpc>
                <a:spcPct val="100000"/>
              </a:lnSpc>
              <a:buNone/>
              <a:defRPr sz="2250" b="0" i="0">
                <a:solidFill>
                  <a:srgbClr val="003B55"/>
                </a:solidFill>
                <a:latin typeface="Avenir Next" panose="020B0503020202020204" pitchFamily="34" charset="0"/>
              </a:defRPr>
            </a:lvl1pPr>
          </a:lstStyle>
          <a:p>
            <a:pPr lvl="0"/>
            <a:r>
              <a:rPr lang="en-US" dirty="0"/>
              <a:t>Title</a:t>
            </a:r>
          </a:p>
        </p:txBody>
      </p:sp>
      <p:sp>
        <p:nvSpPr>
          <p:cNvPr id="23" name="Text Placeholder 22">
            <a:extLst>
              <a:ext uri="{FF2B5EF4-FFF2-40B4-BE49-F238E27FC236}">
                <a16:creationId xmlns:a16="http://schemas.microsoft.com/office/drawing/2014/main" id="{D614FDB1-99BB-A345-AFAE-729E63D5B372}"/>
              </a:ext>
            </a:extLst>
          </p:cNvPr>
          <p:cNvSpPr>
            <a:spLocks noGrp="1"/>
          </p:cNvSpPr>
          <p:nvPr>
            <p:ph type="body" sz="quarter" idx="11" hasCustomPrompt="1"/>
          </p:nvPr>
        </p:nvSpPr>
        <p:spPr>
          <a:xfrm>
            <a:off x="4832747" y="2735264"/>
            <a:ext cx="3594873" cy="671104"/>
          </a:xfrm>
          <a:prstGeom prst="rect">
            <a:avLst/>
          </a:prstGeom>
        </p:spPr>
        <p:txBody>
          <a:bodyPr/>
          <a:lstStyle>
            <a:lvl1pPr marL="0" indent="0">
              <a:lnSpc>
                <a:spcPct val="100000"/>
              </a:lnSpc>
              <a:buNone/>
              <a:defRPr sz="3000" b="1" i="0">
                <a:solidFill>
                  <a:srgbClr val="003B55"/>
                </a:solidFill>
                <a:latin typeface="Avenir Next Demi Bold" panose="020B0503020202020204" pitchFamily="34" charset="0"/>
              </a:defRPr>
            </a:lvl1pPr>
          </a:lstStyle>
          <a:p>
            <a:pPr lvl="0"/>
            <a:r>
              <a:rPr lang="en-US" dirty="0"/>
              <a:t>Presenter Name</a:t>
            </a:r>
          </a:p>
        </p:txBody>
      </p:sp>
      <p:sp>
        <p:nvSpPr>
          <p:cNvPr id="21" name="Picture Placeholder 20">
            <a:extLst>
              <a:ext uri="{FF2B5EF4-FFF2-40B4-BE49-F238E27FC236}">
                <a16:creationId xmlns:a16="http://schemas.microsoft.com/office/drawing/2014/main" id="{0E3931EB-98DE-A44D-9E64-35A75E8C9162}"/>
              </a:ext>
            </a:extLst>
          </p:cNvPr>
          <p:cNvSpPr>
            <a:spLocks noGrp="1"/>
          </p:cNvSpPr>
          <p:nvPr>
            <p:ph type="pic" sz="quarter" idx="10" hasCustomPrompt="1"/>
          </p:nvPr>
        </p:nvSpPr>
        <p:spPr>
          <a:xfrm>
            <a:off x="666502" y="892505"/>
            <a:ext cx="3682604" cy="4910138"/>
          </a:xfrm>
          <a:prstGeom prst="ellipse">
            <a:avLst/>
          </a:prstGeom>
        </p:spPr>
        <p:txBody>
          <a:bodyPr anchor="ctr"/>
          <a:lstStyle>
            <a:lvl1pPr algn="ctr">
              <a:buNone/>
              <a:defRPr b="0" i="0">
                <a:latin typeface="Avenir Next" panose="020B0503020202020204" pitchFamily="34" charset="0"/>
              </a:defRPr>
            </a:lvl1pPr>
          </a:lstStyle>
          <a:p>
            <a:r>
              <a:rPr lang="en-US" dirty="0"/>
              <a:t>[Insert presenter picture here]</a:t>
            </a:r>
          </a:p>
        </p:txBody>
      </p:sp>
      <p:cxnSp>
        <p:nvCxnSpPr>
          <p:cNvPr id="14" name="Straight Connector 13">
            <a:extLst>
              <a:ext uri="{FF2B5EF4-FFF2-40B4-BE49-F238E27FC236}">
                <a16:creationId xmlns:a16="http://schemas.microsoft.com/office/drawing/2014/main" id="{8ED076B3-54D1-234B-AD25-740B1B828471}"/>
              </a:ext>
            </a:extLst>
          </p:cNvPr>
          <p:cNvCxnSpPr>
            <a:cxnSpLocks/>
          </p:cNvCxnSpPr>
          <p:nvPr userDrawn="1"/>
        </p:nvCxnSpPr>
        <p:spPr>
          <a:xfrm>
            <a:off x="4832711" y="3429000"/>
            <a:ext cx="3594910" cy="0"/>
          </a:xfrm>
          <a:prstGeom prst="line">
            <a:avLst/>
          </a:prstGeom>
          <a:ln w="12700">
            <a:solidFill>
              <a:srgbClr val="B3D335"/>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14E5C379-67F9-3547-AE6A-199C6F3E3BDC}"/>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latin typeface="Avenir Next" panose="020B0503020202020204" pitchFamily="34" charset="0"/>
              </a:rPr>
              <a:t>© IMEC All rights reserved.</a:t>
            </a:r>
          </a:p>
        </p:txBody>
      </p:sp>
    </p:spTree>
    <p:extLst>
      <p:ext uri="{BB962C8B-B14F-4D97-AF65-F5344CB8AC3E}">
        <p14:creationId xmlns:p14="http://schemas.microsoft.com/office/powerpoint/2010/main" val="400674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B3572698-6966-6549-B79E-F17CCEE3405C}"/>
              </a:ext>
            </a:extLst>
          </p:cNvPr>
          <p:cNvSpPr>
            <a:spLocks noGrp="1"/>
          </p:cNvSpPr>
          <p:nvPr>
            <p:ph type="body" sz="quarter" idx="12" hasCustomPrompt="1"/>
          </p:nvPr>
        </p:nvSpPr>
        <p:spPr>
          <a:xfrm>
            <a:off x="3082529" y="334223"/>
            <a:ext cx="5495925" cy="960703"/>
          </a:xfrm>
          <a:prstGeom prst="rect">
            <a:avLst/>
          </a:prstGeom>
        </p:spPr>
        <p:txBody>
          <a:bodyPr/>
          <a:lstStyle>
            <a:lvl1pPr marL="0" indent="0">
              <a:lnSpc>
                <a:spcPct val="100000"/>
              </a:lnSpc>
              <a:buNone/>
              <a:defRPr sz="5250" b="1" i="0">
                <a:solidFill>
                  <a:srgbClr val="006885"/>
                </a:solidFill>
                <a:latin typeface="Avenir Next Demi Bold" panose="020B0503020202020204" pitchFamily="34" charset="0"/>
              </a:defRPr>
            </a:lvl1pPr>
            <a:lvl2pPr>
              <a:defRPr>
                <a:solidFill>
                  <a:srgbClr val="3897B0"/>
                </a:solidFill>
              </a:defRPr>
            </a:lvl2pPr>
            <a:lvl3pPr>
              <a:defRPr>
                <a:solidFill>
                  <a:srgbClr val="3897B0"/>
                </a:solidFill>
              </a:defRPr>
            </a:lvl3pPr>
            <a:lvl4pPr>
              <a:defRPr>
                <a:solidFill>
                  <a:srgbClr val="3897B0"/>
                </a:solidFill>
              </a:defRPr>
            </a:lvl4pPr>
            <a:lvl5pPr>
              <a:defRPr>
                <a:solidFill>
                  <a:srgbClr val="3897B0"/>
                </a:solidFill>
              </a:defRPr>
            </a:lvl5pPr>
          </a:lstStyle>
          <a:p>
            <a:pPr lvl="0"/>
            <a:r>
              <a:rPr lang="en-US" dirty="0"/>
              <a:t>Headline A</a:t>
            </a:r>
          </a:p>
        </p:txBody>
      </p:sp>
      <p:cxnSp>
        <p:nvCxnSpPr>
          <p:cNvPr id="11" name="Straight Connector 10">
            <a:extLst>
              <a:ext uri="{FF2B5EF4-FFF2-40B4-BE49-F238E27FC236}">
                <a16:creationId xmlns:a16="http://schemas.microsoft.com/office/drawing/2014/main" id="{10897534-18E3-6844-B2A6-9BA67CCBF6BF}"/>
              </a:ext>
            </a:extLst>
          </p:cNvPr>
          <p:cNvCxnSpPr>
            <a:cxnSpLocks/>
          </p:cNvCxnSpPr>
          <p:nvPr userDrawn="1"/>
        </p:nvCxnSpPr>
        <p:spPr>
          <a:xfrm>
            <a:off x="3179496" y="1414465"/>
            <a:ext cx="5399120" cy="0"/>
          </a:xfrm>
          <a:prstGeom prst="line">
            <a:avLst/>
          </a:prstGeom>
          <a:ln w="12700">
            <a:solidFill>
              <a:srgbClr val="B3D335"/>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85751DC4-5C7C-2541-B4A0-1DCDA6D25415}"/>
              </a:ext>
            </a:extLst>
          </p:cNvPr>
          <p:cNvSpPr txBox="1">
            <a:spLocks/>
          </p:cNvSpPr>
          <p:nvPr userDrawn="1"/>
        </p:nvSpPr>
        <p:spPr>
          <a:xfrm>
            <a:off x="7810501" y="6391753"/>
            <a:ext cx="1219200" cy="3181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00" dirty="0">
                <a:latin typeface="Avenir Next" panose="020B0503020202020204" pitchFamily="34" charset="0"/>
              </a:rPr>
              <a:t>© IMEC All rights reserved.</a:t>
            </a:r>
          </a:p>
        </p:txBody>
      </p:sp>
      <p:pic>
        <p:nvPicPr>
          <p:cNvPr id="7" name="Picture Placeholder 5">
            <a:extLst>
              <a:ext uri="{FF2B5EF4-FFF2-40B4-BE49-F238E27FC236}">
                <a16:creationId xmlns:a16="http://schemas.microsoft.com/office/drawing/2014/main" id="{6060ED5D-499F-0847-8BBD-6FDB198C722E}"/>
              </a:ext>
            </a:extLst>
          </p:cNvPr>
          <p:cNvPicPr>
            <a:picLocks noChangeAspect="1"/>
          </p:cNvPicPr>
          <p:nvPr userDrawn="1"/>
        </p:nvPicPr>
        <p:blipFill rotWithShape="1">
          <a:blip r:embed="rId2"/>
          <a:srcRect l="37188" r="28120"/>
          <a:stretch/>
        </p:blipFill>
        <p:spPr>
          <a:xfrm>
            <a:off x="0" y="0"/>
            <a:ext cx="2676525" cy="6858000"/>
          </a:xfrm>
          <a:prstGeom prst="rect">
            <a:avLst/>
          </a:prstGeom>
        </p:spPr>
      </p:pic>
      <p:sp>
        <p:nvSpPr>
          <p:cNvPr id="3" name="Picture Placeholder 2">
            <a:extLst>
              <a:ext uri="{FF2B5EF4-FFF2-40B4-BE49-F238E27FC236}">
                <a16:creationId xmlns:a16="http://schemas.microsoft.com/office/drawing/2014/main" id="{2E384184-C8BD-48F6-8FA5-FA060FCB91B0}"/>
              </a:ext>
            </a:extLst>
          </p:cNvPr>
          <p:cNvSpPr>
            <a:spLocks noGrp="1"/>
          </p:cNvSpPr>
          <p:nvPr>
            <p:ph type="pic" sz="quarter" idx="13"/>
          </p:nvPr>
        </p:nvSpPr>
        <p:spPr>
          <a:xfrm>
            <a:off x="0" y="0"/>
            <a:ext cx="2676525" cy="6858000"/>
          </a:xfrm>
          <a:prstGeom prst="rect">
            <a:avLst/>
          </a:prstGeom>
        </p:spPr>
        <p:txBody>
          <a:bodyPr/>
          <a:lstStyle>
            <a:lvl1pPr>
              <a:buNone/>
              <a:defRPr/>
            </a:lvl1pPr>
          </a:lstStyle>
          <a:p>
            <a:endParaRPr lang="en-US" dirty="0"/>
          </a:p>
        </p:txBody>
      </p:sp>
      <p:sp>
        <p:nvSpPr>
          <p:cNvPr id="8" name="Text Placeholder 15">
            <a:extLst>
              <a:ext uri="{FF2B5EF4-FFF2-40B4-BE49-F238E27FC236}">
                <a16:creationId xmlns:a16="http://schemas.microsoft.com/office/drawing/2014/main" id="{1B3EC5B9-7311-4D47-9438-C3FCD5B96CB6}"/>
              </a:ext>
            </a:extLst>
          </p:cNvPr>
          <p:cNvSpPr>
            <a:spLocks noGrp="1"/>
          </p:cNvSpPr>
          <p:nvPr>
            <p:ph type="body" sz="quarter" idx="14"/>
          </p:nvPr>
        </p:nvSpPr>
        <p:spPr>
          <a:xfrm>
            <a:off x="3116230" y="1554773"/>
            <a:ext cx="5399120" cy="4597400"/>
          </a:xfrm>
          <a:prstGeom prst="rect">
            <a:avLst/>
          </a:prstGeom>
        </p:spPr>
        <p:txBody>
          <a:bodyPr/>
          <a:lstStyle>
            <a:lvl1pPr marL="0" indent="0">
              <a:lnSpc>
                <a:spcPct val="100000"/>
              </a:lnSpc>
              <a:buNone/>
              <a:defRPr sz="2100" b="0" i="0">
                <a:latin typeface="Avenir Next" panose="020B0503020202020204" pitchFamily="34" charset="0"/>
              </a:defRPr>
            </a:lvl1pPr>
            <a:lvl2pPr marL="600075" indent="-257175">
              <a:buFont typeface="Arial" panose="020B0604020202020204" pitchFamily="34" charset="0"/>
              <a:buChar char="•"/>
              <a:defRPr b="0" i="0">
                <a:latin typeface="Avenir Next" panose="020B0503020202020204" pitchFamily="34" charset="0"/>
              </a:defRPr>
            </a:lvl2pPr>
            <a:lvl3pPr marL="942975" indent="-257175">
              <a:buFont typeface="Arial" panose="020B0604020202020204" pitchFamily="34" charset="0"/>
              <a:buChar char="•"/>
              <a:defRPr b="0" i="0">
                <a:latin typeface="Avenir Next" panose="020B0503020202020204" pitchFamily="34" charset="0"/>
              </a:defRPr>
            </a:lvl3pPr>
            <a:lvl4pPr marL="1243013" indent="-214313">
              <a:buFont typeface="Arial" panose="020B0604020202020204" pitchFamily="34" charset="0"/>
              <a:buChar char="•"/>
              <a:defRPr b="0" i="0">
                <a:latin typeface="Avenir Next" panose="020B0503020202020204" pitchFamily="34" charset="0"/>
              </a:defRPr>
            </a:lvl4pPr>
            <a:lvl5pPr marL="1585913" indent="-214313">
              <a:buFont typeface="Arial" panose="020B0604020202020204" pitchFamily="34" charset="0"/>
              <a:buChar char="•"/>
              <a:defRPr b="0" i="0">
                <a:latin typeface="Avenir Next" panose="020B05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0588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0D9F4-61C1-B943-9632-D9CA63134CF8}" type="datetimeFigureOut">
              <a:rPr lang="en-US" smtClean="0"/>
              <a:t>11/22/2022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BE72A-DA3F-234C-878F-DD72C5FA956B}" type="slidenum">
              <a:rPr lang="en-US" smtClean="0"/>
              <a:t>‹#›</a:t>
            </a:fld>
            <a:endParaRPr lang="en-US" dirty="0"/>
          </a:p>
        </p:txBody>
      </p:sp>
    </p:spTree>
    <p:extLst>
      <p:ext uri="{BB962C8B-B14F-4D97-AF65-F5344CB8AC3E}">
        <p14:creationId xmlns:p14="http://schemas.microsoft.com/office/powerpoint/2010/main" val="10151181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5"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14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92BE47-AD4C-1F6A-18F8-CD316A877ABA}"/>
              </a:ext>
            </a:extLst>
          </p:cNvPr>
          <p:cNvPicPr>
            <a:picLocks noChangeAspect="1"/>
          </p:cNvPicPr>
          <p:nvPr/>
        </p:nvPicPr>
        <p:blipFill>
          <a:blip r:embed="rId3"/>
          <a:stretch>
            <a:fillRect/>
          </a:stretch>
        </p:blipFill>
        <p:spPr>
          <a:xfrm>
            <a:off x="365522" y="366713"/>
            <a:ext cx="8393468" cy="5664215"/>
          </a:xfrm>
          <a:prstGeom prst="rect">
            <a:avLst/>
          </a:prstGeom>
        </p:spPr>
      </p:pic>
      <p:sp>
        <p:nvSpPr>
          <p:cNvPr id="2" name="Text Placeholder 1">
            <a:extLst>
              <a:ext uri="{FF2B5EF4-FFF2-40B4-BE49-F238E27FC236}">
                <a16:creationId xmlns:a16="http://schemas.microsoft.com/office/drawing/2014/main" id="{9DA82FB0-E6DE-48CB-9611-7FF32BE9EB36}"/>
              </a:ext>
            </a:extLst>
          </p:cNvPr>
          <p:cNvSpPr>
            <a:spLocks noGrp="1"/>
          </p:cNvSpPr>
          <p:nvPr>
            <p:ph type="body" sz="quarter" idx="10"/>
          </p:nvPr>
        </p:nvSpPr>
        <p:spPr>
          <a:xfrm>
            <a:off x="365522" y="366714"/>
            <a:ext cx="8393468" cy="5664216"/>
          </a:xfrm>
        </p:spPr>
        <p:txBody>
          <a:bodyPr>
            <a:normAutofit/>
          </a:bodyPr>
          <a:lstStyle/>
          <a:p>
            <a:endParaRPr lang="en-US" sz="3200" dirty="0"/>
          </a:p>
        </p:txBody>
      </p:sp>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365522" y="1170878"/>
            <a:ext cx="8393468" cy="4939990"/>
          </a:xfrm>
        </p:spPr>
        <p:txBody>
          <a:bodyPr>
            <a:normAutofit/>
          </a:bodyPr>
          <a:lstStyle/>
          <a:p>
            <a:r>
              <a:rPr lang="en-US" sz="2500" dirty="0"/>
              <a:t>		</a:t>
            </a:r>
          </a:p>
          <a:p>
            <a:endParaRPr lang="en-US" dirty="0"/>
          </a:p>
        </p:txBody>
      </p:sp>
    </p:spTree>
    <p:extLst>
      <p:ext uri="{BB962C8B-B14F-4D97-AF65-F5344CB8AC3E}">
        <p14:creationId xmlns:p14="http://schemas.microsoft.com/office/powerpoint/2010/main" val="2781895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r>
              <a:rPr lang="en-US" sz="4000" dirty="0">
                <a:solidFill>
                  <a:srgbClr val="3897B0"/>
                </a:solidFill>
              </a:rPr>
              <a:t>Key Principles of a Successful Execution:</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a:t>An organizational culture of respect and humility</a:t>
            </a:r>
          </a:p>
          <a:p>
            <a:pPr marL="571500" indent="-571500">
              <a:buFont typeface="Wingdings" panose="05000000000000000000" pitchFamily="2" charset="2"/>
              <a:buChar char="Ø"/>
            </a:pPr>
            <a:r>
              <a:rPr lang="en-US" sz="3600" dirty="0"/>
              <a:t>An organization focused on Continuous Improvement</a:t>
            </a:r>
          </a:p>
          <a:p>
            <a:pPr marL="571500" indent="-571500">
              <a:buFont typeface="Wingdings" panose="05000000000000000000" pitchFamily="2" charset="2"/>
              <a:buChar char="Ø"/>
            </a:pPr>
            <a:r>
              <a:rPr lang="en-US" sz="3600" dirty="0">
                <a:highlight>
                  <a:srgbClr val="FFFF00"/>
                </a:highlight>
              </a:rPr>
              <a:t>An organization aligned top and bottom with a consistency of purpose</a:t>
            </a:r>
            <a:endParaRPr lang="en-US" sz="2500" b="0" dirty="0">
              <a:highlight>
                <a:srgbClr val="FFFF00"/>
              </a:highlight>
            </a:endParaRPr>
          </a:p>
          <a:p>
            <a:endParaRPr lang="en-US" dirty="0"/>
          </a:p>
        </p:txBody>
      </p:sp>
    </p:spTree>
    <p:extLst>
      <p:ext uri="{BB962C8B-B14F-4D97-AF65-F5344CB8AC3E}">
        <p14:creationId xmlns:p14="http://schemas.microsoft.com/office/powerpoint/2010/main" val="373677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r>
              <a:rPr lang="en-US" sz="3600" dirty="0">
                <a:solidFill>
                  <a:schemeClr val="accent4">
                    <a:lumMod val="75000"/>
                  </a:schemeClr>
                </a:solidFill>
              </a:rPr>
              <a:t>Key Lean Principles of a Successful Execution</a:t>
            </a:r>
            <a:r>
              <a:rPr lang="en-US" sz="4000" dirty="0">
                <a:solidFill>
                  <a:schemeClr val="accent4">
                    <a:lumMod val="75000"/>
                  </a:schemeClr>
                </a:solidFill>
              </a:rPr>
              <a:t>:</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dirty="0"/>
              <a:t>An organizational culture of respect and humility</a:t>
            </a:r>
          </a:p>
          <a:p>
            <a:pPr marL="571500" indent="-571500">
              <a:buFont typeface="Wingdings" panose="05000000000000000000" pitchFamily="2" charset="2"/>
              <a:buChar char="Ø"/>
            </a:pPr>
            <a:r>
              <a:rPr lang="en-US" sz="3600" dirty="0"/>
              <a:t>An organization focused on Continuous Improvement</a:t>
            </a:r>
          </a:p>
          <a:p>
            <a:pPr marL="571500" indent="-571500">
              <a:buFont typeface="Wingdings" panose="05000000000000000000" pitchFamily="2" charset="2"/>
              <a:buChar char="Ø"/>
            </a:pPr>
            <a:r>
              <a:rPr lang="en-US" sz="3600" dirty="0"/>
              <a:t>An organization aligned top and bottom with a consistency of purpose</a:t>
            </a:r>
          </a:p>
          <a:p>
            <a:pPr marL="571500" indent="-571500">
              <a:buFont typeface="Wingdings" panose="05000000000000000000" pitchFamily="2" charset="2"/>
              <a:buChar char="Ø"/>
            </a:pPr>
            <a:r>
              <a:rPr lang="en-US" sz="3600" dirty="0">
                <a:highlight>
                  <a:srgbClr val="FFFF00"/>
                </a:highlight>
              </a:rPr>
              <a:t>An organization that is focused on creating value for the customer</a:t>
            </a:r>
            <a:endParaRPr lang="en-US" sz="2500" dirty="0">
              <a:highlight>
                <a:srgbClr val="FFFF00"/>
              </a:highlight>
            </a:endParaRPr>
          </a:p>
          <a:p>
            <a:endParaRPr lang="en-US" dirty="0"/>
          </a:p>
        </p:txBody>
      </p:sp>
    </p:spTree>
    <p:extLst>
      <p:ext uri="{BB962C8B-B14F-4D97-AF65-F5344CB8AC3E}">
        <p14:creationId xmlns:p14="http://schemas.microsoft.com/office/powerpoint/2010/main" val="1124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184935" y="-33704"/>
            <a:ext cx="9144000" cy="6110868"/>
          </a:xfrm>
        </p:spPr>
        <p:txBody>
          <a:bodyPr>
            <a:normAutofit/>
          </a:bodyPr>
          <a:lstStyle/>
          <a:p>
            <a:r>
              <a:rPr lang="en-US" sz="2500" dirty="0"/>
              <a:t>	</a:t>
            </a:r>
            <a:endParaRPr lang="en-US" sz="4000" dirty="0"/>
          </a:p>
          <a:p>
            <a:r>
              <a:rPr lang="en-US" sz="4000" dirty="0">
                <a:solidFill>
                  <a:srgbClr val="3897B0"/>
                </a:solidFill>
              </a:rPr>
              <a:t>Other Key Understandings?</a:t>
            </a:r>
          </a:p>
          <a:p>
            <a:pPr marL="457200" indent="-457200">
              <a:buFont typeface="Wingdings" panose="05000000000000000000" pitchFamily="2" charset="2"/>
              <a:buChar char="Ø"/>
            </a:pPr>
            <a:r>
              <a:rPr lang="en-US" sz="3200" dirty="0"/>
              <a:t>In manufacturing value is primarily created on the shop floor</a:t>
            </a:r>
          </a:p>
          <a:p>
            <a:pPr marL="457200" indent="-457200">
              <a:buFont typeface="Wingdings" panose="05000000000000000000" pitchFamily="2" charset="2"/>
              <a:buChar char="Ø"/>
            </a:pPr>
            <a:r>
              <a:rPr lang="en-US" sz="3200" dirty="0"/>
              <a:t>Waste consumes over 95% of the cost to manufacture</a:t>
            </a:r>
          </a:p>
          <a:p>
            <a:pPr marL="457200" indent="-457200">
              <a:buFont typeface="Wingdings" panose="05000000000000000000" pitchFamily="2" charset="2"/>
              <a:buChar char="Ø"/>
            </a:pPr>
            <a:r>
              <a:rPr lang="en-US" sz="3200" dirty="0"/>
              <a:t>Consistent leadership is required closest to where the value is created</a:t>
            </a:r>
          </a:p>
          <a:p>
            <a:pPr marL="457200" indent="-457200">
              <a:buFont typeface="Wingdings" panose="05000000000000000000" pitchFamily="2" charset="2"/>
              <a:buChar char="Ø"/>
            </a:pPr>
            <a:r>
              <a:rPr lang="en-US" sz="3200" dirty="0"/>
              <a:t>Everyone in the organization wears two hats:</a:t>
            </a:r>
          </a:p>
          <a:p>
            <a:pPr marL="2057400" lvl="3" indent="-457200">
              <a:buFont typeface="Wingdings" panose="05000000000000000000" pitchFamily="2" charset="2"/>
              <a:buChar char="Ø"/>
            </a:pPr>
            <a:r>
              <a:rPr lang="en-US" sz="2800" b="1" dirty="0">
                <a:solidFill>
                  <a:srgbClr val="003B55"/>
                </a:solidFill>
              </a:rPr>
              <a:t>Daily Work</a:t>
            </a:r>
          </a:p>
          <a:p>
            <a:pPr marL="2057400" lvl="3" indent="-457200">
              <a:buFont typeface="Wingdings" panose="05000000000000000000" pitchFamily="2" charset="2"/>
              <a:buChar char="Ø"/>
            </a:pPr>
            <a:r>
              <a:rPr lang="en-US" sz="2800" b="1" dirty="0">
                <a:solidFill>
                  <a:srgbClr val="003B55"/>
                </a:solidFill>
              </a:rPr>
              <a:t>Improvement work</a:t>
            </a:r>
          </a:p>
          <a:p>
            <a:pPr marL="2057400" lvl="3" indent="-457200">
              <a:buFont typeface="Wingdings" panose="05000000000000000000" pitchFamily="2" charset="2"/>
              <a:buChar char="Ø"/>
            </a:pPr>
            <a:endParaRPr lang="en-US" sz="3350" dirty="0">
              <a:solidFill>
                <a:schemeClr val="accent4">
                  <a:lumMod val="75000"/>
                </a:schemeClr>
              </a:solidFill>
            </a:endParaRPr>
          </a:p>
          <a:p>
            <a:pPr marL="457200" indent="-457200">
              <a:buFont typeface="Wingdings" panose="05000000000000000000" pitchFamily="2" charset="2"/>
              <a:buChar char="Ø"/>
            </a:pPr>
            <a:endParaRPr lang="en-US" sz="3200" dirty="0">
              <a:solidFill>
                <a:schemeClr val="accent4">
                  <a:lumMod val="75000"/>
                </a:schemeClr>
              </a:solidFill>
            </a:endParaRPr>
          </a:p>
          <a:p>
            <a:endParaRPr lang="en-US" sz="3200" b="0" dirty="0"/>
          </a:p>
          <a:p>
            <a:endParaRPr lang="en-US" dirty="0"/>
          </a:p>
        </p:txBody>
      </p:sp>
    </p:spTree>
    <p:extLst>
      <p:ext uri="{BB962C8B-B14F-4D97-AF65-F5344CB8AC3E}">
        <p14:creationId xmlns:p14="http://schemas.microsoft.com/office/powerpoint/2010/main" val="2860498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457200" indent="-457200">
              <a:buFont typeface="Wingdings" panose="05000000000000000000" pitchFamily="2" charset="2"/>
              <a:buChar char="Ø"/>
            </a:pPr>
            <a:r>
              <a:rPr lang="en-US" sz="2800" dirty="0">
                <a:solidFill>
                  <a:srgbClr val="3897B0"/>
                </a:solidFill>
                <a:highlight>
                  <a:srgbClr val="FFFF00"/>
                </a:highlight>
              </a:rPr>
              <a:t>Policy Deployment and Scorecards</a:t>
            </a:r>
            <a:r>
              <a:rPr lang="en-US" sz="2800" dirty="0">
                <a:highlight>
                  <a:srgbClr val="FFFF00"/>
                </a:highlight>
              </a:rPr>
              <a:t>:  </a:t>
            </a:r>
            <a:r>
              <a:rPr lang="en-US" sz="2400" dirty="0">
                <a:highlight>
                  <a:srgbClr val="FFFF00"/>
                </a:highlight>
              </a:rPr>
              <a:t>Linking strategy to shop floor execution; Identifying KPI’s</a:t>
            </a:r>
          </a:p>
          <a:p>
            <a:pPr marL="457200" indent="-457200">
              <a:buFont typeface="Wingdings" panose="05000000000000000000" pitchFamily="2" charset="2"/>
              <a:buChar char="Ø"/>
            </a:pPr>
            <a:r>
              <a:rPr lang="en-US" sz="2800" dirty="0">
                <a:solidFill>
                  <a:srgbClr val="3897B0"/>
                </a:solidFill>
              </a:rPr>
              <a:t>Standard Work Of Leaders</a:t>
            </a:r>
            <a:r>
              <a:rPr lang="en-US" sz="2400" dirty="0">
                <a:solidFill>
                  <a:srgbClr val="3897B0"/>
                </a:solidFill>
              </a:rPr>
              <a:t>:</a:t>
            </a:r>
            <a:r>
              <a:rPr lang="en-US" sz="2400" dirty="0"/>
              <a:t> Cadence of work linked to Goals and Objectives</a:t>
            </a:r>
          </a:p>
          <a:p>
            <a:pPr marL="457200" indent="-457200">
              <a:buFont typeface="Wingdings" panose="05000000000000000000" pitchFamily="2" charset="2"/>
              <a:buChar char="Ø"/>
            </a:pPr>
            <a:r>
              <a:rPr lang="en-US" sz="2800" dirty="0">
                <a:solidFill>
                  <a:srgbClr val="3897B0"/>
                </a:solidFill>
              </a:rPr>
              <a:t>Visual Controls</a:t>
            </a:r>
            <a:r>
              <a:rPr lang="en-US" sz="2800" dirty="0">
                <a:solidFill>
                  <a:schemeClr val="accent4">
                    <a:lumMod val="75000"/>
                  </a:schemeClr>
                </a:solidFill>
              </a:rPr>
              <a:t>:</a:t>
            </a:r>
            <a:r>
              <a:rPr lang="en-US" sz="2400" dirty="0"/>
              <a:t> Making the state of the shop floor visible</a:t>
            </a:r>
          </a:p>
          <a:p>
            <a:pPr marL="457200" indent="-457200">
              <a:buFont typeface="Wingdings" panose="05000000000000000000" pitchFamily="2" charset="2"/>
              <a:buChar char="Ø"/>
            </a:pPr>
            <a:r>
              <a:rPr lang="en-US" sz="2800" dirty="0">
                <a:solidFill>
                  <a:srgbClr val="3897B0"/>
                </a:solidFill>
              </a:rPr>
              <a:t>Shopfloor Dashboards:</a:t>
            </a:r>
            <a:r>
              <a:rPr lang="en-US" sz="2800" dirty="0">
                <a:solidFill>
                  <a:schemeClr val="accent4">
                    <a:lumMod val="75000"/>
                  </a:schemeClr>
                </a:solidFill>
              </a:rPr>
              <a:t> </a:t>
            </a:r>
            <a:r>
              <a:rPr lang="en-US" sz="2400" dirty="0"/>
              <a:t>tracking critical KPI’s </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1891137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457200" indent="-457200">
              <a:buFont typeface="Wingdings" panose="05000000000000000000" pitchFamily="2" charset="2"/>
              <a:buChar char="Ø"/>
            </a:pPr>
            <a:r>
              <a:rPr lang="en-US" sz="2800" dirty="0">
                <a:solidFill>
                  <a:srgbClr val="3897B0"/>
                </a:solidFill>
              </a:rPr>
              <a:t>Policy Deployment and Scorecards</a:t>
            </a:r>
            <a:r>
              <a:rPr lang="en-US" sz="2800" dirty="0"/>
              <a:t>:  </a:t>
            </a:r>
            <a:r>
              <a:rPr lang="en-US" sz="2400" dirty="0"/>
              <a:t>Linking strategy to shop floor execution; Identifying KPI’s</a:t>
            </a:r>
          </a:p>
          <a:p>
            <a:pPr marL="457200" indent="-457200">
              <a:buFont typeface="Wingdings" panose="05000000000000000000" pitchFamily="2" charset="2"/>
              <a:buChar char="Ø"/>
            </a:pPr>
            <a:r>
              <a:rPr lang="en-US" sz="2800" dirty="0">
                <a:solidFill>
                  <a:srgbClr val="3897B0"/>
                </a:solidFill>
                <a:highlight>
                  <a:srgbClr val="FFFF00"/>
                </a:highlight>
              </a:rPr>
              <a:t>Standard Work Of Leaders</a:t>
            </a:r>
            <a:r>
              <a:rPr lang="en-US" sz="2400" dirty="0">
                <a:solidFill>
                  <a:srgbClr val="3897B0"/>
                </a:solidFill>
                <a:highlight>
                  <a:srgbClr val="FFFF00"/>
                </a:highlight>
              </a:rPr>
              <a:t>:</a:t>
            </a:r>
            <a:r>
              <a:rPr lang="en-US" sz="2400" dirty="0">
                <a:highlight>
                  <a:srgbClr val="FFFF00"/>
                </a:highlight>
              </a:rPr>
              <a:t> Cadence of work linked to Goals and Objectives</a:t>
            </a:r>
          </a:p>
          <a:p>
            <a:pPr marL="457200" indent="-457200">
              <a:buFont typeface="Wingdings" panose="05000000000000000000" pitchFamily="2" charset="2"/>
              <a:buChar char="Ø"/>
            </a:pPr>
            <a:r>
              <a:rPr lang="en-US" sz="2800" dirty="0">
                <a:solidFill>
                  <a:srgbClr val="3897B0"/>
                </a:solidFill>
              </a:rPr>
              <a:t>Visual Controls</a:t>
            </a:r>
            <a:r>
              <a:rPr lang="en-US" sz="2800" dirty="0">
                <a:solidFill>
                  <a:schemeClr val="accent4">
                    <a:lumMod val="75000"/>
                  </a:schemeClr>
                </a:solidFill>
              </a:rPr>
              <a:t>:</a:t>
            </a:r>
            <a:r>
              <a:rPr lang="en-US" sz="2400" dirty="0"/>
              <a:t> Making the state of the shop floor visible</a:t>
            </a:r>
          </a:p>
          <a:p>
            <a:pPr marL="457200" indent="-457200">
              <a:buFont typeface="Wingdings" panose="05000000000000000000" pitchFamily="2" charset="2"/>
              <a:buChar char="Ø"/>
            </a:pPr>
            <a:r>
              <a:rPr lang="en-US" sz="2800" dirty="0">
                <a:solidFill>
                  <a:srgbClr val="3897B0"/>
                </a:solidFill>
              </a:rPr>
              <a:t>Shopfloor Dashboards:</a:t>
            </a:r>
            <a:r>
              <a:rPr lang="en-US" sz="2800" dirty="0">
                <a:solidFill>
                  <a:schemeClr val="accent4">
                    <a:lumMod val="75000"/>
                  </a:schemeClr>
                </a:solidFill>
              </a:rPr>
              <a:t> </a:t>
            </a:r>
            <a:r>
              <a:rPr lang="en-US" sz="2400" dirty="0"/>
              <a:t>tracking critical KPI’s </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4128385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457200" indent="-457200">
              <a:buFont typeface="Wingdings" panose="05000000000000000000" pitchFamily="2" charset="2"/>
              <a:buChar char="Ø"/>
            </a:pPr>
            <a:r>
              <a:rPr lang="en-US" sz="2800" dirty="0">
                <a:solidFill>
                  <a:srgbClr val="3897B0"/>
                </a:solidFill>
              </a:rPr>
              <a:t>Policy Deployment and Scorecards</a:t>
            </a:r>
            <a:r>
              <a:rPr lang="en-US" sz="2800" dirty="0"/>
              <a:t>:  </a:t>
            </a:r>
            <a:r>
              <a:rPr lang="en-US" sz="2400" dirty="0"/>
              <a:t>Linking strategy to shop floor execution; Identifying KPI’s</a:t>
            </a:r>
          </a:p>
          <a:p>
            <a:pPr marL="457200" indent="-457200">
              <a:buFont typeface="Wingdings" panose="05000000000000000000" pitchFamily="2" charset="2"/>
              <a:buChar char="Ø"/>
            </a:pPr>
            <a:r>
              <a:rPr lang="en-US" sz="2800" dirty="0">
                <a:solidFill>
                  <a:srgbClr val="3897B0"/>
                </a:solidFill>
              </a:rPr>
              <a:t>Standard Work Of Leaders</a:t>
            </a:r>
            <a:r>
              <a:rPr lang="en-US" sz="2400" dirty="0">
                <a:solidFill>
                  <a:srgbClr val="3897B0"/>
                </a:solidFill>
              </a:rPr>
              <a:t>:</a:t>
            </a:r>
            <a:r>
              <a:rPr lang="en-US" sz="2400" dirty="0"/>
              <a:t> Cadence of work linked to Goals and Objectives</a:t>
            </a:r>
          </a:p>
          <a:p>
            <a:pPr marL="457200" indent="-457200">
              <a:buFont typeface="Wingdings" panose="05000000000000000000" pitchFamily="2" charset="2"/>
              <a:buChar char="Ø"/>
            </a:pPr>
            <a:r>
              <a:rPr lang="en-US" sz="2800" dirty="0">
                <a:solidFill>
                  <a:srgbClr val="3897B0"/>
                </a:solidFill>
                <a:highlight>
                  <a:srgbClr val="FFFF00"/>
                </a:highlight>
              </a:rPr>
              <a:t>Visual Controls</a:t>
            </a:r>
            <a:r>
              <a:rPr lang="en-US" sz="2800" dirty="0">
                <a:solidFill>
                  <a:schemeClr val="accent4">
                    <a:lumMod val="75000"/>
                  </a:schemeClr>
                </a:solidFill>
                <a:highlight>
                  <a:srgbClr val="FFFF00"/>
                </a:highlight>
              </a:rPr>
              <a:t>:</a:t>
            </a:r>
            <a:r>
              <a:rPr lang="en-US" sz="2400" dirty="0">
                <a:highlight>
                  <a:srgbClr val="FFFF00"/>
                </a:highlight>
              </a:rPr>
              <a:t> Making the state of the shop floor visible</a:t>
            </a:r>
          </a:p>
          <a:p>
            <a:pPr marL="457200" indent="-457200">
              <a:buFont typeface="Wingdings" panose="05000000000000000000" pitchFamily="2" charset="2"/>
              <a:buChar char="Ø"/>
            </a:pPr>
            <a:r>
              <a:rPr lang="en-US" sz="2800" dirty="0">
                <a:solidFill>
                  <a:srgbClr val="3897B0"/>
                </a:solidFill>
              </a:rPr>
              <a:t>Shopfloor Dashboards:</a:t>
            </a:r>
            <a:r>
              <a:rPr lang="en-US" sz="2800" dirty="0">
                <a:solidFill>
                  <a:schemeClr val="accent4">
                    <a:lumMod val="75000"/>
                  </a:schemeClr>
                </a:solidFill>
              </a:rPr>
              <a:t> </a:t>
            </a:r>
            <a:r>
              <a:rPr lang="en-US" sz="2400" dirty="0"/>
              <a:t>tracking critical KPI’s </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2226366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457200" indent="-457200">
              <a:buFont typeface="Wingdings" panose="05000000000000000000" pitchFamily="2" charset="2"/>
              <a:buChar char="Ø"/>
            </a:pPr>
            <a:r>
              <a:rPr lang="en-US" sz="2800" dirty="0">
                <a:solidFill>
                  <a:srgbClr val="3897B0"/>
                </a:solidFill>
              </a:rPr>
              <a:t>Policy Deployment and Scorecards</a:t>
            </a:r>
            <a:r>
              <a:rPr lang="en-US" sz="2800" dirty="0"/>
              <a:t>:  </a:t>
            </a:r>
            <a:r>
              <a:rPr lang="en-US" sz="2400" dirty="0"/>
              <a:t>Linking strategy to shop floor execution; Identifying KPI’s</a:t>
            </a:r>
          </a:p>
          <a:p>
            <a:pPr marL="457200" indent="-457200">
              <a:buFont typeface="Wingdings" panose="05000000000000000000" pitchFamily="2" charset="2"/>
              <a:buChar char="Ø"/>
            </a:pPr>
            <a:r>
              <a:rPr lang="en-US" sz="2800" dirty="0">
                <a:solidFill>
                  <a:srgbClr val="3897B0"/>
                </a:solidFill>
              </a:rPr>
              <a:t>Standard Work Of Leaders</a:t>
            </a:r>
            <a:r>
              <a:rPr lang="en-US" sz="2400" dirty="0">
                <a:solidFill>
                  <a:srgbClr val="3897B0"/>
                </a:solidFill>
              </a:rPr>
              <a:t>:</a:t>
            </a:r>
            <a:r>
              <a:rPr lang="en-US" sz="2400" dirty="0"/>
              <a:t> Cadence of work linked to Goals and Objectives</a:t>
            </a:r>
          </a:p>
          <a:p>
            <a:pPr marL="457200" indent="-457200">
              <a:buFont typeface="Wingdings" panose="05000000000000000000" pitchFamily="2" charset="2"/>
              <a:buChar char="Ø"/>
            </a:pPr>
            <a:r>
              <a:rPr lang="en-US" sz="2800" dirty="0">
                <a:solidFill>
                  <a:srgbClr val="3897B0"/>
                </a:solidFill>
              </a:rPr>
              <a:t>Visual Controls</a:t>
            </a:r>
            <a:r>
              <a:rPr lang="en-US" sz="2800" dirty="0">
                <a:solidFill>
                  <a:schemeClr val="accent4">
                    <a:lumMod val="75000"/>
                  </a:schemeClr>
                </a:solidFill>
              </a:rPr>
              <a:t>:</a:t>
            </a:r>
            <a:r>
              <a:rPr lang="en-US" sz="2400" dirty="0"/>
              <a:t> Making the state of the shop floor visible</a:t>
            </a:r>
          </a:p>
          <a:p>
            <a:pPr marL="457200" indent="-457200">
              <a:buFont typeface="Wingdings" panose="05000000000000000000" pitchFamily="2" charset="2"/>
              <a:buChar char="Ø"/>
            </a:pPr>
            <a:r>
              <a:rPr lang="en-US" sz="2800" dirty="0">
                <a:solidFill>
                  <a:srgbClr val="3897B0"/>
                </a:solidFill>
                <a:highlight>
                  <a:srgbClr val="FFFF00"/>
                </a:highlight>
              </a:rPr>
              <a:t>Shopfloor Dashboards:</a:t>
            </a:r>
            <a:r>
              <a:rPr lang="en-US" sz="2800" dirty="0">
                <a:solidFill>
                  <a:schemeClr val="accent4">
                    <a:lumMod val="75000"/>
                  </a:schemeClr>
                </a:solidFill>
                <a:highlight>
                  <a:srgbClr val="FFFF00"/>
                </a:highlight>
              </a:rPr>
              <a:t> </a:t>
            </a:r>
            <a:r>
              <a:rPr lang="en-US" sz="2400" dirty="0">
                <a:highlight>
                  <a:srgbClr val="FFFF00"/>
                </a:highlight>
              </a:rPr>
              <a:t>tracking critical KPI’s </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784604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342900" indent="-342900">
              <a:buFont typeface="Wingdings" panose="05000000000000000000" pitchFamily="2" charset="2"/>
              <a:buChar char="Ø"/>
            </a:pPr>
            <a:r>
              <a:rPr lang="en-US" sz="2800" dirty="0">
                <a:solidFill>
                  <a:srgbClr val="3897B0"/>
                </a:solidFill>
                <a:highlight>
                  <a:srgbClr val="FFFF00"/>
                </a:highlight>
              </a:rPr>
              <a:t>Daily Kaizen: </a:t>
            </a:r>
            <a:r>
              <a:rPr lang="en-US" sz="2400" dirty="0">
                <a:highlight>
                  <a:srgbClr val="FFFF00"/>
                </a:highlight>
              </a:rPr>
              <a:t>Making small improvements every day</a:t>
            </a:r>
          </a:p>
          <a:p>
            <a:pPr marL="342900" indent="-342900">
              <a:buFont typeface="Wingdings" panose="05000000000000000000" pitchFamily="2" charset="2"/>
              <a:buChar char="Ø"/>
            </a:pPr>
            <a:r>
              <a:rPr lang="en-US" sz="2800" dirty="0">
                <a:solidFill>
                  <a:srgbClr val="3897B0"/>
                </a:solidFill>
              </a:rPr>
              <a:t>Creating an army of problem solvers:</a:t>
            </a:r>
            <a:r>
              <a:rPr lang="en-US" sz="2400" dirty="0"/>
              <a:t> a work force looking at problems as an opportunities for improvement, (Golden Nuggets)</a:t>
            </a:r>
          </a:p>
          <a:p>
            <a:pPr marL="342900" indent="-342900">
              <a:buFont typeface="Wingdings" panose="05000000000000000000" pitchFamily="2" charset="2"/>
              <a:buChar char="Ø"/>
            </a:pPr>
            <a:r>
              <a:rPr lang="en-US" sz="2800" dirty="0">
                <a:solidFill>
                  <a:srgbClr val="3897B0"/>
                </a:solidFill>
              </a:rPr>
              <a:t>Focused Gemba Walks: </a:t>
            </a:r>
            <a:r>
              <a:rPr lang="en-US" sz="2400" dirty="0"/>
              <a:t>Going to where the work is done, </a:t>
            </a:r>
            <a:r>
              <a:rPr lang="en-US" sz="2400"/>
              <a:t>(GEMBA), </a:t>
            </a:r>
            <a:r>
              <a:rPr lang="en-US" sz="2400" dirty="0"/>
              <a:t>observing, learning and supporting the problem solvers</a:t>
            </a:r>
          </a:p>
          <a:p>
            <a:endParaRPr lang="en-US" sz="2400" dirty="0"/>
          </a:p>
          <a:p>
            <a:endParaRPr lang="en-US" sz="2400" dirty="0"/>
          </a:p>
          <a:p>
            <a:endParaRPr lang="en-US" dirty="0"/>
          </a:p>
        </p:txBody>
      </p:sp>
    </p:spTree>
    <p:extLst>
      <p:ext uri="{BB962C8B-B14F-4D97-AF65-F5344CB8AC3E}">
        <p14:creationId xmlns:p14="http://schemas.microsoft.com/office/powerpoint/2010/main" val="1326828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342900" indent="-342900">
              <a:buFont typeface="Wingdings" panose="05000000000000000000" pitchFamily="2" charset="2"/>
              <a:buChar char="Ø"/>
            </a:pPr>
            <a:r>
              <a:rPr lang="en-US" sz="2800" dirty="0">
                <a:solidFill>
                  <a:srgbClr val="3897B0"/>
                </a:solidFill>
              </a:rPr>
              <a:t>Daily Kaizen: </a:t>
            </a:r>
            <a:r>
              <a:rPr lang="en-US" sz="2400" dirty="0"/>
              <a:t>Making small improvements every day</a:t>
            </a:r>
          </a:p>
          <a:p>
            <a:pPr marL="342900" indent="-342900">
              <a:buFont typeface="Wingdings" panose="05000000000000000000" pitchFamily="2" charset="2"/>
              <a:buChar char="Ø"/>
            </a:pPr>
            <a:r>
              <a:rPr lang="en-US" sz="2800" dirty="0">
                <a:solidFill>
                  <a:srgbClr val="3897B0"/>
                </a:solidFill>
                <a:highlight>
                  <a:srgbClr val="FFFF00"/>
                </a:highlight>
              </a:rPr>
              <a:t>Creating an army of problem solvers:</a:t>
            </a:r>
            <a:r>
              <a:rPr lang="en-US" sz="2400" dirty="0">
                <a:highlight>
                  <a:srgbClr val="FFFF00"/>
                </a:highlight>
              </a:rPr>
              <a:t> a work force looking at problems as an opportunities for improvement, (Golden Nuggets)</a:t>
            </a:r>
          </a:p>
          <a:p>
            <a:pPr marL="342900" indent="-342900">
              <a:buFont typeface="Wingdings" panose="05000000000000000000" pitchFamily="2" charset="2"/>
              <a:buChar char="Ø"/>
            </a:pPr>
            <a:r>
              <a:rPr lang="en-US" sz="2800" dirty="0">
                <a:solidFill>
                  <a:srgbClr val="3897B0"/>
                </a:solidFill>
              </a:rPr>
              <a:t>Focused Gemba Walks: </a:t>
            </a:r>
            <a:r>
              <a:rPr lang="en-US" sz="2400" dirty="0"/>
              <a:t>Going to where the work is done, (GEMBA), observing, learning and supporting the problem solvers</a:t>
            </a:r>
          </a:p>
          <a:p>
            <a:endParaRPr lang="en-US" sz="2400" dirty="0"/>
          </a:p>
          <a:p>
            <a:endParaRPr lang="en-US" sz="2400" dirty="0"/>
          </a:p>
          <a:p>
            <a:endParaRPr lang="en-US" dirty="0"/>
          </a:p>
        </p:txBody>
      </p:sp>
    </p:spTree>
    <p:extLst>
      <p:ext uri="{BB962C8B-B14F-4D97-AF65-F5344CB8AC3E}">
        <p14:creationId xmlns:p14="http://schemas.microsoft.com/office/powerpoint/2010/main" val="703593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solidFill>
                  <a:srgbClr val="3897B0"/>
                </a:solidFill>
              </a:rPr>
              <a:t>What makes up a Lean Management Roadmap?</a:t>
            </a:r>
          </a:p>
          <a:p>
            <a:endParaRPr lang="en-US" sz="4000" b="0" dirty="0"/>
          </a:p>
          <a:p>
            <a:pPr marL="342900" indent="-342900">
              <a:buFont typeface="Wingdings" panose="05000000000000000000" pitchFamily="2" charset="2"/>
              <a:buChar char="Ø"/>
            </a:pPr>
            <a:r>
              <a:rPr lang="en-US" sz="2800" dirty="0">
                <a:solidFill>
                  <a:srgbClr val="3897B0"/>
                </a:solidFill>
              </a:rPr>
              <a:t>Daily Kaizen: </a:t>
            </a:r>
            <a:r>
              <a:rPr lang="en-US" sz="2400" dirty="0"/>
              <a:t>Making small improvements every day</a:t>
            </a:r>
          </a:p>
          <a:p>
            <a:pPr marL="342900" indent="-342900">
              <a:buFont typeface="Wingdings" panose="05000000000000000000" pitchFamily="2" charset="2"/>
              <a:buChar char="Ø"/>
            </a:pPr>
            <a:r>
              <a:rPr lang="en-US" sz="2800" dirty="0">
                <a:solidFill>
                  <a:srgbClr val="3897B0"/>
                </a:solidFill>
              </a:rPr>
              <a:t>Creating an army of problem solvers:</a:t>
            </a:r>
            <a:r>
              <a:rPr lang="en-US" sz="2400" dirty="0"/>
              <a:t> a work force looking at problems as an opportunities for improvement, (Golden Nuggets)</a:t>
            </a:r>
          </a:p>
          <a:p>
            <a:pPr marL="342900" indent="-342900">
              <a:buFont typeface="Wingdings" panose="05000000000000000000" pitchFamily="2" charset="2"/>
              <a:buChar char="Ø"/>
            </a:pPr>
            <a:r>
              <a:rPr lang="en-US" sz="2800" dirty="0">
                <a:solidFill>
                  <a:srgbClr val="3897B0"/>
                </a:solidFill>
                <a:highlight>
                  <a:srgbClr val="FFFF00"/>
                </a:highlight>
              </a:rPr>
              <a:t>Focused Gemba Walks: </a:t>
            </a:r>
            <a:r>
              <a:rPr lang="en-US" sz="2400" dirty="0">
                <a:highlight>
                  <a:srgbClr val="FFFF00"/>
                </a:highlight>
              </a:rPr>
              <a:t>Going to where the work is done, </a:t>
            </a:r>
            <a:r>
              <a:rPr lang="en-US" sz="2400">
                <a:highlight>
                  <a:srgbClr val="FFFF00"/>
                </a:highlight>
              </a:rPr>
              <a:t>(GEMBA</a:t>
            </a:r>
            <a:r>
              <a:rPr lang="en-US" sz="2400" dirty="0">
                <a:highlight>
                  <a:srgbClr val="FFFF00"/>
                </a:highlight>
              </a:rPr>
              <a:t>), observing, learning and supporting the problem solvers</a:t>
            </a:r>
          </a:p>
          <a:p>
            <a:endParaRPr lang="en-US" sz="2400" dirty="0"/>
          </a:p>
          <a:p>
            <a:endParaRPr lang="en-US" sz="2400" dirty="0"/>
          </a:p>
          <a:p>
            <a:endParaRPr lang="en-US" dirty="0"/>
          </a:p>
        </p:txBody>
      </p:sp>
    </p:spTree>
    <p:extLst>
      <p:ext uri="{BB962C8B-B14F-4D97-AF65-F5344CB8AC3E}">
        <p14:creationId xmlns:p14="http://schemas.microsoft.com/office/powerpoint/2010/main" val="2854550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5803F-5B49-6C4B-A1D4-CE83D3B63EBD}"/>
              </a:ext>
            </a:extLst>
          </p:cNvPr>
          <p:cNvSpPr>
            <a:spLocks noGrp="1"/>
          </p:cNvSpPr>
          <p:nvPr>
            <p:ph type="body" sz="quarter" idx="10"/>
          </p:nvPr>
        </p:nvSpPr>
        <p:spPr>
          <a:xfrm>
            <a:off x="303383" y="604837"/>
            <a:ext cx="8594037" cy="4990422"/>
          </a:xfrm>
        </p:spPr>
        <p:txBody>
          <a:bodyPr anchor="ctr">
            <a:noAutofit/>
          </a:bodyPr>
          <a:lstStyle/>
          <a:p>
            <a:pPr>
              <a:lnSpc>
                <a:spcPct val="80000"/>
              </a:lnSpc>
              <a:spcBef>
                <a:spcPts val="0"/>
              </a:spcBef>
            </a:pPr>
            <a:r>
              <a:rPr lang="en-US" sz="6600" dirty="0"/>
              <a:t>Creating a </a:t>
            </a:r>
          </a:p>
          <a:p>
            <a:pPr>
              <a:lnSpc>
                <a:spcPct val="80000"/>
              </a:lnSpc>
              <a:spcBef>
                <a:spcPts val="0"/>
              </a:spcBef>
            </a:pPr>
            <a:r>
              <a:rPr lang="en-US" sz="6600" dirty="0">
                <a:solidFill>
                  <a:srgbClr val="D7DF23"/>
                </a:solidFill>
              </a:rPr>
              <a:t>Roadmap</a:t>
            </a:r>
            <a:r>
              <a:rPr lang="en-US" sz="6600" dirty="0"/>
              <a:t> For</a:t>
            </a:r>
          </a:p>
          <a:p>
            <a:pPr>
              <a:lnSpc>
                <a:spcPct val="80000"/>
              </a:lnSpc>
              <a:spcBef>
                <a:spcPts val="0"/>
              </a:spcBef>
            </a:pPr>
            <a:r>
              <a:rPr lang="en-US" sz="6600" dirty="0">
                <a:solidFill>
                  <a:srgbClr val="D7DF23"/>
                </a:solidFill>
              </a:rPr>
              <a:t>Success </a:t>
            </a:r>
            <a:r>
              <a:rPr lang="en-US" sz="6600" dirty="0"/>
              <a:t>on the </a:t>
            </a:r>
          </a:p>
          <a:p>
            <a:pPr>
              <a:lnSpc>
                <a:spcPct val="80000"/>
              </a:lnSpc>
              <a:spcBef>
                <a:spcPts val="0"/>
              </a:spcBef>
            </a:pPr>
            <a:r>
              <a:rPr lang="en-US" sz="6600" dirty="0"/>
              <a:t>Manufacturing Floor</a:t>
            </a:r>
          </a:p>
          <a:p>
            <a:pPr>
              <a:lnSpc>
                <a:spcPct val="80000"/>
              </a:lnSpc>
              <a:spcBef>
                <a:spcPts val="0"/>
              </a:spcBef>
            </a:pPr>
            <a:endParaRPr lang="en-US" sz="6600" dirty="0"/>
          </a:p>
        </p:txBody>
      </p:sp>
      <p:sp>
        <p:nvSpPr>
          <p:cNvPr id="3" name="Text Placeholder 2">
            <a:extLst>
              <a:ext uri="{FF2B5EF4-FFF2-40B4-BE49-F238E27FC236}">
                <a16:creationId xmlns:a16="http://schemas.microsoft.com/office/drawing/2014/main" id="{B533799F-38B0-3E4F-8945-DCF9220ADE82}"/>
              </a:ext>
            </a:extLst>
          </p:cNvPr>
          <p:cNvSpPr>
            <a:spLocks noGrp="1"/>
          </p:cNvSpPr>
          <p:nvPr>
            <p:ph type="body" sz="quarter" idx="11"/>
          </p:nvPr>
        </p:nvSpPr>
        <p:spPr/>
        <p:txBody>
          <a:bodyPr/>
          <a:lstStyle/>
          <a:p>
            <a:r>
              <a:rPr lang="en-US" dirty="0"/>
              <a:t>November 29, 2022</a:t>
            </a:r>
          </a:p>
        </p:txBody>
      </p:sp>
      <p:sp>
        <p:nvSpPr>
          <p:cNvPr id="4" name="TextBox 3">
            <a:extLst>
              <a:ext uri="{FF2B5EF4-FFF2-40B4-BE49-F238E27FC236}">
                <a16:creationId xmlns:a16="http://schemas.microsoft.com/office/drawing/2014/main" id="{ED36102E-94FB-474E-A80A-3EBEA1519792}"/>
              </a:ext>
            </a:extLst>
          </p:cNvPr>
          <p:cNvSpPr txBox="1"/>
          <p:nvPr/>
        </p:nvSpPr>
        <p:spPr>
          <a:xfrm>
            <a:off x="5526484" y="727587"/>
            <a:ext cx="3314133"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50" b="1" i="1" dirty="0">
                <a:solidFill>
                  <a:srgbClr val="FF0000"/>
                </a:solidFill>
                <a:latin typeface="Avenir Next" panose="020B0503020202020204" pitchFamily="34" charset="0"/>
              </a:rPr>
              <a:t>Reminder to Mute Your Phone</a:t>
            </a:r>
          </a:p>
        </p:txBody>
      </p:sp>
    </p:spTree>
    <p:extLst>
      <p:ext uri="{BB962C8B-B14F-4D97-AF65-F5344CB8AC3E}">
        <p14:creationId xmlns:p14="http://schemas.microsoft.com/office/powerpoint/2010/main" val="3973485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fontScale="92500" lnSpcReduction="10000"/>
          </a:bodyPr>
          <a:lstStyle/>
          <a:p>
            <a:r>
              <a:rPr lang="en-US" sz="2500" dirty="0"/>
              <a:t>	</a:t>
            </a:r>
          </a:p>
          <a:p>
            <a:endParaRPr lang="en-US" sz="4000" dirty="0"/>
          </a:p>
          <a:p>
            <a:r>
              <a:rPr lang="en-US" sz="4000" dirty="0">
                <a:solidFill>
                  <a:srgbClr val="3897B0"/>
                </a:solidFill>
              </a:rPr>
              <a:t>What will a good Lean Management Roadmap provide:</a:t>
            </a:r>
            <a:endParaRPr lang="en-US" sz="4000" b="0" dirty="0"/>
          </a:p>
          <a:p>
            <a:r>
              <a:rPr lang="en-US" sz="2400" dirty="0"/>
              <a:t> </a:t>
            </a:r>
          </a:p>
          <a:p>
            <a:pPr marL="342900" indent="-342900">
              <a:buFont typeface="Wingdings" panose="05000000000000000000" pitchFamily="2" charset="2"/>
              <a:buChar char="Ø"/>
            </a:pPr>
            <a:r>
              <a:rPr lang="en-US" sz="2800" dirty="0"/>
              <a:t>Systems and tools for effective shop floor Lean Daily Management</a:t>
            </a:r>
          </a:p>
          <a:p>
            <a:pPr marL="342900" indent="-342900">
              <a:buFont typeface="Wingdings" panose="05000000000000000000" pitchFamily="2" charset="2"/>
              <a:buChar char="Ø"/>
            </a:pPr>
            <a:r>
              <a:rPr lang="en-US" sz="2800" dirty="0"/>
              <a:t>Integrated approach to aligning C-level goals and objectives to shop floor execution</a:t>
            </a:r>
          </a:p>
          <a:p>
            <a:pPr marL="342900" indent="-342900">
              <a:buFont typeface="Wingdings" panose="05000000000000000000" pitchFamily="2" charset="2"/>
              <a:buChar char="Ø"/>
            </a:pPr>
            <a:r>
              <a:rPr lang="en-US" sz="2800" dirty="0"/>
              <a:t>Shop floor culture of engagement driving continuous improvement, (Leadership’s Role)</a:t>
            </a:r>
          </a:p>
          <a:p>
            <a:pPr marL="342900" indent="-342900">
              <a:buFont typeface="Wingdings" panose="05000000000000000000" pitchFamily="2" charset="2"/>
              <a:buChar char="Ø"/>
            </a:pPr>
            <a:r>
              <a:rPr lang="en-US" sz="2800" dirty="0"/>
              <a:t>A closed loop process focused on visual controls, accountability and sustained improvement</a:t>
            </a:r>
          </a:p>
          <a:p>
            <a:pPr marL="342900" indent="-342900">
              <a:buFont typeface="Wingdings" panose="05000000000000000000" pitchFamily="2" charset="2"/>
              <a:buChar char="Ø"/>
            </a:pPr>
            <a:r>
              <a:rPr lang="en-US" sz="3600" dirty="0"/>
              <a:t>Successful Execution</a:t>
            </a:r>
          </a:p>
          <a:p>
            <a:pPr marL="342900" indent="-342900">
              <a:buFont typeface="Wingdings" panose="05000000000000000000" pitchFamily="2" charset="2"/>
              <a:buChar char="Ø"/>
            </a:pPr>
            <a:endParaRPr lang="en-US" sz="2800" dirty="0"/>
          </a:p>
          <a:p>
            <a:endParaRPr lang="en-US" sz="2400" dirty="0"/>
          </a:p>
          <a:p>
            <a:endParaRPr lang="en-US" dirty="0"/>
          </a:p>
        </p:txBody>
      </p:sp>
    </p:spTree>
    <p:extLst>
      <p:ext uri="{BB962C8B-B14F-4D97-AF65-F5344CB8AC3E}">
        <p14:creationId xmlns:p14="http://schemas.microsoft.com/office/powerpoint/2010/main" val="1647315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t>What is your Road Map?</a:t>
            </a:r>
          </a:p>
          <a:p>
            <a:r>
              <a:rPr lang="en-US" sz="4000" dirty="0"/>
              <a:t>How will you meet your Goals and Objectives?</a:t>
            </a:r>
            <a:endParaRPr lang="en-US" sz="2500" b="0" dirty="0"/>
          </a:p>
          <a:p>
            <a:endParaRPr lang="en-US" dirty="0"/>
          </a:p>
        </p:txBody>
      </p:sp>
      <p:pic>
        <p:nvPicPr>
          <p:cNvPr id="4" name="Picture 3" descr="Six pins pointed on several spots on a road map">
            <a:extLst>
              <a:ext uri="{FF2B5EF4-FFF2-40B4-BE49-F238E27FC236}">
                <a16:creationId xmlns:a16="http://schemas.microsoft.com/office/drawing/2014/main" id="{0F21166E-CAF0-E32D-0C7C-E37A991876BF}"/>
              </a:ext>
            </a:extLst>
          </p:cNvPr>
          <p:cNvPicPr>
            <a:picLocks noChangeAspect="1"/>
          </p:cNvPicPr>
          <p:nvPr/>
        </p:nvPicPr>
        <p:blipFill>
          <a:blip r:embed="rId3"/>
          <a:stretch>
            <a:fillRect/>
          </a:stretch>
        </p:blipFill>
        <p:spPr>
          <a:xfrm>
            <a:off x="1880170" y="3055434"/>
            <a:ext cx="4808305" cy="3405492"/>
          </a:xfrm>
          <a:prstGeom prst="rect">
            <a:avLst/>
          </a:prstGeom>
        </p:spPr>
      </p:pic>
    </p:spTree>
    <p:extLst>
      <p:ext uri="{BB962C8B-B14F-4D97-AF65-F5344CB8AC3E}">
        <p14:creationId xmlns:p14="http://schemas.microsoft.com/office/powerpoint/2010/main" val="2984334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lnSpcReduction="10000"/>
          </a:bodyPr>
          <a:lstStyle/>
          <a:p>
            <a:r>
              <a:rPr lang="en-US" sz="2500" dirty="0"/>
              <a:t>	</a:t>
            </a:r>
          </a:p>
          <a:p>
            <a:endParaRPr lang="en-US" sz="4000" dirty="0"/>
          </a:p>
          <a:p>
            <a:r>
              <a:rPr lang="en-US" sz="4000" dirty="0">
                <a:solidFill>
                  <a:srgbClr val="3897B0"/>
                </a:solidFill>
              </a:rPr>
              <a:t>Going Forward:</a:t>
            </a:r>
          </a:p>
          <a:p>
            <a:endParaRPr lang="en-US" sz="2400" dirty="0"/>
          </a:p>
          <a:p>
            <a:r>
              <a:rPr lang="en-US" sz="2800" dirty="0"/>
              <a:t>IMEC understands the importance of creating roadmaps leading toward successful Lean Transformations and  Operational Excellence. IMEC is dedicated to providing the expertise, training, support by doing and can help your organization create its Roadmap to reach its Strategic Goals and Objectives</a:t>
            </a:r>
            <a:r>
              <a:rPr lang="en-US" sz="2400" dirty="0"/>
              <a:t>.</a:t>
            </a:r>
          </a:p>
          <a:p>
            <a:endParaRPr lang="en-US" sz="2400" dirty="0"/>
          </a:p>
          <a:p>
            <a:r>
              <a:rPr lang="en-US" sz="4000" dirty="0">
                <a:solidFill>
                  <a:srgbClr val="3897B0"/>
                </a:solidFill>
              </a:rPr>
              <a:t>Let IMEC help you and your team create and execute your Roadmap</a:t>
            </a:r>
          </a:p>
          <a:p>
            <a:endParaRPr lang="en-US" dirty="0"/>
          </a:p>
        </p:txBody>
      </p:sp>
    </p:spTree>
    <p:extLst>
      <p:ext uri="{BB962C8B-B14F-4D97-AF65-F5344CB8AC3E}">
        <p14:creationId xmlns:p14="http://schemas.microsoft.com/office/powerpoint/2010/main" val="1338017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3A8D7B-2E23-744E-8982-E9F5EC9A9ADE}"/>
              </a:ext>
            </a:extLst>
          </p:cNvPr>
          <p:cNvSpPr>
            <a:spLocks noGrp="1"/>
          </p:cNvSpPr>
          <p:nvPr>
            <p:ph type="body" sz="quarter" idx="12"/>
          </p:nvPr>
        </p:nvSpPr>
        <p:spPr/>
        <p:txBody>
          <a:bodyPr/>
          <a:lstStyle/>
          <a:p>
            <a:r>
              <a:rPr lang="en-US" dirty="0"/>
              <a:t>Thank </a:t>
            </a:r>
          </a:p>
          <a:p>
            <a:r>
              <a:rPr lang="en-US" dirty="0"/>
              <a:t>You!</a:t>
            </a:r>
          </a:p>
        </p:txBody>
      </p:sp>
      <p:sp>
        <p:nvSpPr>
          <p:cNvPr id="3" name="Rectangle 2">
            <a:extLst>
              <a:ext uri="{FF2B5EF4-FFF2-40B4-BE49-F238E27FC236}">
                <a16:creationId xmlns:a16="http://schemas.microsoft.com/office/drawing/2014/main" id="{83355B38-71C3-438F-A67B-C6F7A0C52895}"/>
              </a:ext>
            </a:extLst>
          </p:cNvPr>
          <p:cNvSpPr/>
          <p:nvPr/>
        </p:nvSpPr>
        <p:spPr>
          <a:xfrm>
            <a:off x="730062" y="4084036"/>
            <a:ext cx="4572000" cy="610424"/>
          </a:xfrm>
          <a:prstGeom prst="rect">
            <a:avLst/>
          </a:prstGeom>
        </p:spPr>
        <p:txBody>
          <a:bodyPr wrap="square">
            <a:spAutoFit/>
          </a:bodyPr>
          <a:lstStyle/>
          <a:p>
            <a:pPr defTabSz="685800">
              <a:lnSpc>
                <a:spcPct val="90000"/>
              </a:lnSpc>
              <a:spcBef>
                <a:spcPts val="750"/>
              </a:spcBef>
            </a:pPr>
            <a:r>
              <a:rPr lang="en-US" sz="1500" dirty="0">
                <a:solidFill>
                  <a:prstClr val="white"/>
                </a:solidFill>
                <a:latin typeface="Avenir Next" panose="020B0503020202020204" pitchFamily="34" charset="0"/>
              </a:rPr>
              <a:t>info@IMEC.org</a:t>
            </a:r>
          </a:p>
          <a:p>
            <a:pPr defTabSz="685800">
              <a:lnSpc>
                <a:spcPct val="90000"/>
              </a:lnSpc>
              <a:spcBef>
                <a:spcPts val="750"/>
              </a:spcBef>
            </a:pPr>
            <a:r>
              <a:rPr lang="en-US" sz="1500" dirty="0">
                <a:solidFill>
                  <a:prstClr val="white"/>
                </a:solidFill>
                <a:latin typeface="Avenir Next" panose="020B0503020202020204" pitchFamily="34" charset="0"/>
              </a:rPr>
              <a:t>888-806-4632</a:t>
            </a:r>
          </a:p>
        </p:txBody>
      </p:sp>
    </p:spTree>
    <p:extLst>
      <p:ext uri="{BB962C8B-B14F-4D97-AF65-F5344CB8AC3E}">
        <p14:creationId xmlns:p14="http://schemas.microsoft.com/office/powerpoint/2010/main" val="423234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endParaRPr lang="en-US" sz="4000" dirty="0">
              <a:solidFill>
                <a:srgbClr val="3897B0"/>
              </a:solidFill>
            </a:endParaRPr>
          </a:p>
          <a:p>
            <a:endParaRPr lang="en-US" sz="4000" dirty="0">
              <a:solidFill>
                <a:srgbClr val="3897B0"/>
              </a:solidFill>
            </a:endParaRPr>
          </a:p>
          <a:p>
            <a:r>
              <a:rPr lang="en-US" sz="4000" dirty="0">
                <a:solidFill>
                  <a:srgbClr val="3897B0"/>
                </a:solidFill>
              </a:rPr>
              <a:t>    		What’s with the Roadmap?</a:t>
            </a:r>
          </a:p>
          <a:p>
            <a:endParaRPr lang="en-US" sz="4000" b="0" dirty="0">
              <a:solidFill>
                <a:srgbClr val="3897B0"/>
              </a:solidFill>
            </a:endParaRPr>
          </a:p>
          <a:p>
            <a:endParaRPr lang="en-US" dirty="0"/>
          </a:p>
        </p:txBody>
      </p:sp>
    </p:spTree>
    <p:extLst>
      <p:ext uri="{BB962C8B-B14F-4D97-AF65-F5344CB8AC3E}">
        <p14:creationId xmlns:p14="http://schemas.microsoft.com/office/powerpoint/2010/main" val="207453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endParaRPr lang="en-US" sz="4000" dirty="0"/>
          </a:p>
          <a:p>
            <a:r>
              <a:rPr lang="en-US" sz="4000" dirty="0"/>
              <a:t>Why a Roadmap?</a:t>
            </a:r>
          </a:p>
          <a:p>
            <a:r>
              <a:rPr lang="en-US" sz="4000" dirty="0"/>
              <a:t>A Plan to get from point A to point B</a:t>
            </a:r>
          </a:p>
          <a:p>
            <a:endParaRPr lang="en-US" sz="2500" b="0" dirty="0"/>
          </a:p>
          <a:p>
            <a:endParaRPr lang="en-US" dirty="0"/>
          </a:p>
        </p:txBody>
      </p:sp>
      <p:pic>
        <p:nvPicPr>
          <p:cNvPr id="4" name="Picture 3" descr="Six pins pointed on several spots on a road map">
            <a:extLst>
              <a:ext uri="{FF2B5EF4-FFF2-40B4-BE49-F238E27FC236}">
                <a16:creationId xmlns:a16="http://schemas.microsoft.com/office/drawing/2014/main" id="{0F21166E-CAF0-E32D-0C7C-E37A991876BF}"/>
              </a:ext>
            </a:extLst>
          </p:cNvPr>
          <p:cNvPicPr>
            <a:picLocks noChangeAspect="1"/>
          </p:cNvPicPr>
          <p:nvPr/>
        </p:nvPicPr>
        <p:blipFill>
          <a:blip r:embed="rId3"/>
          <a:stretch>
            <a:fillRect/>
          </a:stretch>
        </p:blipFill>
        <p:spPr>
          <a:xfrm>
            <a:off x="1808251" y="2393879"/>
            <a:ext cx="4808305" cy="3405492"/>
          </a:xfrm>
          <a:prstGeom prst="rect">
            <a:avLst/>
          </a:prstGeom>
        </p:spPr>
      </p:pic>
    </p:spTree>
    <p:extLst>
      <p:ext uri="{BB962C8B-B14F-4D97-AF65-F5344CB8AC3E}">
        <p14:creationId xmlns:p14="http://schemas.microsoft.com/office/powerpoint/2010/main" val="3423298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endParaRPr lang="en-US" sz="4000" dirty="0"/>
          </a:p>
          <a:p>
            <a:r>
              <a:rPr lang="en-US" sz="4000" dirty="0"/>
              <a:t>Why a Roadmap?</a:t>
            </a:r>
          </a:p>
          <a:p>
            <a:r>
              <a:rPr lang="en-US" sz="4000" dirty="0"/>
              <a:t>A Plan to get from point A to point B</a:t>
            </a:r>
          </a:p>
          <a:p>
            <a:r>
              <a:rPr lang="en-US" sz="4000" dirty="0"/>
              <a:t>Let’s take a trip,  let’s go to Italy</a:t>
            </a:r>
          </a:p>
          <a:p>
            <a:endParaRPr lang="en-US" sz="2500" b="0" dirty="0"/>
          </a:p>
          <a:p>
            <a:endParaRPr lang="en-US" dirty="0"/>
          </a:p>
        </p:txBody>
      </p:sp>
      <p:pic>
        <p:nvPicPr>
          <p:cNvPr id="4" name="Picture 3" descr="Six pins pointed on several spots on a road map">
            <a:extLst>
              <a:ext uri="{FF2B5EF4-FFF2-40B4-BE49-F238E27FC236}">
                <a16:creationId xmlns:a16="http://schemas.microsoft.com/office/drawing/2014/main" id="{0F21166E-CAF0-E32D-0C7C-E37A991876BF}"/>
              </a:ext>
            </a:extLst>
          </p:cNvPr>
          <p:cNvPicPr>
            <a:picLocks noChangeAspect="1"/>
          </p:cNvPicPr>
          <p:nvPr/>
        </p:nvPicPr>
        <p:blipFill>
          <a:blip r:embed="rId3"/>
          <a:stretch>
            <a:fillRect/>
          </a:stretch>
        </p:blipFill>
        <p:spPr>
          <a:xfrm>
            <a:off x="1962364" y="3246634"/>
            <a:ext cx="4808305" cy="3405492"/>
          </a:xfrm>
          <a:prstGeom prst="rect">
            <a:avLst/>
          </a:prstGeom>
        </p:spPr>
      </p:pic>
    </p:spTree>
    <p:extLst>
      <p:ext uri="{BB962C8B-B14F-4D97-AF65-F5344CB8AC3E}">
        <p14:creationId xmlns:p14="http://schemas.microsoft.com/office/powerpoint/2010/main" val="3753223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endParaRPr lang="en-US" sz="4000" dirty="0"/>
          </a:p>
          <a:p>
            <a:r>
              <a:rPr lang="en-US" sz="4000" dirty="0">
                <a:solidFill>
                  <a:schemeClr val="accent4">
                    <a:lumMod val="75000"/>
                  </a:schemeClr>
                </a:solidFill>
              </a:rPr>
              <a:t>In Manufacturing you need a Roadmap</a:t>
            </a:r>
          </a:p>
          <a:p>
            <a:endParaRPr lang="en-US" dirty="0"/>
          </a:p>
        </p:txBody>
      </p:sp>
      <p:pic>
        <p:nvPicPr>
          <p:cNvPr id="4" name="Picture 3" descr="Six pins pointed on several spots on a road map">
            <a:extLst>
              <a:ext uri="{FF2B5EF4-FFF2-40B4-BE49-F238E27FC236}">
                <a16:creationId xmlns:a16="http://schemas.microsoft.com/office/drawing/2014/main" id="{0F21166E-CAF0-E32D-0C7C-E37A991876BF}"/>
              </a:ext>
            </a:extLst>
          </p:cNvPr>
          <p:cNvPicPr>
            <a:picLocks noChangeAspect="1"/>
          </p:cNvPicPr>
          <p:nvPr/>
        </p:nvPicPr>
        <p:blipFill>
          <a:blip r:embed="rId3"/>
          <a:stretch>
            <a:fillRect/>
          </a:stretch>
        </p:blipFill>
        <p:spPr>
          <a:xfrm>
            <a:off x="1931541" y="1811525"/>
            <a:ext cx="4808305" cy="3405492"/>
          </a:xfrm>
          <a:prstGeom prst="rect">
            <a:avLst/>
          </a:prstGeom>
        </p:spPr>
      </p:pic>
    </p:spTree>
    <p:extLst>
      <p:ext uri="{BB962C8B-B14F-4D97-AF65-F5344CB8AC3E}">
        <p14:creationId xmlns:p14="http://schemas.microsoft.com/office/powerpoint/2010/main" val="3967399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fontScale="85000" lnSpcReduction="20000"/>
          </a:bodyPr>
          <a:lstStyle/>
          <a:p>
            <a:r>
              <a:rPr lang="en-US" sz="2500" dirty="0"/>
              <a:t>	</a:t>
            </a:r>
          </a:p>
          <a:p>
            <a:r>
              <a:rPr lang="en-US" sz="3500" dirty="0"/>
              <a:t>STARTS</a:t>
            </a:r>
            <a:r>
              <a:rPr lang="en-US" sz="4000" dirty="0"/>
              <a:t>:</a:t>
            </a:r>
          </a:p>
          <a:p>
            <a:r>
              <a:rPr lang="en-US" sz="3300" i="1" u="sng" dirty="0">
                <a:solidFill>
                  <a:schemeClr val="accent4">
                    <a:lumMod val="75000"/>
                  </a:schemeClr>
                </a:solidFill>
              </a:rPr>
              <a:t>Purpose:</a:t>
            </a:r>
            <a:r>
              <a:rPr lang="en-US" sz="3300" dirty="0"/>
              <a:t>   Why does the company exist?</a:t>
            </a:r>
          </a:p>
          <a:p>
            <a:r>
              <a:rPr lang="en-US" sz="3300" dirty="0"/>
              <a:t>		   What is your Purpose?</a:t>
            </a:r>
          </a:p>
          <a:p>
            <a:endParaRPr lang="en-US" sz="3300" i="1" u="sng" dirty="0">
              <a:solidFill>
                <a:schemeClr val="accent4">
                  <a:lumMod val="75000"/>
                </a:schemeClr>
              </a:solidFill>
            </a:endParaRPr>
          </a:p>
          <a:p>
            <a:r>
              <a:rPr lang="en-US" sz="3300" i="1" u="sng" dirty="0">
                <a:solidFill>
                  <a:schemeClr val="accent4">
                    <a:lumMod val="75000"/>
                  </a:schemeClr>
                </a:solidFill>
              </a:rPr>
              <a:t>Vision:</a:t>
            </a:r>
            <a:r>
              <a:rPr lang="en-US" sz="3300" i="1" dirty="0">
                <a:solidFill>
                  <a:schemeClr val="accent4">
                    <a:lumMod val="75000"/>
                  </a:schemeClr>
                </a:solidFill>
              </a:rPr>
              <a:t> </a:t>
            </a:r>
            <a:r>
              <a:rPr lang="en-US" sz="3300" dirty="0">
                <a:solidFill>
                  <a:schemeClr val="accent4">
                    <a:lumMod val="75000"/>
                  </a:schemeClr>
                </a:solidFill>
              </a:rPr>
              <a:t>	</a:t>
            </a:r>
            <a:r>
              <a:rPr lang="en-US" sz="3300" dirty="0"/>
              <a:t>  How do you image your Company in the 			           		  future</a:t>
            </a:r>
          </a:p>
          <a:p>
            <a:endParaRPr lang="en-US" sz="3300" dirty="0"/>
          </a:p>
          <a:p>
            <a:r>
              <a:rPr lang="en-US" sz="3300" i="1" u="sng" dirty="0">
                <a:solidFill>
                  <a:schemeClr val="accent4">
                    <a:lumMod val="75000"/>
                  </a:schemeClr>
                </a:solidFill>
              </a:rPr>
              <a:t>Strategy :</a:t>
            </a:r>
            <a:r>
              <a:rPr lang="en-US" sz="3300" dirty="0">
                <a:solidFill>
                  <a:schemeClr val="accent4">
                    <a:lumMod val="75000"/>
                  </a:schemeClr>
                </a:solidFill>
              </a:rPr>
              <a:t>   </a:t>
            </a:r>
            <a:r>
              <a:rPr lang="en-US" sz="3300" dirty="0"/>
              <a:t>What do you want to accomplish 				    	            over the next  3-5 years?</a:t>
            </a:r>
          </a:p>
          <a:p>
            <a:endParaRPr lang="en-US" sz="3300" dirty="0"/>
          </a:p>
          <a:p>
            <a:r>
              <a:rPr lang="en-US" sz="3300" i="1" u="sng" dirty="0">
                <a:solidFill>
                  <a:schemeClr val="accent4">
                    <a:lumMod val="75000"/>
                  </a:schemeClr>
                </a:solidFill>
              </a:rPr>
              <a:t>Goals &amp; Objectives:   </a:t>
            </a:r>
            <a:r>
              <a:rPr lang="en-US" sz="3300" dirty="0"/>
              <a:t>What do you want  to 		 				accomplish in the next 12 – 18 months and 				how will you get there?</a:t>
            </a:r>
          </a:p>
          <a:p>
            <a:r>
              <a:rPr lang="en-US" sz="3300" dirty="0"/>
              <a:t>		</a:t>
            </a:r>
          </a:p>
          <a:p>
            <a:r>
              <a:rPr lang="en-US" sz="3500" i="1" u="sng" dirty="0"/>
              <a:t>ENDS:</a:t>
            </a:r>
            <a:r>
              <a:rPr lang="en-US" sz="3300" i="1" u="sng" dirty="0">
                <a:solidFill>
                  <a:schemeClr val="accent4">
                    <a:lumMod val="75000"/>
                  </a:schemeClr>
                </a:solidFill>
              </a:rPr>
              <a:t> Successful Execution on the Shop Floor</a:t>
            </a:r>
            <a:endParaRPr lang="en-US" sz="3300" i="1" u="sng" dirty="0"/>
          </a:p>
          <a:p>
            <a:endParaRPr lang="en-US" sz="2500" b="0" i="1" u="sng" dirty="0"/>
          </a:p>
          <a:p>
            <a:endParaRPr lang="en-US" dirty="0"/>
          </a:p>
        </p:txBody>
      </p:sp>
    </p:spTree>
    <p:extLst>
      <p:ext uri="{BB962C8B-B14F-4D97-AF65-F5344CB8AC3E}">
        <p14:creationId xmlns:p14="http://schemas.microsoft.com/office/powerpoint/2010/main" val="367326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r>
              <a:rPr lang="en-US" sz="4000" dirty="0">
                <a:solidFill>
                  <a:schemeClr val="accent4">
                    <a:lumMod val="75000"/>
                  </a:schemeClr>
                </a:solidFill>
              </a:rPr>
              <a:t>Key Principles of a Successful Execution:</a:t>
            </a:r>
          </a:p>
          <a:p>
            <a:pPr marL="571500" indent="-571500">
              <a:buFont typeface="Wingdings" panose="05000000000000000000" pitchFamily="2" charset="2"/>
              <a:buChar char="Ø"/>
            </a:pPr>
            <a:r>
              <a:rPr lang="en-US" sz="3600" dirty="0">
                <a:highlight>
                  <a:srgbClr val="FFFF00"/>
                </a:highlight>
              </a:rPr>
              <a:t>An organizational culture of respect and humility</a:t>
            </a:r>
          </a:p>
          <a:p>
            <a:endParaRPr lang="en-US" sz="2500" b="0" dirty="0"/>
          </a:p>
          <a:p>
            <a:endParaRPr lang="en-US" dirty="0"/>
          </a:p>
        </p:txBody>
      </p:sp>
    </p:spTree>
    <p:extLst>
      <p:ext uri="{BB962C8B-B14F-4D97-AF65-F5344CB8AC3E}">
        <p14:creationId xmlns:p14="http://schemas.microsoft.com/office/powerpoint/2010/main" val="1483417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1457C-CCFF-4316-9C7A-6FB837E11DE1}"/>
              </a:ext>
            </a:extLst>
          </p:cNvPr>
          <p:cNvSpPr>
            <a:spLocks noGrp="1"/>
          </p:cNvSpPr>
          <p:nvPr>
            <p:ph type="body" sz="quarter" idx="11"/>
          </p:nvPr>
        </p:nvSpPr>
        <p:spPr>
          <a:xfrm>
            <a:off x="0" y="0"/>
            <a:ext cx="9144000" cy="6110868"/>
          </a:xfrm>
        </p:spPr>
        <p:txBody>
          <a:bodyPr>
            <a:normAutofit/>
          </a:bodyPr>
          <a:lstStyle/>
          <a:p>
            <a:r>
              <a:rPr lang="en-US" sz="2500" dirty="0"/>
              <a:t>	</a:t>
            </a:r>
          </a:p>
          <a:p>
            <a:r>
              <a:rPr lang="en-US" sz="4000" dirty="0">
                <a:solidFill>
                  <a:schemeClr val="accent4">
                    <a:lumMod val="75000"/>
                  </a:schemeClr>
                </a:solidFill>
              </a:rPr>
              <a:t>Key Principles of a Successful Execution:</a:t>
            </a:r>
          </a:p>
          <a:p>
            <a:pPr marL="571500" indent="-571500">
              <a:buFont typeface="Wingdings" panose="05000000000000000000" pitchFamily="2" charset="2"/>
              <a:buChar char="Ø"/>
            </a:pPr>
            <a:r>
              <a:rPr lang="en-US" sz="3600" dirty="0"/>
              <a:t>An organizational culture of respect and humility</a:t>
            </a:r>
          </a:p>
          <a:p>
            <a:pPr marL="571500" indent="-571500">
              <a:buFont typeface="Wingdings" panose="05000000000000000000" pitchFamily="2" charset="2"/>
              <a:buChar char="Ø"/>
            </a:pPr>
            <a:r>
              <a:rPr lang="en-US" sz="3600" dirty="0">
                <a:highlight>
                  <a:srgbClr val="FFFF00"/>
                </a:highlight>
              </a:rPr>
              <a:t>An organization focused on Continuous Improvement</a:t>
            </a:r>
          </a:p>
          <a:p>
            <a:endParaRPr lang="en-US" sz="2500" b="0" dirty="0"/>
          </a:p>
          <a:p>
            <a:endParaRPr lang="en-US" dirty="0"/>
          </a:p>
        </p:txBody>
      </p:sp>
    </p:spTree>
    <p:extLst>
      <p:ext uri="{BB962C8B-B14F-4D97-AF65-F5344CB8AC3E}">
        <p14:creationId xmlns:p14="http://schemas.microsoft.com/office/powerpoint/2010/main" val="770603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IMEC Theme 1">
      <a:dk1>
        <a:srgbClr val="000000"/>
      </a:dk1>
      <a:lt1>
        <a:srgbClr val="FFFFFF"/>
      </a:lt1>
      <a:dk2>
        <a:srgbClr val="FEFFFF"/>
      </a:dk2>
      <a:lt2>
        <a:srgbClr val="E7E6E6"/>
      </a:lt2>
      <a:accent1>
        <a:srgbClr val="003B55"/>
      </a:accent1>
      <a:accent2>
        <a:srgbClr val="B3D334"/>
      </a:accent2>
      <a:accent3>
        <a:srgbClr val="006885"/>
      </a:accent3>
      <a:accent4>
        <a:srgbClr val="00A8E5"/>
      </a:accent4>
      <a:accent5>
        <a:srgbClr val="3F6619"/>
      </a:accent5>
      <a:accent6>
        <a:srgbClr val="D5D5D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2784</TotalTime>
  <Words>1581</Words>
  <Application>Microsoft Office PowerPoint</Application>
  <PresentationFormat>On-screen Show (4:3)</PresentationFormat>
  <Paragraphs>207</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Avenir Next</vt:lpstr>
      <vt:lpstr>Avenir Next Demi Bold</vt:lpstr>
      <vt:lpstr>Avenir Next Heavy</vt:lpstr>
      <vt:lpstr>Avenir Next Medium</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AHEAD FASTER</dc:title>
  <dc:creator>Heather Ferreria</dc:creator>
  <cp:lastModifiedBy>Mark Loscudo</cp:lastModifiedBy>
  <cp:revision>454</cp:revision>
  <cp:lastPrinted>2022-11-22T17:24:46Z</cp:lastPrinted>
  <dcterms:created xsi:type="dcterms:W3CDTF">2020-12-09T14:52:08Z</dcterms:created>
  <dcterms:modified xsi:type="dcterms:W3CDTF">2022-11-22T18:10:41Z</dcterms:modified>
</cp:coreProperties>
</file>