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705" r:id="rId5"/>
    <p:sldId id="706" r:id="rId6"/>
    <p:sldId id="707" r:id="rId7"/>
    <p:sldId id="708" r:id="rId8"/>
    <p:sldId id="710" r:id="rId9"/>
    <p:sldId id="293" r:id="rId10"/>
    <p:sldId id="711" r:id="rId11"/>
    <p:sldId id="712" r:id="rId12"/>
    <p:sldId id="716" r:id="rId13"/>
    <p:sldId id="718" r:id="rId14"/>
    <p:sldId id="719" r:id="rId15"/>
    <p:sldId id="720" r:id="rId16"/>
    <p:sldId id="721" r:id="rId17"/>
    <p:sldId id="722" r:id="rId18"/>
    <p:sldId id="723" r:id="rId19"/>
    <p:sldId id="713" r:id="rId20"/>
    <p:sldId id="724" r:id="rId21"/>
    <p:sldId id="726" r:id="rId22"/>
    <p:sldId id="727" r:id="rId23"/>
    <p:sldId id="728" r:id="rId24"/>
    <p:sldId id="742" r:id="rId25"/>
    <p:sldId id="730" r:id="rId26"/>
    <p:sldId id="729" r:id="rId27"/>
    <p:sldId id="743" r:id="rId28"/>
    <p:sldId id="744" r:id="rId29"/>
    <p:sldId id="745" r:id="rId30"/>
    <p:sldId id="746" r:id="rId31"/>
    <p:sldId id="733" r:id="rId32"/>
    <p:sldId id="747" r:id="rId33"/>
    <p:sldId id="734" r:id="rId34"/>
    <p:sldId id="748" r:id="rId35"/>
    <p:sldId id="735" r:id="rId36"/>
    <p:sldId id="749" r:id="rId37"/>
    <p:sldId id="714" r:id="rId38"/>
    <p:sldId id="715" r:id="rId39"/>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046B25-1CD6-4BDF-92BA-5F34AA971286}">
          <p14:sldIdLst>
            <p14:sldId id="705"/>
            <p14:sldId id="706"/>
            <p14:sldId id="707"/>
            <p14:sldId id="708"/>
            <p14:sldId id="710"/>
            <p14:sldId id="293"/>
            <p14:sldId id="711"/>
            <p14:sldId id="712"/>
            <p14:sldId id="716"/>
            <p14:sldId id="718"/>
            <p14:sldId id="719"/>
            <p14:sldId id="720"/>
            <p14:sldId id="721"/>
            <p14:sldId id="722"/>
            <p14:sldId id="723"/>
            <p14:sldId id="713"/>
            <p14:sldId id="724"/>
            <p14:sldId id="726"/>
            <p14:sldId id="727"/>
            <p14:sldId id="728"/>
            <p14:sldId id="742"/>
            <p14:sldId id="730"/>
            <p14:sldId id="729"/>
            <p14:sldId id="743"/>
            <p14:sldId id="744"/>
            <p14:sldId id="745"/>
            <p14:sldId id="746"/>
            <p14:sldId id="733"/>
            <p14:sldId id="747"/>
            <p14:sldId id="734"/>
            <p14:sldId id="748"/>
            <p14:sldId id="735"/>
            <p14:sldId id="749"/>
            <p14:sldId id="714"/>
            <p14:sldId id="71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4B50"/>
    <a:srgbClr val="F78F40"/>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45" autoAdjust="0"/>
    <p:restoredTop sz="87582" autoAdjust="0"/>
  </p:normalViewPr>
  <p:slideViewPr>
    <p:cSldViewPr snapToGrid="0">
      <p:cViewPr varScale="1">
        <p:scale>
          <a:sx n="77" d="100"/>
          <a:sy n="77" d="100"/>
        </p:scale>
        <p:origin x="222" y="69"/>
      </p:cViewPr>
      <p:guideLst>
        <p:guide orient="horz" pos="2160"/>
        <p:guide pos="3840"/>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2C2A53-E32C-4C5E-ADA7-D79FB0BA762E}" type="datetimeFigureOut">
              <a:rPr lang="id-ID" smtClean="0"/>
              <a:t>27/06/2024</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880536-9986-4883-89D2-475E07E85C6D}" type="slidenum">
              <a:rPr lang="id-ID" smtClean="0"/>
              <a:t>‹#›</a:t>
            </a:fld>
            <a:endParaRPr lang="id-ID"/>
          </a:p>
        </p:txBody>
      </p:sp>
    </p:spTree>
    <p:extLst>
      <p:ext uri="{BB962C8B-B14F-4D97-AF65-F5344CB8AC3E}">
        <p14:creationId xmlns:p14="http://schemas.microsoft.com/office/powerpoint/2010/main" val="958122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70ACA-6663-46EC-B8D9-3B809DFCA7CE}" type="datetimeFigureOut">
              <a:rPr lang="en-US" smtClean="0"/>
              <a:t>6/27/2024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4E5E3-5945-42E1-95B7-2F0223F6C280}" type="slidenum">
              <a:rPr lang="en-US" smtClean="0"/>
              <a:t>‹#›</a:t>
            </a:fld>
            <a:endParaRPr lang="en-US"/>
          </a:p>
        </p:txBody>
      </p:sp>
    </p:spTree>
    <p:extLst>
      <p:ext uri="{BB962C8B-B14F-4D97-AF65-F5344CB8AC3E}">
        <p14:creationId xmlns:p14="http://schemas.microsoft.com/office/powerpoint/2010/main" val="3679376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EDC4E5E3-5945-42E1-95B7-2F0223F6C280}" type="slidenum">
              <a:rPr lang="en-US" smtClean="0"/>
              <a:t>4</a:t>
            </a:fld>
            <a:endParaRPr lang="en-US"/>
          </a:p>
        </p:txBody>
      </p:sp>
    </p:spTree>
    <p:extLst>
      <p:ext uri="{BB962C8B-B14F-4D97-AF65-F5344CB8AC3E}">
        <p14:creationId xmlns:p14="http://schemas.microsoft.com/office/powerpoint/2010/main" val="1462203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EDC4E5E3-5945-42E1-95B7-2F0223F6C280}" type="slidenum">
              <a:rPr lang="en-US" smtClean="0"/>
              <a:t>5</a:t>
            </a:fld>
            <a:endParaRPr lang="en-US"/>
          </a:p>
        </p:txBody>
      </p:sp>
    </p:spTree>
    <p:extLst>
      <p:ext uri="{BB962C8B-B14F-4D97-AF65-F5344CB8AC3E}">
        <p14:creationId xmlns:p14="http://schemas.microsoft.com/office/powerpoint/2010/main" val="2432570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EDC4E5E3-5945-42E1-95B7-2F0223F6C280}" type="slidenum">
              <a:rPr lang="en-US" smtClean="0"/>
              <a:t>9</a:t>
            </a:fld>
            <a:endParaRPr lang="en-US"/>
          </a:p>
        </p:txBody>
      </p:sp>
    </p:spTree>
    <p:extLst>
      <p:ext uri="{BB962C8B-B14F-4D97-AF65-F5344CB8AC3E}">
        <p14:creationId xmlns:p14="http://schemas.microsoft.com/office/powerpoint/2010/main" val="135396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EDC4E5E3-5945-42E1-95B7-2F0223F6C280}" type="slidenum">
              <a:rPr lang="en-US" smtClean="0"/>
              <a:t>17</a:t>
            </a:fld>
            <a:endParaRPr lang="en-US"/>
          </a:p>
        </p:txBody>
      </p:sp>
    </p:spTree>
    <p:extLst>
      <p:ext uri="{BB962C8B-B14F-4D97-AF65-F5344CB8AC3E}">
        <p14:creationId xmlns:p14="http://schemas.microsoft.com/office/powerpoint/2010/main" val="98578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C4E5E3-5945-42E1-95B7-2F0223F6C280}" type="slidenum">
              <a:rPr lang="en-US" smtClean="0"/>
              <a:t>35</a:t>
            </a:fld>
            <a:endParaRPr lang="en-US"/>
          </a:p>
        </p:txBody>
      </p:sp>
    </p:spTree>
    <p:extLst>
      <p:ext uri="{BB962C8B-B14F-4D97-AF65-F5344CB8AC3E}">
        <p14:creationId xmlns:p14="http://schemas.microsoft.com/office/powerpoint/2010/main" val="3114485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3933C4-7ABC-44A7-8649-D87A89DB0F5C}" type="datetimeFigureOut">
              <a:rPr lang="id-ID" smtClean="0"/>
              <a:t>27/06/2024</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5BA7C5E-6161-46A3-81EF-3D88EA024A6C}" type="slidenum">
              <a:rPr lang="id-ID" smtClean="0"/>
              <a:t>‹#›</a:t>
            </a:fld>
            <a:endParaRPr lang="id-ID"/>
          </a:p>
        </p:txBody>
      </p:sp>
    </p:spTree>
    <p:extLst>
      <p:ext uri="{BB962C8B-B14F-4D97-AF65-F5344CB8AC3E}">
        <p14:creationId xmlns:p14="http://schemas.microsoft.com/office/powerpoint/2010/main" val="412528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33016" y="0"/>
            <a:ext cx="6858000" cy="6858000"/>
          </a:xfrm>
          <a:prstGeom prst="diamond">
            <a:avLst/>
          </a:prstGeom>
        </p:spPr>
        <p:txBody>
          <a:bodyPr/>
          <a:lstStyle/>
          <a:p>
            <a:endParaRPr lang="id-ID"/>
          </a:p>
        </p:txBody>
      </p:sp>
    </p:spTree>
    <p:extLst>
      <p:ext uri="{BB962C8B-B14F-4D97-AF65-F5344CB8AC3E}">
        <p14:creationId xmlns:p14="http://schemas.microsoft.com/office/powerpoint/2010/main" val="376212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60400" y="711200"/>
            <a:ext cx="10871200" cy="5448300"/>
          </a:xfrm>
          <a:prstGeom prst="rect">
            <a:avLst/>
          </a:prstGeom>
        </p:spPr>
        <p:txBody>
          <a:bodyPr/>
          <a:lstStyle/>
          <a:p>
            <a:endParaRPr lang="id-ID"/>
          </a:p>
        </p:txBody>
      </p:sp>
    </p:spTree>
    <p:extLst>
      <p:ext uri="{BB962C8B-B14F-4D97-AF65-F5344CB8AC3E}">
        <p14:creationId xmlns:p14="http://schemas.microsoft.com/office/powerpoint/2010/main" val="1715795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10"/>
          <p:cNvSpPr>
            <a:spLocks noGrp="1"/>
          </p:cNvSpPr>
          <p:nvPr>
            <p:ph type="pic" sz="quarter" idx="12"/>
          </p:nvPr>
        </p:nvSpPr>
        <p:spPr>
          <a:xfrm>
            <a:off x="-1" y="0"/>
            <a:ext cx="12192002" cy="6858000"/>
          </a:xfrm>
          <a:custGeom>
            <a:avLst/>
            <a:gdLst>
              <a:gd name="connsiteX0" fmla="*/ 0 w 12192002"/>
              <a:gd name="connsiteY0" fmla="*/ 5931145 h 6858000"/>
              <a:gd name="connsiteX1" fmla="*/ 1976967 w 12192002"/>
              <a:gd name="connsiteY1" fmla="*/ 6858000 h 6858000"/>
              <a:gd name="connsiteX2" fmla="*/ 0 w 12192002"/>
              <a:gd name="connsiteY2" fmla="*/ 6858000 h 6858000"/>
              <a:gd name="connsiteX3" fmla="*/ 2 w 12192002"/>
              <a:gd name="connsiteY3" fmla="*/ 0 h 6858000"/>
              <a:gd name="connsiteX4" fmla="*/ 12192002 w 12192002"/>
              <a:gd name="connsiteY4" fmla="*/ 0 h 6858000"/>
              <a:gd name="connsiteX5" fmla="*/ 12192002 w 12192002"/>
              <a:gd name="connsiteY5" fmla="*/ 5595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2" h="6858000">
                <a:moveTo>
                  <a:pt x="0" y="5931145"/>
                </a:moveTo>
                <a:lnTo>
                  <a:pt x="1976967" y="6858000"/>
                </a:lnTo>
                <a:lnTo>
                  <a:pt x="0" y="6858000"/>
                </a:lnTo>
                <a:close/>
                <a:moveTo>
                  <a:pt x="2" y="0"/>
                </a:moveTo>
                <a:lnTo>
                  <a:pt x="12192002" y="0"/>
                </a:lnTo>
                <a:lnTo>
                  <a:pt x="12192002" y="5595582"/>
                </a:lnTo>
                <a:close/>
              </a:path>
            </a:pathLst>
          </a:custGeom>
        </p:spPr>
        <p:txBody>
          <a:bodyPr wrap="square">
            <a:noAutofit/>
          </a:bodyPr>
          <a:lstStyle/>
          <a:p>
            <a:endParaRPr lang="id-ID"/>
          </a:p>
        </p:txBody>
      </p:sp>
    </p:spTree>
    <p:extLst>
      <p:ext uri="{BB962C8B-B14F-4D97-AF65-F5344CB8AC3E}">
        <p14:creationId xmlns:p14="http://schemas.microsoft.com/office/powerpoint/2010/main" val="862121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6"/>
          <p:cNvSpPr>
            <a:spLocks noGrp="1"/>
          </p:cNvSpPr>
          <p:nvPr>
            <p:ph type="pic" sz="quarter" idx="10"/>
          </p:nvPr>
        </p:nvSpPr>
        <p:spPr>
          <a:xfrm>
            <a:off x="1927225" y="2387600"/>
            <a:ext cx="2540000" cy="4470400"/>
          </a:xfrm>
          <a:prstGeom prst="rect">
            <a:avLst/>
          </a:prstGeom>
        </p:spPr>
        <p:txBody>
          <a:bodyPr/>
          <a:lstStyle/>
          <a:p>
            <a:endParaRPr lang="id-ID"/>
          </a:p>
        </p:txBody>
      </p:sp>
      <p:sp>
        <p:nvSpPr>
          <p:cNvPr id="4" name="Picture Placeholder 6"/>
          <p:cNvSpPr>
            <a:spLocks noGrp="1"/>
          </p:cNvSpPr>
          <p:nvPr>
            <p:ph type="pic" sz="quarter" idx="11"/>
          </p:nvPr>
        </p:nvSpPr>
        <p:spPr>
          <a:xfrm>
            <a:off x="4826000" y="2015651"/>
            <a:ext cx="2540000" cy="4470400"/>
          </a:xfrm>
          <a:prstGeom prst="rect">
            <a:avLst/>
          </a:prstGeom>
        </p:spPr>
        <p:txBody>
          <a:bodyPr/>
          <a:lstStyle/>
          <a:p>
            <a:endParaRPr lang="id-ID"/>
          </a:p>
        </p:txBody>
      </p:sp>
      <p:sp>
        <p:nvSpPr>
          <p:cNvPr id="5" name="Picture Placeholder 6"/>
          <p:cNvSpPr>
            <a:spLocks noGrp="1"/>
          </p:cNvSpPr>
          <p:nvPr>
            <p:ph type="pic" sz="quarter" idx="12"/>
          </p:nvPr>
        </p:nvSpPr>
        <p:spPr>
          <a:xfrm>
            <a:off x="7724775" y="2387600"/>
            <a:ext cx="2540000" cy="4470400"/>
          </a:xfrm>
          <a:prstGeom prst="rect">
            <a:avLst/>
          </a:prstGeom>
        </p:spPr>
        <p:txBody>
          <a:bodyPr/>
          <a:lstStyle/>
          <a:p>
            <a:endParaRPr lang="id-ID"/>
          </a:p>
        </p:txBody>
      </p:sp>
    </p:spTree>
    <p:extLst>
      <p:ext uri="{BB962C8B-B14F-4D97-AF65-F5344CB8AC3E}">
        <p14:creationId xmlns:p14="http://schemas.microsoft.com/office/powerpoint/2010/main" val="1267043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6"/>
          <p:cNvSpPr>
            <a:spLocks noGrp="1"/>
          </p:cNvSpPr>
          <p:nvPr>
            <p:ph type="pic" sz="quarter" idx="10"/>
          </p:nvPr>
        </p:nvSpPr>
        <p:spPr>
          <a:xfrm>
            <a:off x="8966200" y="698500"/>
            <a:ext cx="2578100" cy="2654300"/>
          </a:xfrm>
          <a:prstGeom prst="rect">
            <a:avLst/>
          </a:prstGeom>
        </p:spPr>
        <p:txBody>
          <a:bodyPr/>
          <a:lstStyle/>
          <a:p>
            <a:endParaRPr lang="id-ID"/>
          </a:p>
        </p:txBody>
      </p:sp>
      <p:sp>
        <p:nvSpPr>
          <p:cNvPr id="4" name="Picture Placeholder 6"/>
          <p:cNvSpPr>
            <a:spLocks noGrp="1"/>
          </p:cNvSpPr>
          <p:nvPr>
            <p:ph type="pic" sz="quarter" idx="11"/>
          </p:nvPr>
        </p:nvSpPr>
        <p:spPr>
          <a:xfrm>
            <a:off x="6235700" y="698500"/>
            <a:ext cx="2578100" cy="2654300"/>
          </a:xfrm>
          <a:prstGeom prst="rect">
            <a:avLst/>
          </a:prstGeom>
        </p:spPr>
        <p:txBody>
          <a:bodyPr/>
          <a:lstStyle/>
          <a:p>
            <a:endParaRPr lang="id-ID"/>
          </a:p>
        </p:txBody>
      </p:sp>
      <p:sp>
        <p:nvSpPr>
          <p:cNvPr id="5" name="Picture Placeholder 6"/>
          <p:cNvSpPr>
            <a:spLocks noGrp="1"/>
          </p:cNvSpPr>
          <p:nvPr>
            <p:ph type="pic" sz="quarter" idx="12"/>
          </p:nvPr>
        </p:nvSpPr>
        <p:spPr>
          <a:xfrm>
            <a:off x="6235700" y="3505200"/>
            <a:ext cx="2578100" cy="2654300"/>
          </a:xfrm>
          <a:prstGeom prst="rect">
            <a:avLst/>
          </a:prstGeom>
        </p:spPr>
        <p:txBody>
          <a:bodyPr/>
          <a:lstStyle/>
          <a:p>
            <a:endParaRPr lang="id-ID"/>
          </a:p>
        </p:txBody>
      </p:sp>
      <p:sp>
        <p:nvSpPr>
          <p:cNvPr id="6" name="Picture Placeholder 6"/>
          <p:cNvSpPr>
            <a:spLocks noGrp="1"/>
          </p:cNvSpPr>
          <p:nvPr>
            <p:ph type="pic" sz="quarter" idx="13"/>
          </p:nvPr>
        </p:nvSpPr>
        <p:spPr>
          <a:xfrm>
            <a:off x="8966200" y="3505200"/>
            <a:ext cx="2578100" cy="2654300"/>
          </a:xfrm>
          <a:prstGeom prst="rect">
            <a:avLst/>
          </a:prstGeom>
        </p:spPr>
        <p:txBody>
          <a:bodyPr/>
          <a:lstStyle/>
          <a:p>
            <a:endParaRPr lang="id-ID"/>
          </a:p>
        </p:txBody>
      </p:sp>
    </p:spTree>
    <p:extLst>
      <p:ext uri="{BB962C8B-B14F-4D97-AF65-F5344CB8AC3E}">
        <p14:creationId xmlns:p14="http://schemas.microsoft.com/office/powerpoint/2010/main" val="542358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5094288" y="1494970"/>
            <a:ext cx="6532561" cy="4397829"/>
          </a:xfrm>
          <a:prstGeom prst="rect">
            <a:avLst/>
          </a:prstGeom>
          <a:noFill/>
        </p:spPr>
        <p:txBody>
          <a:bodyPr/>
          <a:lstStyle>
            <a:lvl1pPr>
              <a:defRPr sz="1600"/>
            </a:lvl1pPr>
          </a:lstStyle>
          <a:p>
            <a:r>
              <a:rPr lang="en-US" dirty="0"/>
              <a:t>Drag n Drop</a:t>
            </a:r>
          </a:p>
        </p:txBody>
      </p:sp>
    </p:spTree>
    <p:extLst>
      <p:ext uri="{BB962C8B-B14F-4D97-AF65-F5344CB8AC3E}">
        <p14:creationId xmlns:p14="http://schemas.microsoft.com/office/powerpoint/2010/main" val="1372427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8"/>
          <p:cNvSpPr>
            <a:spLocks noGrp="1"/>
          </p:cNvSpPr>
          <p:nvPr>
            <p:ph type="pic" sz="quarter" idx="20"/>
          </p:nvPr>
        </p:nvSpPr>
        <p:spPr>
          <a:xfrm>
            <a:off x="1015138" y="2556312"/>
            <a:ext cx="1925636" cy="2114497"/>
          </a:xfrm>
          <a:custGeom>
            <a:avLst/>
            <a:gdLst>
              <a:gd name="connsiteX0" fmla="*/ 2522219 w 5044439"/>
              <a:gd name="connsiteY0" fmla="*/ 0 h 5851550"/>
              <a:gd name="connsiteX1" fmla="*/ 5044439 w 5044439"/>
              <a:gd name="connsiteY1" fmla="*/ 1261110 h 5851550"/>
              <a:gd name="connsiteX2" fmla="*/ 5044439 w 5044439"/>
              <a:gd name="connsiteY2" fmla="*/ 4590440 h 5851550"/>
              <a:gd name="connsiteX3" fmla="*/ 2522219 w 5044439"/>
              <a:gd name="connsiteY3" fmla="*/ 5851550 h 5851550"/>
              <a:gd name="connsiteX4" fmla="*/ 0 w 5044439"/>
              <a:gd name="connsiteY4" fmla="*/ 4590440 h 5851550"/>
              <a:gd name="connsiteX5" fmla="*/ 0 w 5044439"/>
              <a:gd name="connsiteY5" fmla="*/ 1261110 h 585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4439" h="5851550">
                <a:moveTo>
                  <a:pt x="2522219" y="0"/>
                </a:moveTo>
                <a:lnTo>
                  <a:pt x="5044439" y="1261110"/>
                </a:lnTo>
                <a:lnTo>
                  <a:pt x="5044439" y="4590440"/>
                </a:lnTo>
                <a:lnTo>
                  <a:pt x="2522219" y="5851550"/>
                </a:lnTo>
                <a:lnTo>
                  <a:pt x="0" y="4590440"/>
                </a:lnTo>
                <a:lnTo>
                  <a:pt x="0" y="1261110"/>
                </a:lnTo>
                <a:close/>
              </a:path>
            </a:pathLst>
          </a:custGeom>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4" name="Picture Placeholder 8"/>
          <p:cNvSpPr>
            <a:spLocks noGrp="1"/>
          </p:cNvSpPr>
          <p:nvPr>
            <p:ph type="pic" sz="quarter" idx="22"/>
          </p:nvPr>
        </p:nvSpPr>
        <p:spPr>
          <a:xfrm>
            <a:off x="3755282" y="2553436"/>
            <a:ext cx="1925636" cy="2114497"/>
          </a:xfrm>
          <a:custGeom>
            <a:avLst/>
            <a:gdLst>
              <a:gd name="connsiteX0" fmla="*/ 2522219 w 5044439"/>
              <a:gd name="connsiteY0" fmla="*/ 0 h 5851550"/>
              <a:gd name="connsiteX1" fmla="*/ 5044439 w 5044439"/>
              <a:gd name="connsiteY1" fmla="*/ 1261110 h 5851550"/>
              <a:gd name="connsiteX2" fmla="*/ 5044439 w 5044439"/>
              <a:gd name="connsiteY2" fmla="*/ 4590440 h 5851550"/>
              <a:gd name="connsiteX3" fmla="*/ 2522219 w 5044439"/>
              <a:gd name="connsiteY3" fmla="*/ 5851550 h 5851550"/>
              <a:gd name="connsiteX4" fmla="*/ 0 w 5044439"/>
              <a:gd name="connsiteY4" fmla="*/ 4590440 h 5851550"/>
              <a:gd name="connsiteX5" fmla="*/ 0 w 5044439"/>
              <a:gd name="connsiteY5" fmla="*/ 1261110 h 585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4439" h="5851550">
                <a:moveTo>
                  <a:pt x="2522219" y="0"/>
                </a:moveTo>
                <a:lnTo>
                  <a:pt x="5044439" y="1261110"/>
                </a:lnTo>
                <a:lnTo>
                  <a:pt x="5044439" y="4590440"/>
                </a:lnTo>
                <a:lnTo>
                  <a:pt x="2522219" y="5851550"/>
                </a:lnTo>
                <a:lnTo>
                  <a:pt x="0" y="4590440"/>
                </a:lnTo>
                <a:lnTo>
                  <a:pt x="0" y="1261110"/>
                </a:lnTo>
                <a:close/>
              </a:path>
            </a:pathLst>
          </a:custGeom>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5" name="Picture Placeholder 8"/>
          <p:cNvSpPr>
            <a:spLocks noGrp="1"/>
          </p:cNvSpPr>
          <p:nvPr>
            <p:ph type="pic" sz="quarter" idx="23"/>
          </p:nvPr>
        </p:nvSpPr>
        <p:spPr>
          <a:xfrm>
            <a:off x="6492282" y="2551052"/>
            <a:ext cx="1925636" cy="2114497"/>
          </a:xfrm>
          <a:custGeom>
            <a:avLst/>
            <a:gdLst>
              <a:gd name="connsiteX0" fmla="*/ 2522219 w 5044439"/>
              <a:gd name="connsiteY0" fmla="*/ 0 h 5851550"/>
              <a:gd name="connsiteX1" fmla="*/ 5044439 w 5044439"/>
              <a:gd name="connsiteY1" fmla="*/ 1261110 h 5851550"/>
              <a:gd name="connsiteX2" fmla="*/ 5044439 w 5044439"/>
              <a:gd name="connsiteY2" fmla="*/ 4590440 h 5851550"/>
              <a:gd name="connsiteX3" fmla="*/ 2522219 w 5044439"/>
              <a:gd name="connsiteY3" fmla="*/ 5851550 h 5851550"/>
              <a:gd name="connsiteX4" fmla="*/ 0 w 5044439"/>
              <a:gd name="connsiteY4" fmla="*/ 4590440 h 5851550"/>
              <a:gd name="connsiteX5" fmla="*/ 0 w 5044439"/>
              <a:gd name="connsiteY5" fmla="*/ 1261110 h 585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4439" h="5851550">
                <a:moveTo>
                  <a:pt x="2522219" y="0"/>
                </a:moveTo>
                <a:lnTo>
                  <a:pt x="5044439" y="1261110"/>
                </a:lnTo>
                <a:lnTo>
                  <a:pt x="5044439" y="4590440"/>
                </a:lnTo>
                <a:lnTo>
                  <a:pt x="2522219" y="5851550"/>
                </a:lnTo>
                <a:lnTo>
                  <a:pt x="0" y="4590440"/>
                </a:lnTo>
                <a:lnTo>
                  <a:pt x="0" y="1261110"/>
                </a:lnTo>
                <a:close/>
              </a:path>
            </a:pathLst>
          </a:custGeom>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6" name="Picture Placeholder 8"/>
          <p:cNvSpPr>
            <a:spLocks noGrp="1"/>
          </p:cNvSpPr>
          <p:nvPr>
            <p:ph type="pic" sz="quarter" idx="24"/>
          </p:nvPr>
        </p:nvSpPr>
        <p:spPr>
          <a:xfrm>
            <a:off x="9252522" y="2548176"/>
            <a:ext cx="1925636" cy="2114497"/>
          </a:xfrm>
          <a:custGeom>
            <a:avLst/>
            <a:gdLst>
              <a:gd name="connsiteX0" fmla="*/ 2522219 w 5044439"/>
              <a:gd name="connsiteY0" fmla="*/ 0 h 5851550"/>
              <a:gd name="connsiteX1" fmla="*/ 5044439 w 5044439"/>
              <a:gd name="connsiteY1" fmla="*/ 1261110 h 5851550"/>
              <a:gd name="connsiteX2" fmla="*/ 5044439 w 5044439"/>
              <a:gd name="connsiteY2" fmla="*/ 4590440 h 5851550"/>
              <a:gd name="connsiteX3" fmla="*/ 2522219 w 5044439"/>
              <a:gd name="connsiteY3" fmla="*/ 5851550 h 5851550"/>
              <a:gd name="connsiteX4" fmla="*/ 0 w 5044439"/>
              <a:gd name="connsiteY4" fmla="*/ 4590440 h 5851550"/>
              <a:gd name="connsiteX5" fmla="*/ 0 w 5044439"/>
              <a:gd name="connsiteY5" fmla="*/ 1261110 h 585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4439" h="5851550">
                <a:moveTo>
                  <a:pt x="2522219" y="0"/>
                </a:moveTo>
                <a:lnTo>
                  <a:pt x="5044439" y="1261110"/>
                </a:lnTo>
                <a:lnTo>
                  <a:pt x="5044439" y="4590440"/>
                </a:lnTo>
                <a:lnTo>
                  <a:pt x="2522219" y="5851550"/>
                </a:lnTo>
                <a:lnTo>
                  <a:pt x="0" y="4590440"/>
                </a:lnTo>
                <a:lnTo>
                  <a:pt x="0" y="1261110"/>
                </a:lnTo>
                <a:close/>
              </a:path>
            </a:pathLst>
          </a:custGeom>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1222953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5"/>
          <p:cNvSpPr>
            <a:spLocks noGrp="1"/>
          </p:cNvSpPr>
          <p:nvPr>
            <p:ph type="pic" sz="quarter" idx="20"/>
          </p:nvPr>
        </p:nvSpPr>
        <p:spPr>
          <a:xfrm>
            <a:off x="0" y="1"/>
            <a:ext cx="5990767" cy="6857999"/>
          </a:xfrm>
          <a:prstGeom prst="rect">
            <a:avLst/>
          </a:prstGeom>
        </p:spPr>
        <p:txBody>
          <a:bodyPr/>
          <a:lstStyle/>
          <a:p>
            <a:endParaRPr lang="en-US" dirty="0"/>
          </a:p>
        </p:txBody>
      </p:sp>
    </p:spTree>
    <p:extLst>
      <p:ext uri="{BB962C8B-B14F-4D97-AF65-F5344CB8AC3E}">
        <p14:creationId xmlns:p14="http://schemas.microsoft.com/office/powerpoint/2010/main" val="743742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2" descr="New Macbook Silv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1417" y="1749483"/>
            <a:ext cx="6507972" cy="3810724"/>
          </a:xfrm>
          <a:prstGeom prst="rect">
            <a:avLst/>
          </a:prstGeom>
        </p:spPr>
      </p:pic>
      <p:sp>
        <p:nvSpPr>
          <p:cNvPr id="4" name="Picture Placeholder 17"/>
          <p:cNvSpPr>
            <a:spLocks noGrp="1"/>
          </p:cNvSpPr>
          <p:nvPr>
            <p:ph type="pic" sz="quarter" idx="14"/>
          </p:nvPr>
        </p:nvSpPr>
        <p:spPr>
          <a:xfrm>
            <a:off x="3563936" y="2056054"/>
            <a:ext cx="4998970" cy="3121573"/>
          </a:xfrm>
          <a:prstGeom prst="rect">
            <a:avLst/>
          </a:prstGeom>
          <a:noFill/>
        </p:spPr>
        <p:txBody>
          <a:bodyPr>
            <a:normAutofit/>
          </a:bodyPr>
          <a:lstStyle>
            <a:lvl1pPr marL="0" indent="0">
              <a:buNone/>
              <a:defRPr sz="1400">
                <a:solidFill>
                  <a:schemeClr val="tx1"/>
                </a:solidFill>
              </a:defRPr>
            </a:lvl1pPr>
          </a:lstStyle>
          <a:p>
            <a:endParaRPr lang="en-US" dirty="0"/>
          </a:p>
        </p:txBody>
      </p:sp>
    </p:spTree>
    <p:extLst>
      <p:ext uri="{BB962C8B-B14F-4D97-AF65-F5344CB8AC3E}">
        <p14:creationId xmlns:p14="http://schemas.microsoft.com/office/powerpoint/2010/main" val="644474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descr="iPhone6_mockup_front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5799" y="111443"/>
            <a:ext cx="5418951" cy="8513889"/>
          </a:xfrm>
          <a:prstGeom prst="rect">
            <a:avLst/>
          </a:prstGeom>
        </p:spPr>
      </p:pic>
      <p:sp>
        <p:nvSpPr>
          <p:cNvPr id="4" name="Picture Placeholder 2"/>
          <p:cNvSpPr>
            <a:spLocks noGrp="1"/>
          </p:cNvSpPr>
          <p:nvPr>
            <p:ph type="pic" sz="quarter" idx="13"/>
          </p:nvPr>
        </p:nvSpPr>
        <p:spPr>
          <a:xfrm>
            <a:off x="6960173" y="1438507"/>
            <a:ext cx="3268159" cy="5809786"/>
          </a:xfrm>
          <a:prstGeom prst="rect">
            <a:avLst/>
          </a:prstGeom>
        </p:spPr>
        <p:txBody>
          <a:bodyPr>
            <a:normAutofit/>
          </a:bodyPr>
          <a:lstStyle>
            <a:lvl1pPr>
              <a:defRPr sz="1400"/>
            </a:lvl1pPr>
          </a:lstStyle>
          <a:p>
            <a:endParaRPr lang="en-US"/>
          </a:p>
        </p:txBody>
      </p:sp>
    </p:spTree>
    <p:extLst>
      <p:ext uri="{BB962C8B-B14F-4D97-AF65-F5344CB8AC3E}">
        <p14:creationId xmlns:p14="http://schemas.microsoft.com/office/powerpoint/2010/main" val="427422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15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0" y="3316310"/>
            <a:ext cx="12192000" cy="3541690"/>
          </a:xfrm>
          <a:prstGeom prst="rect">
            <a:avLst/>
          </a:prstGeom>
        </p:spPr>
        <p:txBody>
          <a:bodyPr/>
          <a:lstStyle/>
          <a:p>
            <a:endParaRPr lang="en-US"/>
          </a:p>
        </p:txBody>
      </p:sp>
    </p:spTree>
    <p:extLst>
      <p:ext uri="{BB962C8B-B14F-4D97-AF65-F5344CB8AC3E}">
        <p14:creationId xmlns:p14="http://schemas.microsoft.com/office/powerpoint/2010/main" val="4123843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over">
    <p:spTree>
      <p:nvGrpSpPr>
        <p:cNvPr id="1" name=""/>
        <p:cNvGrpSpPr/>
        <p:nvPr/>
      </p:nvGrpSpPr>
      <p:grpSpPr>
        <a:xfrm>
          <a:off x="0" y="0"/>
          <a:ext cx="0" cy="0"/>
          <a:chOff x="0" y="0"/>
          <a:chExt cx="0" cy="0"/>
        </a:xfrm>
      </p:grpSpPr>
      <p:pic>
        <p:nvPicPr>
          <p:cNvPr id="7" name="Picture 3" descr="Background pattern&#10;&#10;Description automatically generated">
            <a:extLst>
              <a:ext uri="{FF2B5EF4-FFF2-40B4-BE49-F238E27FC236}">
                <a16:creationId xmlns:a16="http://schemas.microsoft.com/office/drawing/2014/main" id="{38FC8BD1-B184-42C4-88D0-C61C855A50CA}"/>
              </a:ext>
            </a:extLst>
          </p:cNvPr>
          <p:cNvPicPr>
            <a:picLocks noChangeAspect="1"/>
          </p:cNvPicPr>
          <p:nvPr/>
        </p:nvPicPr>
        <p:blipFill>
          <a:blip r:embed="rId2"/>
          <a:stretch>
            <a:fillRect/>
          </a:stretch>
        </p:blipFill>
        <p:spPr>
          <a:xfrm>
            <a:off x="1" y="0"/>
            <a:ext cx="12187551" cy="6858000"/>
          </a:xfrm>
          <a:prstGeom prst="rect">
            <a:avLst/>
          </a:prstGeom>
        </p:spPr>
      </p:pic>
      <p:sp>
        <p:nvSpPr>
          <p:cNvPr id="8" name="Title 1">
            <a:extLst>
              <a:ext uri="{FF2B5EF4-FFF2-40B4-BE49-F238E27FC236}">
                <a16:creationId xmlns:a16="http://schemas.microsoft.com/office/drawing/2014/main" id="{A6D6CA4C-83E1-4D2D-9609-9DAC9162119C}"/>
              </a:ext>
            </a:extLst>
          </p:cNvPr>
          <p:cNvSpPr>
            <a:spLocks noGrp="1"/>
          </p:cNvSpPr>
          <p:nvPr>
            <p:ph type="title" hasCustomPrompt="1"/>
          </p:nvPr>
        </p:nvSpPr>
        <p:spPr>
          <a:xfrm>
            <a:off x="822702" y="1982272"/>
            <a:ext cx="6461503" cy="1325563"/>
          </a:xfrm>
        </p:spPr>
        <p:txBody>
          <a:bodyPr>
            <a:normAutofit/>
          </a:bodyPr>
          <a:lstStyle>
            <a:lvl1pPr>
              <a:defRPr sz="5333">
                <a:solidFill>
                  <a:srgbClr val="484B50"/>
                </a:solidFill>
              </a:defRPr>
            </a:lvl1pPr>
          </a:lstStyle>
          <a:p>
            <a:r>
              <a:rPr lang="en-GB" sz="4000" b="1">
                <a:solidFill>
                  <a:srgbClr val="484B50"/>
                </a:solidFill>
                <a:latin typeface="Segoe UI"/>
                <a:cs typeface="Segoe UI"/>
              </a:rPr>
              <a:t>Title</a:t>
            </a:r>
          </a:p>
        </p:txBody>
      </p:sp>
      <p:pic>
        <p:nvPicPr>
          <p:cNvPr id="3" name="Billede 2" descr="Et billede, der indeholder tekst, clipart&#10;&#10;Automatisk genereret beskrivelse">
            <a:extLst>
              <a:ext uri="{FF2B5EF4-FFF2-40B4-BE49-F238E27FC236}">
                <a16:creationId xmlns:a16="http://schemas.microsoft.com/office/drawing/2014/main" id="{29067314-3BAD-4B9A-9277-2433A97BAD53}"/>
              </a:ext>
            </a:extLst>
          </p:cNvPr>
          <p:cNvPicPr>
            <a:picLocks noChangeAspect="1"/>
          </p:cNvPicPr>
          <p:nvPr/>
        </p:nvPicPr>
        <p:blipFill>
          <a:blip r:embed="rId3"/>
          <a:stretch>
            <a:fillRect/>
          </a:stretch>
        </p:blipFill>
        <p:spPr>
          <a:xfrm>
            <a:off x="958567" y="1199089"/>
            <a:ext cx="1320751" cy="368287"/>
          </a:xfrm>
          <a:prstGeom prst="rect">
            <a:avLst/>
          </a:prstGeom>
        </p:spPr>
      </p:pic>
      <p:sp>
        <p:nvSpPr>
          <p:cNvPr id="10" name="Pladsholder til tekst 9">
            <a:extLst>
              <a:ext uri="{FF2B5EF4-FFF2-40B4-BE49-F238E27FC236}">
                <a16:creationId xmlns:a16="http://schemas.microsoft.com/office/drawing/2014/main" id="{A5D7689F-DB17-4DA2-96B4-DFDE670D5FFE}"/>
              </a:ext>
            </a:extLst>
          </p:cNvPr>
          <p:cNvSpPr>
            <a:spLocks noGrp="1"/>
          </p:cNvSpPr>
          <p:nvPr>
            <p:ph type="body" sz="quarter" idx="12" hasCustomPrompt="1"/>
          </p:nvPr>
        </p:nvSpPr>
        <p:spPr>
          <a:xfrm>
            <a:off x="822703" y="3325082"/>
            <a:ext cx="6461503" cy="449349"/>
          </a:xfrm>
        </p:spPr>
        <p:txBody>
          <a:bodyPr>
            <a:normAutofit/>
          </a:bodyPr>
          <a:lstStyle>
            <a:lvl1pPr marL="0" indent="0">
              <a:buNone/>
              <a:defRPr sz="2000">
                <a:solidFill>
                  <a:schemeClr val="bg1"/>
                </a:solidFill>
              </a:defRPr>
            </a:lvl1pPr>
          </a:lstStyle>
          <a:p>
            <a:pPr lvl="0"/>
            <a:r>
              <a:rPr lang="da-DK" err="1"/>
              <a:t>Subtitle</a:t>
            </a:r>
            <a:endParaRPr lang="en-DK"/>
          </a:p>
        </p:txBody>
      </p:sp>
      <p:sp>
        <p:nvSpPr>
          <p:cNvPr id="13" name="Pladsholder til tekst 12">
            <a:extLst>
              <a:ext uri="{FF2B5EF4-FFF2-40B4-BE49-F238E27FC236}">
                <a16:creationId xmlns:a16="http://schemas.microsoft.com/office/drawing/2014/main" id="{D32E1093-28FD-4398-9832-A1F15E074187}"/>
              </a:ext>
            </a:extLst>
          </p:cNvPr>
          <p:cNvSpPr>
            <a:spLocks noGrp="1"/>
          </p:cNvSpPr>
          <p:nvPr>
            <p:ph type="body" sz="quarter" idx="13" hasCustomPrompt="1"/>
          </p:nvPr>
        </p:nvSpPr>
        <p:spPr>
          <a:xfrm>
            <a:off x="822326" y="4064794"/>
            <a:ext cx="6461503" cy="449263"/>
          </a:xfrm>
        </p:spPr>
        <p:txBody>
          <a:bodyPr>
            <a:normAutofit/>
          </a:bodyPr>
          <a:lstStyle>
            <a:lvl1pPr marL="0" indent="0">
              <a:buNone/>
              <a:defRPr sz="2000">
                <a:solidFill>
                  <a:schemeClr val="bg1"/>
                </a:solidFill>
              </a:defRPr>
            </a:lvl1pPr>
          </a:lstStyle>
          <a:p>
            <a:pPr lvl="0"/>
            <a:r>
              <a:rPr lang="da-DK"/>
              <a:t>Author</a:t>
            </a:r>
            <a:endParaRPr lang="en-DK"/>
          </a:p>
        </p:txBody>
      </p:sp>
      <p:sp>
        <p:nvSpPr>
          <p:cNvPr id="4" name="Pladsholder til billede 3">
            <a:extLst>
              <a:ext uri="{FF2B5EF4-FFF2-40B4-BE49-F238E27FC236}">
                <a16:creationId xmlns:a16="http://schemas.microsoft.com/office/drawing/2014/main" id="{AB0702CF-8E7C-4D62-A399-0B7B24EFBFF2}"/>
              </a:ext>
            </a:extLst>
          </p:cNvPr>
          <p:cNvSpPr>
            <a:spLocks noGrp="1"/>
          </p:cNvSpPr>
          <p:nvPr>
            <p:ph type="pic" sz="quarter" idx="14"/>
          </p:nvPr>
        </p:nvSpPr>
        <p:spPr>
          <a:xfrm>
            <a:off x="7534277" y="939800"/>
            <a:ext cx="3163887" cy="4478339"/>
          </a:xfrm>
          <a:noFill/>
          <a:effectLst>
            <a:outerShdw blurRad="129921" dist="124460" dir="5400000" algn="ctr" rotWithShape="0">
              <a:schemeClr val="tx1">
                <a:alpha val="60000"/>
              </a:schemeClr>
            </a:outerShdw>
          </a:effectLst>
        </p:spPr>
        <p:txBody>
          <a:bodyPr/>
          <a:lstStyle/>
          <a:p>
            <a:r>
              <a:rPr lang="en-US"/>
              <a:t>Click icon to add picture</a:t>
            </a:r>
            <a:endParaRPr lang="en-DK"/>
          </a:p>
        </p:txBody>
      </p:sp>
    </p:spTree>
    <p:extLst>
      <p:ext uri="{BB962C8B-B14F-4D97-AF65-F5344CB8AC3E}">
        <p14:creationId xmlns:p14="http://schemas.microsoft.com/office/powerpoint/2010/main" val="337282688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p>
            <a:endParaRPr lang="id-ID"/>
          </a:p>
        </p:txBody>
      </p:sp>
    </p:spTree>
    <p:extLst>
      <p:ext uri="{BB962C8B-B14F-4D97-AF65-F5344CB8AC3E}">
        <p14:creationId xmlns:p14="http://schemas.microsoft.com/office/powerpoint/2010/main" val="2608013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36733" cy="6858000"/>
          </a:xfrm>
          <a:prstGeom prst="rect">
            <a:avLst/>
          </a:prstGeom>
          <a:solidFill>
            <a:schemeClr val="bg1">
              <a:lumMod val="95000"/>
            </a:schemeClr>
          </a:solidFill>
        </p:spPr>
        <p:txBody>
          <a:bodyPr>
            <a:normAutofit/>
          </a:bodyPr>
          <a:lstStyle>
            <a:lvl1pPr>
              <a:defRPr sz="1500">
                <a:solidFill>
                  <a:sysClr val="windowText" lastClr="000000"/>
                </a:solidFill>
              </a:defRPr>
            </a:lvl1pPr>
          </a:lstStyle>
          <a:p>
            <a:r>
              <a:rPr lang="en-US"/>
              <a:t>Click icon to add picture</a:t>
            </a:r>
            <a:endParaRPr lang="id-ID"/>
          </a:p>
        </p:txBody>
      </p:sp>
    </p:spTree>
    <p:extLst>
      <p:ext uri="{BB962C8B-B14F-4D97-AF65-F5344CB8AC3E}">
        <p14:creationId xmlns:p14="http://schemas.microsoft.com/office/powerpoint/2010/main" val="3939870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521294" y="478565"/>
            <a:ext cx="5452217" cy="5935054"/>
          </a:xfrm>
          <a:custGeom>
            <a:avLst/>
            <a:gdLst>
              <a:gd name="connsiteX0" fmla="*/ 0 w 5452217"/>
              <a:gd name="connsiteY0" fmla="*/ 0 h 5935054"/>
              <a:gd name="connsiteX1" fmla="*/ 5452217 w 5452217"/>
              <a:gd name="connsiteY1" fmla="*/ 0 h 5935054"/>
              <a:gd name="connsiteX2" fmla="*/ 5452217 w 5452217"/>
              <a:gd name="connsiteY2" fmla="*/ 5935054 h 5935054"/>
              <a:gd name="connsiteX3" fmla="*/ 0 w 5452217"/>
              <a:gd name="connsiteY3" fmla="*/ 5935054 h 5935054"/>
            </a:gdLst>
            <a:ahLst/>
            <a:cxnLst>
              <a:cxn ang="0">
                <a:pos x="connsiteX0" y="connsiteY0"/>
              </a:cxn>
              <a:cxn ang="0">
                <a:pos x="connsiteX1" y="connsiteY1"/>
              </a:cxn>
              <a:cxn ang="0">
                <a:pos x="connsiteX2" y="connsiteY2"/>
              </a:cxn>
              <a:cxn ang="0">
                <a:pos x="connsiteX3" y="connsiteY3"/>
              </a:cxn>
            </a:cxnLst>
            <a:rect l="l" t="t" r="r" b="b"/>
            <a:pathLst>
              <a:path w="5452217" h="5935054">
                <a:moveTo>
                  <a:pt x="0" y="0"/>
                </a:moveTo>
                <a:lnTo>
                  <a:pt x="5452217" y="0"/>
                </a:lnTo>
                <a:lnTo>
                  <a:pt x="5452217" y="5935054"/>
                </a:lnTo>
                <a:lnTo>
                  <a:pt x="0" y="5935054"/>
                </a:lnTo>
                <a:close/>
              </a:path>
            </a:pathLst>
          </a:custGeom>
          <a:solidFill>
            <a:schemeClr val="bg1">
              <a:lumMod val="95000"/>
            </a:schemeClr>
          </a:solidFill>
        </p:spPr>
        <p:txBody>
          <a:bodyPr wrap="square">
            <a:noAutofit/>
          </a:bodyPr>
          <a:lstStyle>
            <a:lvl1pPr>
              <a:defRPr sz="1500">
                <a:solidFill>
                  <a:sysClr val="windowText" lastClr="000000"/>
                </a:solidFill>
              </a:defRPr>
            </a:lvl1pPr>
          </a:lstStyle>
          <a:p>
            <a:r>
              <a:rPr lang="en-US"/>
              <a:t>Click icon to add picture</a:t>
            </a:r>
            <a:endParaRPr lang="id-ID"/>
          </a:p>
        </p:txBody>
      </p:sp>
    </p:spTree>
    <p:extLst>
      <p:ext uri="{BB962C8B-B14F-4D97-AF65-F5344CB8AC3E}">
        <p14:creationId xmlns:p14="http://schemas.microsoft.com/office/powerpoint/2010/main" val="1970002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521294" y="478565"/>
            <a:ext cx="5452217" cy="5935054"/>
          </a:xfrm>
          <a:prstGeom prst="snipRoundRect">
            <a:avLst/>
          </a:prstGeom>
          <a:solidFill>
            <a:schemeClr val="bg1">
              <a:lumMod val="95000"/>
            </a:schemeClr>
          </a:solidFill>
        </p:spPr>
        <p:txBody>
          <a:bodyPr wrap="square">
            <a:noAutofit/>
          </a:bodyPr>
          <a:lstStyle>
            <a:lvl1pPr>
              <a:defRPr sz="1500">
                <a:solidFill>
                  <a:sysClr val="windowText" lastClr="000000"/>
                </a:solidFill>
              </a:defRPr>
            </a:lvl1pPr>
          </a:lstStyle>
          <a:p>
            <a:r>
              <a:rPr lang="en-US"/>
              <a:t>Click icon to add picture</a:t>
            </a:r>
            <a:endParaRPr lang="id-ID"/>
          </a:p>
        </p:txBody>
      </p:sp>
    </p:spTree>
    <p:extLst>
      <p:ext uri="{BB962C8B-B14F-4D97-AF65-F5344CB8AC3E}">
        <p14:creationId xmlns:p14="http://schemas.microsoft.com/office/powerpoint/2010/main" val="303350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895350" y="1047750"/>
            <a:ext cx="4762500" cy="4762500"/>
          </a:xfrm>
          <a:custGeom>
            <a:avLst/>
            <a:gdLst>
              <a:gd name="connsiteX0" fmla="*/ 2381250 w 4762500"/>
              <a:gd name="connsiteY0" fmla="*/ 0 h 4762500"/>
              <a:gd name="connsiteX1" fmla="*/ 4762500 w 4762500"/>
              <a:gd name="connsiteY1" fmla="*/ 2381250 h 4762500"/>
              <a:gd name="connsiteX2" fmla="*/ 2381250 w 4762500"/>
              <a:gd name="connsiteY2" fmla="*/ 4762500 h 4762500"/>
              <a:gd name="connsiteX3" fmla="*/ 0 w 4762500"/>
              <a:gd name="connsiteY3" fmla="*/ 2381250 h 4762500"/>
              <a:gd name="connsiteX4" fmla="*/ 2381250 w 4762500"/>
              <a:gd name="connsiteY4" fmla="*/ 0 h 4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0" h="4762500">
                <a:moveTo>
                  <a:pt x="2381250" y="0"/>
                </a:moveTo>
                <a:cubicBezTo>
                  <a:pt x="3696378" y="0"/>
                  <a:pt x="4762500" y="1066122"/>
                  <a:pt x="4762500" y="2381250"/>
                </a:cubicBezTo>
                <a:cubicBezTo>
                  <a:pt x="4762500" y="3696378"/>
                  <a:pt x="3696378" y="4762500"/>
                  <a:pt x="2381250" y="4762500"/>
                </a:cubicBezTo>
                <a:cubicBezTo>
                  <a:pt x="1066122" y="4762500"/>
                  <a:pt x="0" y="3696378"/>
                  <a:pt x="0" y="2381250"/>
                </a:cubicBezTo>
                <a:cubicBezTo>
                  <a:pt x="0" y="1066122"/>
                  <a:pt x="1066122" y="0"/>
                  <a:pt x="2381250" y="0"/>
                </a:cubicBezTo>
                <a:close/>
              </a:path>
            </a:pathLst>
          </a:custGeom>
        </p:spPr>
        <p:txBody>
          <a:bodyPr wrap="square">
            <a:noAutofit/>
          </a:bodyPr>
          <a:lstStyle/>
          <a:p>
            <a:endParaRPr lang="fr-CA"/>
          </a:p>
        </p:txBody>
      </p:sp>
    </p:spTree>
    <p:extLst>
      <p:ext uri="{BB962C8B-B14F-4D97-AF65-F5344CB8AC3E}">
        <p14:creationId xmlns:p14="http://schemas.microsoft.com/office/powerpoint/2010/main" val="2122180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Picture Placeholder 5"/>
          <p:cNvSpPr>
            <a:spLocks noGrp="1"/>
          </p:cNvSpPr>
          <p:nvPr>
            <p:ph type="pic" sz="quarter" idx="12"/>
          </p:nvPr>
        </p:nvSpPr>
        <p:spPr>
          <a:xfrm>
            <a:off x="0" y="0"/>
            <a:ext cx="5693228" cy="6858000"/>
          </a:xfrm>
          <a:custGeom>
            <a:avLst/>
            <a:gdLst>
              <a:gd name="connsiteX0" fmla="*/ 0 w 5693228"/>
              <a:gd name="connsiteY0" fmla="*/ 0 h 6858000"/>
              <a:gd name="connsiteX1" fmla="*/ 2680643 w 5693228"/>
              <a:gd name="connsiteY1" fmla="*/ 0 h 6858000"/>
              <a:gd name="connsiteX2" fmla="*/ 2752462 w 5693228"/>
              <a:gd name="connsiteY2" fmla="*/ 24301 h 6858000"/>
              <a:gd name="connsiteX3" fmla="*/ 5693228 w 5693228"/>
              <a:gd name="connsiteY3" fmla="*/ 4234089 h 6858000"/>
              <a:gd name="connsiteX4" fmla="*/ 4927817 w 5693228"/>
              <a:gd name="connsiteY4" fmla="*/ 6739872 h 6858000"/>
              <a:gd name="connsiteX5" fmla="*/ 4839483 w 5693228"/>
              <a:gd name="connsiteY5" fmla="*/ 6858000 h 6858000"/>
              <a:gd name="connsiteX6" fmla="*/ 0 w 56932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3228" h="6858000">
                <a:moveTo>
                  <a:pt x="0" y="0"/>
                </a:moveTo>
                <a:lnTo>
                  <a:pt x="2680643" y="0"/>
                </a:lnTo>
                <a:lnTo>
                  <a:pt x="2752462" y="24301"/>
                </a:lnTo>
                <a:cubicBezTo>
                  <a:pt x="4468532" y="652639"/>
                  <a:pt x="5693228" y="2300342"/>
                  <a:pt x="5693228" y="4234089"/>
                </a:cubicBezTo>
                <a:cubicBezTo>
                  <a:pt x="5693228" y="5162288"/>
                  <a:pt x="5411058" y="6024582"/>
                  <a:pt x="4927817" y="6739872"/>
                </a:cubicBezTo>
                <a:lnTo>
                  <a:pt x="4839483"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422145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6599974" y="1200150"/>
            <a:ext cx="4457700" cy="4457700"/>
          </a:xfrm>
          <a:prstGeom prst="ellipse">
            <a:avLst/>
          </a:prstGeom>
          <a:solidFill>
            <a:schemeClr val="bg1">
              <a:lumMod val="95000"/>
            </a:schemeClr>
          </a:solidFill>
          <a:ln>
            <a:noFill/>
          </a:ln>
        </p:spPr>
        <p:txBody>
          <a:bodyPr wrap="square">
            <a:noAutofit/>
          </a:bodyPr>
          <a:lstStyle>
            <a:lvl1pPr>
              <a:defRPr sz="1500">
                <a:solidFill>
                  <a:sysClr val="windowText" lastClr="000000"/>
                </a:solidFill>
              </a:defRPr>
            </a:lvl1pPr>
          </a:lstStyle>
          <a:p>
            <a:r>
              <a:rPr lang="en-US"/>
              <a:t>Click icon to add picture</a:t>
            </a:r>
            <a:endParaRPr lang="id-ID"/>
          </a:p>
        </p:txBody>
      </p:sp>
    </p:spTree>
    <p:extLst>
      <p:ext uri="{BB962C8B-B14F-4D97-AF65-F5344CB8AC3E}">
        <p14:creationId xmlns:p14="http://schemas.microsoft.com/office/powerpoint/2010/main" val="768474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3874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66" r:id="rId7"/>
    <p:sldLayoutId id="2147483667"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8" r:id="rId20"/>
    <p:sldLayoutId id="214748367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jpg"/><Relationship Id="rId7"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5" descr="A person holding a pen over a paper&#10;&#10;Description automatically generated">
            <a:extLst>
              <a:ext uri="{FF2B5EF4-FFF2-40B4-BE49-F238E27FC236}">
                <a16:creationId xmlns:a16="http://schemas.microsoft.com/office/drawing/2014/main" id="{5FB88589-A068-8844-478A-779097995D24}"/>
              </a:ext>
            </a:extLst>
          </p:cNvPr>
          <p:cNvPicPr>
            <a:picLocks noChangeAspect="1"/>
          </p:cNvPicPr>
          <p:nvPr/>
        </p:nvPicPr>
        <p:blipFill rotWithShape="1">
          <a:blip r:embed="rId2">
            <a:extLst>
              <a:ext uri="{28A0092B-C50C-407E-A947-70E740481C1C}">
                <a14:useLocalDpi xmlns:a14="http://schemas.microsoft.com/office/drawing/2010/main" val="0"/>
              </a:ext>
            </a:extLst>
          </a:blip>
          <a:srcRect l="7063" t="7826" r="33547" b="7826"/>
          <a:stretch/>
        </p:blipFill>
        <p:spPr>
          <a:xfrm>
            <a:off x="6096000" y="1303504"/>
            <a:ext cx="4488224" cy="4250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el 10">
            <a:extLst>
              <a:ext uri="{FF2B5EF4-FFF2-40B4-BE49-F238E27FC236}">
                <a16:creationId xmlns:a16="http://schemas.microsoft.com/office/drawing/2014/main" id="{F3295BCF-1E44-4C8E-BB70-BA83DE74A8A8}"/>
              </a:ext>
            </a:extLst>
          </p:cNvPr>
          <p:cNvSpPr>
            <a:spLocks noGrp="1"/>
          </p:cNvSpPr>
          <p:nvPr>
            <p:ph type="title"/>
          </p:nvPr>
        </p:nvSpPr>
        <p:spPr>
          <a:xfrm>
            <a:off x="822701" y="1831913"/>
            <a:ext cx="7971355" cy="1253072"/>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000" b="1" dirty="0">
                <a:solidFill>
                  <a:srgbClr val="484B50"/>
                </a:solidFill>
                <a:latin typeface="Segoe UI" panose="020B0502040204020203" pitchFamily="34" charset="0"/>
                <a:cs typeface="Segoe UI" panose="020B0502040204020203" pitchFamily="34" charset="0"/>
              </a:rPr>
              <a:t>Scorecard Sales</a:t>
            </a:r>
            <a:endParaRPr lang="en-DK" sz="4000" b="1" dirty="0">
              <a:solidFill>
                <a:srgbClr val="484B50"/>
              </a:solidFill>
              <a:latin typeface="Segoe UI" panose="020B0502040204020203" pitchFamily="34" charset="0"/>
              <a:cs typeface="Segoe UI" panose="020B0502040204020203" pitchFamily="34" charset="0"/>
            </a:endParaRPr>
          </a:p>
        </p:txBody>
      </p:sp>
      <p:sp>
        <p:nvSpPr>
          <p:cNvPr id="13" name="Pladsholder til tekst 12">
            <a:extLst>
              <a:ext uri="{FF2B5EF4-FFF2-40B4-BE49-F238E27FC236}">
                <a16:creationId xmlns:a16="http://schemas.microsoft.com/office/drawing/2014/main" id="{7AA1A8A9-9AB7-446C-8D3C-B03F2CD6B124}"/>
              </a:ext>
            </a:extLst>
          </p:cNvPr>
          <p:cNvSpPr>
            <a:spLocks noGrp="1"/>
          </p:cNvSpPr>
          <p:nvPr>
            <p:ph type="body" sz="quarter" idx="13"/>
          </p:nvPr>
        </p:nvSpPr>
        <p:spPr>
          <a:xfrm>
            <a:off x="822701" y="4064018"/>
            <a:ext cx="6461503" cy="449263"/>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000" dirty="0">
                <a:solidFill>
                  <a:schemeClr val="bg1"/>
                </a:solidFill>
                <a:latin typeface="Segoe UI" panose="020B0502040204020203" pitchFamily="34" charset="0"/>
                <a:cs typeface="Segoe UI" panose="020B0502040204020203" pitchFamily="34" charset="0"/>
              </a:rPr>
              <a:t>Aaron Jacobs; MBA</a:t>
            </a:r>
            <a:endParaRPr lang="en-DK" sz="2000" dirty="0">
              <a:solidFill>
                <a:schemeClr val="bg1"/>
              </a:solidFill>
              <a:latin typeface="Segoe UI" panose="020B0502040204020203" pitchFamily="34" charset="0"/>
              <a:cs typeface="Segoe UI" panose="020B0502040204020203" pitchFamily="34" charset="0"/>
            </a:endParaRPr>
          </a:p>
        </p:txBody>
      </p:sp>
      <p:pic>
        <p:nvPicPr>
          <p:cNvPr id="6" name="Google Shape;54;p13">
            <a:extLst>
              <a:ext uri="{FF2B5EF4-FFF2-40B4-BE49-F238E27FC236}">
                <a16:creationId xmlns:a16="http://schemas.microsoft.com/office/drawing/2014/main" id="{AB597EE8-486B-417E-A428-A5CE820163BB}"/>
              </a:ext>
            </a:extLst>
          </p:cNvPr>
          <p:cNvPicPr preferRelativeResize="0"/>
          <p:nvPr/>
        </p:nvPicPr>
        <p:blipFill>
          <a:blip r:embed="rId3">
            <a:alphaModFix/>
          </a:blip>
          <a:stretch>
            <a:fillRect/>
          </a:stretch>
        </p:blipFill>
        <p:spPr>
          <a:xfrm>
            <a:off x="5763181" y="4513281"/>
            <a:ext cx="1376009" cy="1351784"/>
          </a:xfrm>
          <a:prstGeom prst="ellipse">
            <a:avLst/>
          </a:prstGeom>
          <a:noFill/>
          <a:ln>
            <a:noFill/>
          </a:ln>
        </p:spPr>
      </p:pic>
      <p:sp>
        <p:nvSpPr>
          <p:cNvPr id="2" name="Pladsholder til tekst 11">
            <a:extLst>
              <a:ext uri="{FF2B5EF4-FFF2-40B4-BE49-F238E27FC236}">
                <a16:creationId xmlns:a16="http://schemas.microsoft.com/office/drawing/2014/main" id="{7B61AA92-941C-4590-F871-409913432A6E}"/>
              </a:ext>
            </a:extLst>
          </p:cNvPr>
          <p:cNvSpPr txBox="1">
            <a:spLocks/>
          </p:cNvSpPr>
          <p:nvPr/>
        </p:nvSpPr>
        <p:spPr>
          <a:xfrm>
            <a:off x="586704" y="2849973"/>
            <a:ext cx="4688202" cy="763421"/>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latin typeface="Segoe UI" panose="020B0502040204020203" pitchFamily="34" charset="0"/>
                <a:cs typeface="Segoe UI" panose="020B0502040204020203" pitchFamily="34" charset="0"/>
              </a:rPr>
              <a:t>Effective Ways To Close More Deals &amp; Win More Business</a:t>
            </a:r>
          </a:p>
        </p:txBody>
      </p:sp>
      <p:pic>
        <p:nvPicPr>
          <p:cNvPr id="8" name="Picture 7" descr="A blue and white logo&#10;&#10;Description automatically generated">
            <a:extLst>
              <a:ext uri="{FF2B5EF4-FFF2-40B4-BE49-F238E27FC236}">
                <a16:creationId xmlns:a16="http://schemas.microsoft.com/office/drawing/2014/main" id="{071C3A9F-D770-1C94-D6D4-E2381A3F0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971" y="317149"/>
            <a:ext cx="3481080" cy="1424565"/>
          </a:xfrm>
          <a:prstGeom prst="rect">
            <a:avLst/>
          </a:prstGeom>
        </p:spPr>
      </p:pic>
    </p:spTree>
    <p:extLst>
      <p:ext uri="{BB962C8B-B14F-4D97-AF65-F5344CB8AC3E}">
        <p14:creationId xmlns:p14="http://schemas.microsoft.com/office/powerpoint/2010/main" val="59038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Lato" panose="020F0502020204030203" pitchFamily="34" charset="0"/>
              <a:ea typeface="Lato" panose="020F0502020204030203" pitchFamily="34" charset="0"/>
              <a:cs typeface="Lato" panose="020F0502020204030203" pitchFamily="34" charset="0"/>
            </a:endParaRPr>
          </a:p>
        </p:txBody>
      </p:sp>
      <p:sp>
        <p:nvSpPr>
          <p:cNvPr id="26" name="Titel 2">
            <a:extLst>
              <a:ext uri="{FF2B5EF4-FFF2-40B4-BE49-F238E27FC236}">
                <a16:creationId xmlns:a16="http://schemas.microsoft.com/office/drawing/2014/main" id="{E8DD0B5E-19FF-9FD6-7891-043B7938EFB3}"/>
              </a:ext>
            </a:extLst>
          </p:cNvPr>
          <p:cNvSpPr txBox="1">
            <a:spLocks/>
          </p:cNvSpPr>
          <p:nvPr/>
        </p:nvSpPr>
        <p:spPr>
          <a:xfrm>
            <a:off x="5748494" y="852957"/>
            <a:ext cx="6480731" cy="13475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It All Starts With Your Goal Post</a:t>
            </a:r>
          </a:p>
        </p:txBody>
      </p:sp>
      <p:sp>
        <p:nvSpPr>
          <p:cNvPr id="67" name="Rectangle 66">
            <a:extLst>
              <a:ext uri="{FF2B5EF4-FFF2-40B4-BE49-F238E27FC236}">
                <a16:creationId xmlns:a16="http://schemas.microsoft.com/office/drawing/2014/main" id="{2CDD7CE8-5A20-54F4-A1FD-53274470C3A6}"/>
              </a:ext>
            </a:extLst>
          </p:cNvPr>
          <p:cNvSpPr/>
          <p:nvPr/>
        </p:nvSpPr>
        <p:spPr>
          <a:xfrm>
            <a:off x="4003031" y="3355018"/>
            <a:ext cx="382141" cy="382141"/>
          </a:xfrm>
          <a:prstGeom prst="rect">
            <a:avLst/>
          </a:prstGeom>
          <a:solidFill>
            <a:srgbClr val="F78F4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84B50"/>
              </a:solidFill>
            </a:endParaRPr>
          </a:p>
        </p:txBody>
      </p:sp>
      <p:pic>
        <p:nvPicPr>
          <p:cNvPr id="11" name="Billede 4" descr="Et billede, der indeholder tekst&#10;&#10;Automatisk genereret beskrivelse">
            <a:extLst>
              <a:ext uri="{FF2B5EF4-FFF2-40B4-BE49-F238E27FC236}">
                <a16:creationId xmlns:a16="http://schemas.microsoft.com/office/drawing/2014/main" id="{9F74C4A8-E8B8-71D6-B148-DA90AB1F2C4A}"/>
              </a:ext>
            </a:extLst>
          </p:cNvPr>
          <p:cNvPicPr>
            <a:picLocks noChangeAspect="1"/>
          </p:cNvPicPr>
          <p:nvPr/>
        </p:nvPicPr>
        <p:blipFill>
          <a:blip r:embed="rId2"/>
          <a:stretch>
            <a:fillRect/>
          </a:stretch>
        </p:blipFill>
        <p:spPr>
          <a:xfrm>
            <a:off x="7185209" y="5620607"/>
            <a:ext cx="5006791" cy="1237393"/>
          </a:xfrm>
          <a:prstGeom prst="rect">
            <a:avLst/>
          </a:prstGeom>
        </p:spPr>
      </p:pic>
      <p:grpSp>
        <p:nvGrpSpPr>
          <p:cNvPr id="12" name="Group 11">
            <a:extLst>
              <a:ext uri="{FF2B5EF4-FFF2-40B4-BE49-F238E27FC236}">
                <a16:creationId xmlns:a16="http://schemas.microsoft.com/office/drawing/2014/main" id="{B4C13620-7351-2B73-C0AE-C011BEC3F18A}"/>
              </a:ext>
            </a:extLst>
          </p:cNvPr>
          <p:cNvGrpSpPr/>
          <p:nvPr/>
        </p:nvGrpSpPr>
        <p:grpSpPr>
          <a:xfrm>
            <a:off x="2594345" y="0"/>
            <a:ext cx="3501656" cy="1705915"/>
            <a:chOff x="2743200" y="0"/>
            <a:chExt cx="6182435" cy="3011920"/>
          </a:xfrm>
          <a:solidFill>
            <a:srgbClr val="F78F40"/>
          </a:solidFill>
        </p:grpSpPr>
        <p:sp>
          <p:nvSpPr>
            <p:cNvPr id="13" name="Isosceles Triangle 12">
              <a:extLst>
                <a:ext uri="{FF2B5EF4-FFF2-40B4-BE49-F238E27FC236}">
                  <a16:creationId xmlns:a16="http://schemas.microsoft.com/office/drawing/2014/main" id="{71FF2CDA-4544-62E0-BBFD-1B4D8E4C99A3}"/>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8" name="Isosceles Triangle 17">
              <a:extLst>
                <a:ext uri="{FF2B5EF4-FFF2-40B4-BE49-F238E27FC236}">
                  <a16:creationId xmlns:a16="http://schemas.microsoft.com/office/drawing/2014/main" id="{A9E85713-8C2E-721A-B311-7B21DCE891D4}"/>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19" name="Right Triangle 18">
            <a:extLst>
              <a:ext uri="{FF2B5EF4-FFF2-40B4-BE49-F238E27FC236}">
                <a16:creationId xmlns:a16="http://schemas.microsoft.com/office/drawing/2014/main" id="{47BB9546-DAA9-17BC-7D1A-8E4578ADC844}"/>
              </a:ext>
            </a:extLst>
          </p:cNvPr>
          <p:cNvSpPr/>
          <p:nvPr/>
        </p:nvSpPr>
        <p:spPr>
          <a:xfrm>
            <a:off x="0" y="5691116"/>
            <a:ext cx="1166884" cy="1166884"/>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pic>
        <p:nvPicPr>
          <p:cNvPr id="8" name="Picture Placeholder 11">
            <a:extLst>
              <a:ext uri="{FF2B5EF4-FFF2-40B4-BE49-F238E27FC236}">
                <a16:creationId xmlns:a16="http://schemas.microsoft.com/office/drawing/2014/main" id="{51E52CAF-FD0C-FDB6-A0B4-0EBA802FF7B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76" r="16676"/>
          <a:stretch/>
        </p:blipFill>
        <p:spPr>
          <a:xfrm>
            <a:off x="-1601651" y="-2164"/>
            <a:ext cx="6858001" cy="6858000"/>
          </a:xfrm>
          <a:ln w="63500">
            <a:solidFill>
              <a:srgbClr val="F78F40"/>
            </a:solidFill>
          </a:ln>
        </p:spPr>
      </p:pic>
      <p:sp>
        <p:nvSpPr>
          <p:cNvPr id="2" name="Google Shape;255;p36">
            <a:extLst>
              <a:ext uri="{FF2B5EF4-FFF2-40B4-BE49-F238E27FC236}">
                <a16:creationId xmlns:a16="http://schemas.microsoft.com/office/drawing/2014/main" id="{199320D7-811E-2797-E4ED-8CD49DC89612}"/>
              </a:ext>
            </a:extLst>
          </p:cNvPr>
          <p:cNvSpPr txBox="1">
            <a:spLocks/>
          </p:cNvSpPr>
          <p:nvPr/>
        </p:nvSpPr>
        <p:spPr>
          <a:xfrm>
            <a:off x="5797028" y="2575695"/>
            <a:ext cx="5440109" cy="3263504"/>
          </a:xfrm>
          <a:prstGeom prst="rect">
            <a:avLst/>
          </a:prstGeom>
        </p:spPr>
        <p:txBody>
          <a:bodyPr spcFirstLastPara="1" lIns="68575" tIns="34275" rIns="68575" bIns="34275"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38100">
              <a:spcBef>
                <a:spcPts val="800"/>
              </a:spcBef>
              <a:buClr>
                <a:srgbClr val="484B50"/>
              </a:buClr>
              <a:buSzPts val="2100"/>
              <a:buFont typeface="Arial" panose="020B0604020202020204" pitchFamily="34" charset="0"/>
              <a:buNone/>
            </a:pPr>
            <a:r>
              <a:rPr lang="en-US" sz="2600" i="1" dirty="0"/>
              <a:t>Do you know what you want?</a:t>
            </a:r>
          </a:p>
          <a:p>
            <a:pPr marL="177800" indent="-38100">
              <a:spcBef>
                <a:spcPts val="800"/>
              </a:spcBef>
              <a:buClr>
                <a:srgbClr val="484B50"/>
              </a:buClr>
              <a:buSzPts val="2100"/>
              <a:buFont typeface="Arial" panose="020B0604020202020204" pitchFamily="34" charset="0"/>
              <a:buNone/>
            </a:pPr>
            <a:endParaRPr lang="en-US" sz="2600" i="1" dirty="0"/>
          </a:p>
          <a:p>
            <a:pPr marL="177800" indent="-38100">
              <a:spcBef>
                <a:spcPts val="800"/>
              </a:spcBef>
              <a:buClr>
                <a:srgbClr val="484B50"/>
              </a:buClr>
              <a:buSzPts val="2100"/>
              <a:buFont typeface="Arial" panose="020B0604020202020204" pitchFamily="34" charset="0"/>
              <a:buNone/>
            </a:pPr>
            <a:r>
              <a:rPr lang="en-US" sz="2600" i="1" dirty="0"/>
              <a:t>Do customers know what you want?</a:t>
            </a:r>
          </a:p>
          <a:p>
            <a:pPr marL="177800" indent="-38100">
              <a:spcBef>
                <a:spcPts val="800"/>
              </a:spcBef>
              <a:buClr>
                <a:srgbClr val="484B50"/>
              </a:buClr>
              <a:buSzPts val="2100"/>
              <a:buFont typeface="Arial" panose="020B0604020202020204" pitchFamily="34" charset="0"/>
              <a:buNone/>
            </a:pPr>
            <a:endParaRPr lang="en-US" sz="2600" i="1" dirty="0"/>
          </a:p>
          <a:p>
            <a:pPr marL="177800" indent="-38100">
              <a:spcBef>
                <a:spcPts val="800"/>
              </a:spcBef>
              <a:buClr>
                <a:srgbClr val="484B50"/>
              </a:buClr>
              <a:buSzPts val="2100"/>
              <a:buFont typeface="Arial" panose="020B0604020202020204" pitchFamily="34" charset="0"/>
              <a:buNone/>
            </a:pPr>
            <a:r>
              <a:rPr lang="en-US" sz="2600" i="1" dirty="0"/>
              <a:t>Do you know how to get there?</a:t>
            </a:r>
          </a:p>
          <a:p>
            <a:pPr marL="177800" indent="-38100">
              <a:spcBef>
                <a:spcPts val="800"/>
              </a:spcBef>
              <a:buClr>
                <a:srgbClr val="484B50"/>
              </a:buClr>
              <a:buSzPts val="2100"/>
              <a:buFont typeface="Arial" panose="020B0604020202020204" pitchFamily="34" charset="0"/>
              <a:buNone/>
            </a:pPr>
            <a:endParaRPr lang="en-US" sz="2600" i="1" dirty="0"/>
          </a:p>
          <a:p>
            <a:pPr marL="177800" indent="-38100">
              <a:spcBef>
                <a:spcPts val="800"/>
              </a:spcBef>
              <a:buClr>
                <a:srgbClr val="484B50"/>
              </a:buClr>
              <a:buSzPts val="2100"/>
              <a:buFont typeface="Arial" panose="020B0604020202020204" pitchFamily="34" charset="0"/>
              <a:buNone/>
            </a:pPr>
            <a:r>
              <a:rPr lang="en-US" sz="2600" i="1" dirty="0"/>
              <a:t>Do you know how to ask for it?</a:t>
            </a:r>
          </a:p>
          <a:p>
            <a:pPr marL="342900" indent="0">
              <a:spcBef>
                <a:spcPts val="1200"/>
              </a:spcBef>
              <a:spcAft>
                <a:spcPts val="1200"/>
              </a:spcAft>
              <a:buFont typeface="Arial" panose="020B0604020202020204" pitchFamily="34" charset="0"/>
              <a:buNone/>
            </a:pPr>
            <a:endParaRPr lang="en-US" dirty="0"/>
          </a:p>
        </p:txBody>
      </p:sp>
      <p:pic>
        <p:nvPicPr>
          <p:cNvPr id="4" name="Picture 3" descr="A close up of an orange&#10;&#10;Description automatically generated">
            <a:extLst>
              <a:ext uri="{FF2B5EF4-FFF2-40B4-BE49-F238E27FC236}">
                <a16:creationId xmlns:a16="http://schemas.microsoft.com/office/drawing/2014/main" id="{B8EAC13F-B1EE-45DA-6273-703276E57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396795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Lato" panose="020F0502020204030203" pitchFamily="34" charset="0"/>
              <a:ea typeface="Lato" panose="020F0502020204030203" pitchFamily="34" charset="0"/>
              <a:cs typeface="Lato" panose="020F0502020204030203" pitchFamily="34" charset="0"/>
            </a:endParaRPr>
          </a:p>
        </p:txBody>
      </p:sp>
      <p:sp>
        <p:nvSpPr>
          <p:cNvPr id="26" name="Titel 2">
            <a:extLst>
              <a:ext uri="{FF2B5EF4-FFF2-40B4-BE49-F238E27FC236}">
                <a16:creationId xmlns:a16="http://schemas.microsoft.com/office/drawing/2014/main" id="{E8DD0B5E-19FF-9FD6-7891-043B7938EFB3}"/>
              </a:ext>
            </a:extLst>
          </p:cNvPr>
          <p:cNvSpPr txBox="1">
            <a:spLocks/>
          </p:cNvSpPr>
          <p:nvPr/>
        </p:nvSpPr>
        <p:spPr>
          <a:xfrm>
            <a:off x="5503167" y="847270"/>
            <a:ext cx="6480731" cy="13475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Where Is Your Goal Post?</a:t>
            </a:r>
          </a:p>
        </p:txBody>
      </p:sp>
      <p:sp>
        <p:nvSpPr>
          <p:cNvPr id="67" name="Rectangle 66">
            <a:extLst>
              <a:ext uri="{FF2B5EF4-FFF2-40B4-BE49-F238E27FC236}">
                <a16:creationId xmlns:a16="http://schemas.microsoft.com/office/drawing/2014/main" id="{2CDD7CE8-5A20-54F4-A1FD-53274470C3A6}"/>
              </a:ext>
            </a:extLst>
          </p:cNvPr>
          <p:cNvSpPr/>
          <p:nvPr/>
        </p:nvSpPr>
        <p:spPr>
          <a:xfrm>
            <a:off x="4003031" y="3355018"/>
            <a:ext cx="382141" cy="382141"/>
          </a:xfrm>
          <a:prstGeom prst="rect">
            <a:avLst/>
          </a:prstGeom>
          <a:solidFill>
            <a:srgbClr val="F78F4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84B50"/>
              </a:solidFill>
            </a:endParaRPr>
          </a:p>
        </p:txBody>
      </p:sp>
      <p:pic>
        <p:nvPicPr>
          <p:cNvPr id="11" name="Billede 4" descr="Et billede, der indeholder tekst&#10;&#10;Automatisk genereret beskrivelse">
            <a:extLst>
              <a:ext uri="{FF2B5EF4-FFF2-40B4-BE49-F238E27FC236}">
                <a16:creationId xmlns:a16="http://schemas.microsoft.com/office/drawing/2014/main" id="{9F74C4A8-E8B8-71D6-B148-DA90AB1F2C4A}"/>
              </a:ext>
            </a:extLst>
          </p:cNvPr>
          <p:cNvPicPr>
            <a:picLocks noChangeAspect="1"/>
          </p:cNvPicPr>
          <p:nvPr/>
        </p:nvPicPr>
        <p:blipFill>
          <a:blip r:embed="rId2"/>
          <a:stretch>
            <a:fillRect/>
          </a:stretch>
        </p:blipFill>
        <p:spPr>
          <a:xfrm>
            <a:off x="7185209" y="5620607"/>
            <a:ext cx="5006791" cy="1237393"/>
          </a:xfrm>
          <a:prstGeom prst="rect">
            <a:avLst/>
          </a:prstGeom>
        </p:spPr>
      </p:pic>
      <p:grpSp>
        <p:nvGrpSpPr>
          <p:cNvPr id="12" name="Group 11">
            <a:extLst>
              <a:ext uri="{FF2B5EF4-FFF2-40B4-BE49-F238E27FC236}">
                <a16:creationId xmlns:a16="http://schemas.microsoft.com/office/drawing/2014/main" id="{B4C13620-7351-2B73-C0AE-C011BEC3F18A}"/>
              </a:ext>
            </a:extLst>
          </p:cNvPr>
          <p:cNvGrpSpPr/>
          <p:nvPr/>
        </p:nvGrpSpPr>
        <p:grpSpPr>
          <a:xfrm>
            <a:off x="2594345" y="0"/>
            <a:ext cx="3501656" cy="1705915"/>
            <a:chOff x="2743200" y="0"/>
            <a:chExt cx="6182435" cy="3011920"/>
          </a:xfrm>
          <a:solidFill>
            <a:srgbClr val="F78F40"/>
          </a:solidFill>
        </p:grpSpPr>
        <p:sp>
          <p:nvSpPr>
            <p:cNvPr id="13" name="Isosceles Triangle 12">
              <a:extLst>
                <a:ext uri="{FF2B5EF4-FFF2-40B4-BE49-F238E27FC236}">
                  <a16:creationId xmlns:a16="http://schemas.microsoft.com/office/drawing/2014/main" id="{71FF2CDA-4544-62E0-BBFD-1B4D8E4C99A3}"/>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8" name="Isosceles Triangle 17">
              <a:extLst>
                <a:ext uri="{FF2B5EF4-FFF2-40B4-BE49-F238E27FC236}">
                  <a16:creationId xmlns:a16="http://schemas.microsoft.com/office/drawing/2014/main" id="{A9E85713-8C2E-721A-B311-7B21DCE891D4}"/>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19" name="Right Triangle 18">
            <a:extLst>
              <a:ext uri="{FF2B5EF4-FFF2-40B4-BE49-F238E27FC236}">
                <a16:creationId xmlns:a16="http://schemas.microsoft.com/office/drawing/2014/main" id="{47BB9546-DAA9-17BC-7D1A-8E4578ADC844}"/>
              </a:ext>
            </a:extLst>
          </p:cNvPr>
          <p:cNvSpPr/>
          <p:nvPr/>
        </p:nvSpPr>
        <p:spPr>
          <a:xfrm>
            <a:off x="0" y="5691116"/>
            <a:ext cx="1166884" cy="1166884"/>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pic>
        <p:nvPicPr>
          <p:cNvPr id="8" name="Picture Placeholder 11">
            <a:extLst>
              <a:ext uri="{FF2B5EF4-FFF2-40B4-BE49-F238E27FC236}">
                <a16:creationId xmlns:a16="http://schemas.microsoft.com/office/drawing/2014/main" id="{51E52CAF-FD0C-FDB6-A0B4-0EBA802FF7B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76" r="16676"/>
          <a:stretch/>
        </p:blipFill>
        <p:spPr>
          <a:xfrm>
            <a:off x="-1601651" y="-2164"/>
            <a:ext cx="6858001" cy="6858000"/>
          </a:xfrm>
          <a:ln w="63500">
            <a:solidFill>
              <a:srgbClr val="F78F40"/>
            </a:solidFill>
          </a:ln>
        </p:spPr>
      </p:pic>
      <p:sp>
        <p:nvSpPr>
          <p:cNvPr id="2" name="Google Shape;255;p36">
            <a:extLst>
              <a:ext uri="{FF2B5EF4-FFF2-40B4-BE49-F238E27FC236}">
                <a16:creationId xmlns:a16="http://schemas.microsoft.com/office/drawing/2014/main" id="{A34EBD49-69E6-81AF-394E-A9768F9EC569}"/>
              </a:ext>
            </a:extLst>
          </p:cNvPr>
          <p:cNvSpPr txBox="1">
            <a:spLocks/>
          </p:cNvSpPr>
          <p:nvPr/>
        </p:nvSpPr>
        <p:spPr>
          <a:xfrm>
            <a:off x="5502550" y="1460893"/>
            <a:ext cx="5358482" cy="3788249"/>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spcBef>
                <a:spcPts val="800"/>
              </a:spcBef>
              <a:buClr>
                <a:srgbClr val="484B50"/>
              </a:buClr>
              <a:buSzPts val="2100"/>
              <a:buFont typeface="Arial" panose="020B0604020202020204" pitchFamily="34" charset="0"/>
              <a:buNone/>
            </a:pPr>
            <a:r>
              <a:rPr lang="en-US" sz="1800" b="1" dirty="0"/>
              <a:t>Every step in the sales process should have a </a:t>
            </a:r>
            <a:r>
              <a:rPr lang="en-US" sz="1800" b="1" u="sng" dirty="0"/>
              <a:t>Predetermined Optimal Outcome. </a:t>
            </a:r>
          </a:p>
          <a:p>
            <a:pPr>
              <a:lnSpc>
                <a:spcPct val="160000"/>
              </a:lnSpc>
              <a:buSzPts val="2100"/>
            </a:pPr>
            <a:r>
              <a:rPr lang="en-US" sz="1800" dirty="0"/>
              <a:t>This is your goal post.</a:t>
            </a:r>
            <a:endParaRPr lang="en-US" sz="1800" b="1" u="sng" dirty="0"/>
          </a:p>
          <a:p>
            <a:pPr>
              <a:lnSpc>
                <a:spcPct val="160000"/>
              </a:lnSpc>
              <a:buSzPts val="2100"/>
            </a:pPr>
            <a:r>
              <a:rPr lang="en-US" sz="1800" i="1" dirty="0"/>
              <a:t>What is the targeted goal for each of your sales process steps with the client/ prospect?</a:t>
            </a:r>
          </a:p>
          <a:p>
            <a:pPr marL="0" indent="0">
              <a:lnSpc>
                <a:spcPct val="160000"/>
              </a:lnSpc>
              <a:buSzPts val="2100"/>
              <a:buFont typeface="Arial" panose="020B0604020202020204" pitchFamily="34" charset="0"/>
              <a:buNone/>
            </a:pPr>
            <a:r>
              <a:rPr lang="en-US" sz="1800" b="1" dirty="0">
                <a:solidFill>
                  <a:srgbClr val="F78F40"/>
                </a:solidFill>
              </a:rPr>
              <a:t>Share that goal at the beginning with your customer with your agenda</a:t>
            </a:r>
            <a:r>
              <a:rPr lang="en-US" sz="1800" dirty="0">
                <a:solidFill>
                  <a:srgbClr val="F78F40"/>
                </a:solidFill>
              </a:rPr>
              <a:t>.</a:t>
            </a:r>
          </a:p>
          <a:p>
            <a:pPr marL="139700" indent="0">
              <a:lnSpc>
                <a:spcPct val="160000"/>
              </a:lnSpc>
              <a:buSzPts val="2100"/>
              <a:buFont typeface="Arial" panose="020B0604020202020204" pitchFamily="34" charset="0"/>
              <a:buNone/>
            </a:pPr>
            <a:r>
              <a:rPr lang="en-US" sz="1800" dirty="0"/>
              <a:t>*Without a goal post, the salesperson will run around with the ball forgetting where to shoot. This will confuse the customer as well.</a:t>
            </a:r>
          </a:p>
          <a:p>
            <a:pPr marL="342900" indent="0">
              <a:lnSpc>
                <a:spcPct val="100000"/>
              </a:lnSpc>
              <a:spcBef>
                <a:spcPts val="1200"/>
              </a:spcBef>
              <a:spcAft>
                <a:spcPts val="1200"/>
              </a:spcAft>
              <a:buFont typeface="Arial" panose="020B0604020202020204" pitchFamily="34" charset="0"/>
              <a:buNone/>
            </a:pPr>
            <a:endParaRPr lang="en-US" sz="1800" dirty="0">
              <a:solidFill>
                <a:srgbClr val="000000"/>
              </a:solidFill>
            </a:endParaRPr>
          </a:p>
        </p:txBody>
      </p:sp>
      <p:pic>
        <p:nvPicPr>
          <p:cNvPr id="4" name="Picture 3" descr="A close up of an orange&#10;&#10;Description automatically generated">
            <a:extLst>
              <a:ext uri="{FF2B5EF4-FFF2-40B4-BE49-F238E27FC236}">
                <a16:creationId xmlns:a16="http://schemas.microsoft.com/office/drawing/2014/main" id="{5F73871A-71E7-250C-9344-9EB0C346D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297345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682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41823" y="1977315"/>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1728573" y="2440464"/>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4680526" y="1624839"/>
            <a:ext cx="6480731"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Identifying The Goal Post</a:t>
            </a: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sp>
        <p:nvSpPr>
          <p:cNvPr id="2" name="Google Shape;263;p37">
            <a:extLst>
              <a:ext uri="{FF2B5EF4-FFF2-40B4-BE49-F238E27FC236}">
                <a16:creationId xmlns:a16="http://schemas.microsoft.com/office/drawing/2014/main" id="{9834BB47-3328-F008-27C3-1BE7AC814F61}"/>
              </a:ext>
            </a:extLst>
          </p:cNvPr>
          <p:cNvSpPr txBox="1">
            <a:spLocks/>
          </p:cNvSpPr>
          <p:nvPr/>
        </p:nvSpPr>
        <p:spPr>
          <a:xfrm>
            <a:off x="3539069" y="2598347"/>
            <a:ext cx="8053800" cy="3703500"/>
          </a:xfrm>
          <a:prstGeom prst="rect">
            <a:avLst/>
          </a:prstGeom>
          <a:noFill/>
          <a:ln>
            <a:noFill/>
          </a:ln>
        </p:spPr>
        <p:txBody>
          <a:bodyPr spcFirstLastPara="1" wrap="square" lIns="68575" tIns="34275" rIns="68575" bIns="34275"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800"/>
              </a:spcBef>
              <a:buFont typeface="Arial" panose="020B0604020202020204" pitchFamily="34" charset="0"/>
              <a:buNone/>
            </a:pPr>
            <a:r>
              <a:rPr lang="en-US" sz="2000" i="1" dirty="0"/>
              <a:t>“Customer, thank you for meeting with me. Today we are going to review our recommendations based on the needs that you shared and then we will discuss if this is the right solution for you. If it is, we will begin the selection process. We’ll make it our goal together at the end of our conversation today to decide if you’re ready to take that next step. Does that sound fair to you?”</a:t>
            </a:r>
          </a:p>
          <a:p>
            <a:pPr marL="0" indent="0">
              <a:lnSpc>
                <a:spcPct val="150000"/>
              </a:lnSpc>
              <a:spcBef>
                <a:spcPts val="800"/>
              </a:spcBef>
              <a:buFont typeface="Arial" panose="020B0604020202020204" pitchFamily="34" charset="0"/>
              <a:buNone/>
            </a:pPr>
            <a:endParaRPr lang="en-US" sz="1100" i="1" dirty="0"/>
          </a:p>
          <a:p>
            <a:pPr marL="342900" indent="0">
              <a:lnSpc>
                <a:spcPct val="100000"/>
              </a:lnSpc>
              <a:spcBef>
                <a:spcPts val="1200"/>
              </a:spcBef>
              <a:spcAft>
                <a:spcPts val="1200"/>
              </a:spcAft>
              <a:buFont typeface="Arial" panose="020B0604020202020204" pitchFamily="34" charset="0"/>
              <a:buNone/>
            </a:pPr>
            <a:r>
              <a:rPr lang="en-US" dirty="0">
                <a:solidFill>
                  <a:srgbClr val="FF0000"/>
                </a:solidFill>
              </a:rPr>
              <a:t>*</a:t>
            </a:r>
            <a:r>
              <a:rPr lang="en-US" b="1" dirty="0">
                <a:solidFill>
                  <a:srgbClr val="FF0000"/>
                </a:solidFill>
              </a:rPr>
              <a:t>Your goal is to start the selection process and everything you do drives to that goal post. </a:t>
            </a:r>
          </a:p>
        </p:txBody>
      </p:sp>
      <p:pic>
        <p:nvPicPr>
          <p:cNvPr id="9" name="Picture 8" descr="A close up of an orange&#10;&#10;Description automatically generated">
            <a:extLst>
              <a:ext uri="{FF2B5EF4-FFF2-40B4-BE49-F238E27FC236}">
                <a16:creationId xmlns:a16="http://schemas.microsoft.com/office/drawing/2014/main" id="{E9E16D1C-2DC9-28BE-667F-9D9FA3E03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282449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Lato" panose="020F0502020204030203" pitchFamily="34" charset="0"/>
              <a:ea typeface="Lato" panose="020F0502020204030203" pitchFamily="34" charset="0"/>
              <a:cs typeface="Lato" panose="020F0502020204030203" pitchFamily="34" charset="0"/>
            </a:endParaRPr>
          </a:p>
        </p:txBody>
      </p:sp>
      <p:sp>
        <p:nvSpPr>
          <p:cNvPr id="26" name="Titel 2">
            <a:extLst>
              <a:ext uri="{FF2B5EF4-FFF2-40B4-BE49-F238E27FC236}">
                <a16:creationId xmlns:a16="http://schemas.microsoft.com/office/drawing/2014/main" id="{E8DD0B5E-19FF-9FD6-7891-043B7938EFB3}"/>
              </a:ext>
            </a:extLst>
          </p:cNvPr>
          <p:cNvSpPr txBox="1">
            <a:spLocks/>
          </p:cNvSpPr>
          <p:nvPr/>
        </p:nvSpPr>
        <p:spPr>
          <a:xfrm>
            <a:off x="5378149" y="863893"/>
            <a:ext cx="6480731" cy="13475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sz="3600" b="1" dirty="0"/>
              <a:t>You have now set up your shot to close the deal</a:t>
            </a:r>
            <a:endParaRPr lang="en-US" sz="4000" b="1" dirty="0">
              <a:solidFill>
                <a:srgbClr val="484B50"/>
              </a:solidFill>
              <a:latin typeface="Segoe UI" panose="020B0502040204020203" pitchFamily="34" charset="0"/>
              <a:cs typeface="Segoe UI" panose="020B0502040204020203" pitchFamily="34" charset="0"/>
            </a:endParaRPr>
          </a:p>
        </p:txBody>
      </p:sp>
      <p:sp>
        <p:nvSpPr>
          <p:cNvPr id="67" name="Rectangle 66">
            <a:extLst>
              <a:ext uri="{FF2B5EF4-FFF2-40B4-BE49-F238E27FC236}">
                <a16:creationId xmlns:a16="http://schemas.microsoft.com/office/drawing/2014/main" id="{2CDD7CE8-5A20-54F4-A1FD-53274470C3A6}"/>
              </a:ext>
            </a:extLst>
          </p:cNvPr>
          <p:cNvSpPr/>
          <p:nvPr/>
        </p:nvSpPr>
        <p:spPr>
          <a:xfrm>
            <a:off x="4003031" y="3355018"/>
            <a:ext cx="382141" cy="382141"/>
          </a:xfrm>
          <a:prstGeom prst="rect">
            <a:avLst/>
          </a:prstGeom>
          <a:solidFill>
            <a:srgbClr val="F78F4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84B50"/>
              </a:solidFill>
            </a:endParaRPr>
          </a:p>
        </p:txBody>
      </p:sp>
      <p:pic>
        <p:nvPicPr>
          <p:cNvPr id="11" name="Billede 4" descr="Et billede, der indeholder tekst&#10;&#10;Automatisk genereret beskrivelse">
            <a:extLst>
              <a:ext uri="{FF2B5EF4-FFF2-40B4-BE49-F238E27FC236}">
                <a16:creationId xmlns:a16="http://schemas.microsoft.com/office/drawing/2014/main" id="{9F74C4A8-E8B8-71D6-B148-DA90AB1F2C4A}"/>
              </a:ext>
            </a:extLst>
          </p:cNvPr>
          <p:cNvPicPr>
            <a:picLocks noChangeAspect="1"/>
          </p:cNvPicPr>
          <p:nvPr/>
        </p:nvPicPr>
        <p:blipFill>
          <a:blip r:embed="rId2"/>
          <a:stretch>
            <a:fillRect/>
          </a:stretch>
        </p:blipFill>
        <p:spPr>
          <a:xfrm>
            <a:off x="7185209" y="5620607"/>
            <a:ext cx="5006791" cy="1237393"/>
          </a:xfrm>
          <a:prstGeom prst="rect">
            <a:avLst/>
          </a:prstGeom>
        </p:spPr>
      </p:pic>
      <p:grpSp>
        <p:nvGrpSpPr>
          <p:cNvPr id="12" name="Group 11">
            <a:extLst>
              <a:ext uri="{FF2B5EF4-FFF2-40B4-BE49-F238E27FC236}">
                <a16:creationId xmlns:a16="http://schemas.microsoft.com/office/drawing/2014/main" id="{B4C13620-7351-2B73-C0AE-C011BEC3F18A}"/>
              </a:ext>
            </a:extLst>
          </p:cNvPr>
          <p:cNvGrpSpPr/>
          <p:nvPr/>
        </p:nvGrpSpPr>
        <p:grpSpPr>
          <a:xfrm>
            <a:off x="2594345" y="0"/>
            <a:ext cx="3501656" cy="1705915"/>
            <a:chOff x="2743200" y="0"/>
            <a:chExt cx="6182435" cy="3011920"/>
          </a:xfrm>
          <a:solidFill>
            <a:srgbClr val="F78F40"/>
          </a:solidFill>
        </p:grpSpPr>
        <p:sp>
          <p:nvSpPr>
            <p:cNvPr id="13" name="Isosceles Triangle 12">
              <a:extLst>
                <a:ext uri="{FF2B5EF4-FFF2-40B4-BE49-F238E27FC236}">
                  <a16:creationId xmlns:a16="http://schemas.microsoft.com/office/drawing/2014/main" id="{71FF2CDA-4544-62E0-BBFD-1B4D8E4C99A3}"/>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8" name="Isosceles Triangle 17">
              <a:extLst>
                <a:ext uri="{FF2B5EF4-FFF2-40B4-BE49-F238E27FC236}">
                  <a16:creationId xmlns:a16="http://schemas.microsoft.com/office/drawing/2014/main" id="{A9E85713-8C2E-721A-B311-7B21DCE891D4}"/>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19" name="Right Triangle 18">
            <a:extLst>
              <a:ext uri="{FF2B5EF4-FFF2-40B4-BE49-F238E27FC236}">
                <a16:creationId xmlns:a16="http://schemas.microsoft.com/office/drawing/2014/main" id="{47BB9546-DAA9-17BC-7D1A-8E4578ADC844}"/>
              </a:ext>
            </a:extLst>
          </p:cNvPr>
          <p:cNvSpPr/>
          <p:nvPr/>
        </p:nvSpPr>
        <p:spPr>
          <a:xfrm>
            <a:off x="0" y="5691116"/>
            <a:ext cx="1166884" cy="1166884"/>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pic>
        <p:nvPicPr>
          <p:cNvPr id="4" name="Picture Placeholder 11">
            <a:extLst>
              <a:ext uri="{FF2B5EF4-FFF2-40B4-BE49-F238E27FC236}">
                <a16:creationId xmlns:a16="http://schemas.microsoft.com/office/drawing/2014/main" id="{E18C67C3-DE29-FB21-F4B7-5B4A7A36EF7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667" b="16667"/>
          <a:stretch/>
        </p:blipFill>
        <p:spPr>
          <a:xfrm>
            <a:off x="-1471024" y="0"/>
            <a:ext cx="6858001" cy="6858000"/>
          </a:xfrm>
          <a:solidFill>
            <a:schemeClr val="bg1"/>
          </a:solidFill>
          <a:ln w="63500">
            <a:solidFill>
              <a:schemeClr val="accent4"/>
            </a:solidFill>
          </a:ln>
        </p:spPr>
      </p:pic>
      <p:sp>
        <p:nvSpPr>
          <p:cNvPr id="2" name="Google Shape;255;p36">
            <a:extLst>
              <a:ext uri="{FF2B5EF4-FFF2-40B4-BE49-F238E27FC236}">
                <a16:creationId xmlns:a16="http://schemas.microsoft.com/office/drawing/2014/main" id="{51B26A99-5435-1DAD-A048-B70674D81ED8}"/>
              </a:ext>
            </a:extLst>
          </p:cNvPr>
          <p:cNvSpPr txBox="1">
            <a:spLocks/>
          </p:cNvSpPr>
          <p:nvPr/>
        </p:nvSpPr>
        <p:spPr>
          <a:xfrm>
            <a:off x="5550259" y="2151036"/>
            <a:ext cx="6050804" cy="3238800"/>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Clr>
                <a:srgbClr val="484B50"/>
              </a:buClr>
              <a:buSzPts val="2100"/>
              <a:buFont typeface="Arial" panose="020B0604020202020204" pitchFamily="34" charset="0"/>
              <a:buNone/>
            </a:pPr>
            <a:r>
              <a:rPr lang="en-US" sz="2000" b="1" dirty="0"/>
              <a:t>Your intentions are known and clear</a:t>
            </a:r>
          </a:p>
          <a:p>
            <a:pPr>
              <a:lnSpc>
                <a:spcPct val="100000"/>
              </a:lnSpc>
              <a:buSzPts val="2100"/>
            </a:pPr>
            <a:r>
              <a:rPr lang="en-US" sz="2000" dirty="0"/>
              <a:t>The customer is now looking at the goal with you.</a:t>
            </a:r>
          </a:p>
          <a:p>
            <a:pPr>
              <a:lnSpc>
                <a:spcPct val="100000"/>
              </a:lnSpc>
              <a:buSzPts val="2100"/>
            </a:pPr>
            <a:r>
              <a:rPr lang="en-US" sz="2000" dirty="0"/>
              <a:t>The customer is prepared for you to ask the question when the time is right.</a:t>
            </a:r>
          </a:p>
          <a:p>
            <a:pPr>
              <a:lnSpc>
                <a:spcPct val="100000"/>
              </a:lnSpc>
              <a:buSzPts val="2100"/>
            </a:pPr>
            <a:r>
              <a:rPr lang="en-US" sz="2000" dirty="0"/>
              <a:t>The customer is expecting to make a decision</a:t>
            </a:r>
          </a:p>
          <a:p>
            <a:pPr>
              <a:lnSpc>
                <a:spcPct val="100000"/>
              </a:lnSpc>
              <a:buSzPts val="2100"/>
            </a:pPr>
            <a:r>
              <a:rPr lang="en-US" sz="2000" b="1" dirty="0">
                <a:solidFill>
                  <a:srgbClr val="F78F40"/>
                </a:solidFill>
              </a:rPr>
              <a:t>The customer will also consider which objections you need to manage in the process</a:t>
            </a:r>
            <a:r>
              <a:rPr lang="en-US" sz="2000" dirty="0">
                <a:solidFill>
                  <a:srgbClr val="F78F40"/>
                </a:solidFill>
              </a:rPr>
              <a:t>.</a:t>
            </a:r>
          </a:p>
          <a:p>
            <a:pPr marL="139700" indent="0">
              <a:lnSpc>
                <a:spcPct val="100000"/>
              </a:lnSpc>
              <a:buSzPts val="2100"/>
              <a:buFont typeface="Arial" panose="020B0604020202020204" pitchFamily="34" charset="0"/>
              <a:buNone/>
            </a:pPr>
            <a:endParaRPr lang="en-US" sz="2000" dirty="0"/>
          </a:p>
          <a:p>
            <a:pPr marL="139700" indent="0">
              <a:lnSpc>
                <a:spcPct val="100000"/>
              </a:lnSpc>
              <a:buSzPts val="2100"/>
              <a:buFont typeface="Arial" panose="020B0604020202020204" pitchFamily="34" charset="0"/>
              <a:buNone/>
            </a:pPr>
            <a:r>
              <a:rPr lang="en-US" sz="2000" b="1" i="1" dirty="0">
                <a:solidFill>
                  <a:srgbClr val="FF0000"/>
                </a:solidFill>
              </a:rPr>
              <a:t>*The sooner you get sales objections, the faster and easier you can deal with them.</a:t>
            </a:r>
          </a:p>
          <a:p>
            <a:pPr marL="342900" indent="0">
              <a:lnSpc>
                <a:spcPct val="100000"/>
              </a:lnSpc>
              <a:spcBef>
                <a:spcPts val="1200"/>
              </a:spcBef>
              <a:spcAft>
                <a:spcPts val="1200"/>
              </a:spcAft>
              <a:buFont typeface="Arial" panose="020B0604020202020204" pitchFamily="34" charset="0"/>
              <a:buNone/>
            </a:pPr>
            <a:endParaRPr lang="en-US" sz="2000" dirty="0"/>
          </a:p>
        </p:txBody>
      </p:sp>
      <p:pic>
        <p:nvPicPr>
          <p:cNvPr id="5" name="Picture 4" descr="A close up of an orange&#10;&#10;Description automatically generated">
            <a:extLst>
              <a:ext uri="{FF2B5EF4-FFF2-40B4-BE49-F238E27FC236}">
                <a16:creationId xmlns:a16="http://schemas.microsoft.com/office/drawing/2014/main" id="{D325E9F9-3280-A0AC-FF6B-16682E69F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318358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682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41823" y="1977315"/>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1728573" y="2440464"/>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5951410" y="450324"/>
            <a:ext cx="5000402"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Follow Through With Your Shot</a:t>
            </a: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sp>
        <p:nvSpPr>
          <p:cNvPr id="2" name="Google Shape;255;p36">
            <a:extLst>
              <a:ext uri="{FF2B5EF4-FFF2-40B4-BE49-F238E27FC236}">
                <a16:creationId xmlns:a16="http://schemas.microsoft.com/office/drawing/2014/main" id="{7C3EA2FE-D00B-2EFC-50CD-D4EB9CC05936}"/>
              </a:ext>
            </a:extLst>
          </p:cNvPr>
          <p:cNvSpPr txBox="1">
            <a:spLocks/>
          </p:cNvSpPr>
          <p:nvPr/>
        </p:nvSpPr>
        <p:spPr>
          <a:xfrm>
            <a:off x="4309061" y="1533732"/>
            <a:ext cx="7254611" cy="3279051"/>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spcBef>
                <a:spcPts val="800"/>
              </a:spcBef>
              <a:buClr>
                <a:srgbClr val="484B50"/>
              </a:buClr>
              <a:buSzPts val="2100"/>
              <a:buFont typeface="Arial" panose="020B0604020202020204" pitchFamily="34" charset="0"/>
              <a:buNone/>
            </a:pPr>
            <a:r>
              <a:rPr lang="en-US" sz="1800" dirty="0"/>
              <a:t>Everything you do at this point must take you and the customer towards the goal.</a:t>
            </a:r>
          </a:p>
          <a:p>
            <a:pPr>
              <a:lnSpc>
                <a:spcPct val="160000"/>
              </a:lnSpc>
              <a:buSzPts val="2100"/>
            </a:pPr>
            <a:r>
              <a:rPr lang="en-US" sz="1800" dirty="0"/>
              <a:t>Avoid going backwards to options that were already eliminated.</a:t>
            </a:r>
          </a:p>
          <a:p>
            <a:pPr>
              <a:lnSpc>
                <a:spcPct val="160000"/>
              </a:lnSpc>
              <a:buSzPts val="2100"/>
            </a:pPr>
            <a:r>
              <a:rPr lang="en-US" sz="1800" dirty="0"/>
              <a:t>Focus on the steps necessary to close the deal.</a:t>
            </a:r>
          </a:p>
          <a:p>
            <a:pPr>
              <a:lnSpc>
                <a:spcPct val="160000"/>
              </a:lnSpc>
              <a:buSzPts val="2100"/>
            </a:pPr>
            <a:r>
              <a:rPr lang="en-US" sz="1800" dirty="0"/>
              <a:t>Make certain the customer has the opportunity to ask important questions.</a:t>
            </a:r>
          </a:p>
          <a:p>
            <a:pPr>
              <a:lnSpc>
                <a:spcPct val="160000"/>
              </a:lnSpc>
              <a:buSzPts val="2100"/>
            </a:pPr>
            <a:r>
              <a:rPr lang="en-US" sz="1800" b="1" dirty="0">
                <a:solidFill>
                  <a:srgbClr val="F78F40"/>
                </a:solidFill>
              </a:rPr>
              <a:t>Make certain there are no outstanding objections standing in the way of the deal.</a:t>
            </a:r>
            <a:endParaRPr lang="en-US" sz="1800" dirty="0"/>
          </a:p>
          <a:p>
            <a:pPr marL="139700" indent="0">
              <a:lnSpc>
                <a:spcPct val="100000"/>
              </a:lnSpc>
              <a:buSzPts val="2100"/>
              <a:buFont typeface="Arial" panose="020B0604020202020204" pitchFamily="34" charset="0"/>
              <a:buNone/>
            </a:pPr>
            <a:r>
              <a:rPr lang="en-US" sz="1800" i="1" dirty="0"/>
              <a:t>*Remember, the sooner you get sales objections, the faster and </a:t>
            </a:r>
            <a:br>
              <a:rPr lang="en-US" sz="1800" i="1" dirty="0"/>
            </a:br>
            <a:r>
              <a:rPr lang="en-US" sz="1800" i="1" dirty="0"/>
              <a:t>easier you can deal with them.</a:t>
            </a:r>
          </a:p>
        </p:txBody>
      </p:sp>
      <p:pic>
        <p:nvPicPr>
          <p:cNvPr id="9" name="Picture 8" descr="A close up of an orange&#10;&#10;Description automatically generated">
            <a:extLst>
              <a:ext uri="{FF2B5EF4-FFF2-40B4-BE49-F238E27FC236}">
                <a16:creationId xmlns:a16="http://schemas.microsoft.com/office/drawing/2014/main" id="{FD39148A-AACE-3E2F-9C7E-E5AB3A1EB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222815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682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41823" y="1977315"/>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1728573" y="2440464"/>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4843497" y="1325745"/>
            <a:ext cx="6480731"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And If You Find Yourself Getting Off Course:</a:t>
            </a: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sp>
        <p:nvSpPr>
          <p:cNvPr id="2" name="Google Shape;255;p36">
            <a:extLst>
              <a:ext uri="{FF2B5EF4-FFF2-40B4-BE49-F238E27FC236}">
                <a16:creationId xmlns:a16="http://schemas.microsoft.com/office/drawing/2014/main" id="{F3CDA616-9C4A-41C0-F723-2CB0C083FE52}"/>
              </a:ext>
            </a:extLst>
          </p:cNvPr>
          <p:cNvSpPr txBox="1">
            <a:spLocks/>
          </p:cNvSpPr>
          <p:nvPr/>
        </p:nvSpPr>
        <p:spPr>
          <a:xfrm>
            <a:off x="4401224" y="2752461"/>
            <a:ext cx="6098457" cy="3238800"/>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38100">
              <a:lnSpc>
                <a:spcPct val="150000"/>
              </a:lnSpc>
              <a:spcBef>
                <a:spcPts val="800"/>
              </a:spcBef>
              <a:buClr>
                <a:srgbClr val="484B50"/>
              </a:buClr>
              <a:buSzPts val="2100"/>
              <a:buFont typeface="Arial" panose="020B0604020202020204" pitchFamily="34" charset="0"/>
              <a:buNone/>
            </a:pPr>
            <a:r>
              <a:rPr lang="en-US" sz="1800" dirty="0"/>
              <a:t>Remember your goal post and do everything to redirect the process back towards it.</a:t>
            </a:r>
          </a:p>
          <a:p>
            <a:pPr>
              <a:lnSpc>
                <a:spcPct val="150000"/>
              </a:lnSpc>
              <a:buSzPts val="2100"/>
            </a:pPr>
            <a:r>
              <a:rPr lang="en-US" sz="1800" dirty="0"/>
              <a:t>Avoid tangents</a:t>
            </a:r>
          </a:p>
          <a:p>
            <a:pPr>
              <a:lnSpc>
                <a:spcPct val="150000"/>
              </a:lnSpc>
              <a:buSzPts val="2100"/>
            </a:pPr>
            <a:r>
              <a:rPr lang="en-US" sz="1800" dirty="0"/>
              <a:t>Avoid unnecessary features and benefits</a:t>
            </a:r>
          </a:p>
          <a:p>
            <a:pPr>
              <a:lnSpc>
                <a:spcPct val="150000"/>
              </a:lnSpc>
              <a:buSzPts val="2100"/>
            </a:pPr>
            <a:r>
              <a:rPr lang="en-US" sz="1800" dirty="0"/>
              <a:t>Avoid procrastinating ask for the sale</a:t>
            </a:r>
          </a:p>
          <a:p>
            <a:pPr>
              <a:lnSpc>
                <a:spcPct val="150000"/>
              </a:lnSpc>
              <a:buSzPts val="2100"/>
            </a:pPr>
            <a:r>
              <a:rPr lang="en-US" sz="1800" b="1" dirty="0">
                <a:solidFill>
                  <a:srgbClr val="F78F40"/>
                </a:solidFill>
              </a:rPr>
              <a:t>Remember, you are in control of the ball (the sale) and it is up to you to get it to the goal.</a:t>
            </a:r>
            <a:endParaRPr lang="en-US" sz="1800" dirty="0">
              <a:solidFill>
                <a:srgbClr val="F78F40"/>
              </a:solidFill>
            </a:endParaRPr>
          </a:p>
          <a:p>
            <a:pPr marL="139700" indent="0">
              <a:lnSpc>
                <a:spcPct val="100000"/>
              </a:lnSpc>
              <a:buSzPts val="2100"/>
              <a:buFont typeface="Arial" panose="020B0604020202020204" pitchFamily="34" charset="0"/>
              <a:buNone/>
            </a:pPr>
            <a:endParaRPr lang="en-US" sz="1800" dirty="0">
              <a:solidFill>
                <a:srgbClr val="000000"/>
              </a:solidFill>
            </a:endParaRPr>
          </a:p>
          <a:p>
            <a:pPr marL="342900" indent="0">
              <a:lnSpc>
                <a:spcPct val="100000"/>
              </a:lnSpc>
              <a:spcBef>
                <a:spcPts val="1200"/>
              </a:spcBef>
              <a:spcAft>
                <a:spcPts val="1200"/>
              </a:spcAft>
              <a:buFont typeface="Arial" panose="020B0604020202020204" pitchFamily="34" charset="0"/>
              <a:buNone/>
            </a:pPr>
            <a:endParaRPr lang="en-US" sz="1800" dirty="0">
              <a:solidFill>
                <a:srgbClr val="000000"/>
              </a:solidFill>
            </a:endParaRPr>
          </a:p>
        </p:txBody>
      </p:sp>
      <p:pic>
        <p:nvPicPr>
          <p:cNvPr id="9" name="Picture 8" descr="A close up of an orange&#10;&#10;Description automatically generated">
            <a:extLst>
              <a:ext uri="{FF2B5EF4-FFF2-40B4-BE49-F238E27FC236}">
                <a16:creationId xmlns:a16="http://schemas.microsoft.com/office/drawing/2014/main" id="{0DA4702A-FEEA-984F-14BF-3150BD4A9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316599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5FC5F-86FB-E52D-7083-FCA8DAB65123}"/>
            </a:ext>
          </a:extLst>
        </p:cNvPr>
        <p:cNvGrpSpPr/>
        <p:nvPr/>
      </p:nvGrpSpPr>
      <p:grpSpPr>
        <a:xfrm>
          <a:off x="0" y="0"/>
          <a:ext cx="0" cy="0"/>
          <a:chOff x="0" y="0"/>
          <a:chExt cx="0" cy="0"/>
        </a:xfrm>
      </p:grpSpPr>
      <p:pic>
        <p:nvPicPr>
          <p:cNvPr id="11" name="Picture 10" descr="A group of people holding up paper with question marks&#10;&#10;Description automatically generated">
            <a:extLst>
              <a:ext uri="{FF2B5EF4-FFF2-40B4-BE49-F238E27FC236}">
                <a16:creationId xmlns:a16="http://schemas.microsoft.com/office/drawing/2014/main" id="{84D99121-0944-B333-7268-05CFAF792374}"/>
              </a:ext>
            </a:extLst>
          </p:cNvPr>
          <p:cNvPicPr>
            <a:picLocks noChangeAspect="1"/>
          </p:cNvPicPr>
          <p:nvPr/>
        </p:nvPicPr>
        <p:blipFill>
          <a:blip r:embed="rId2">
            <a:alphaModFix amt="9000"/>
            <a:extLst>
              <a:ext uri="{28A0092B-C50C-407E-A947-70E740481C1C}">
                <a14:useLocalDpi xmlns:a14="http://schemas.microsoft.com/office/drawing/2010/main" val="0"/>
              </a:ext>
            </a:extLst>
          </a:blip>
          <a:stretch>
            <a:fillRect/>
          </a:stretch>
        </p:blipFill>
        <p:spPr>
          <a:xfrm>
            <a:off x="0" y="22959"/>
            <a:ext cx="12191547" cy="6857745"/>
          </a:xfrm>
          <a:prstGeom prst="rect">
            <a:avLst/>
          </a:prstGeom>
        </p:spPr>
      </p:pic>
      <p:grpSp>
        <p:nvGrpSpPr>
          <p:cNvPr id="6" name="Group 5">
            <a:extLst>
              <a:ext uri="{FF2B5EF4-FFF2-40B4-BE49-F238E27FC236}">
                <a16:creationId xmlns:a16="http://schemas.microsoft.com/office/drawing/2014/main" id="{256A68AD-4C70-F969-A462-979C55244438}"/>
              </a:ext>
            </a:extLst>
          </p:cNvPr>
          <p:cNvGrpSpPr/>
          <p:nvPr/>
        </p:nvGrpSpPr>
        <p:grpSpPr>
          <a:xfrm>
            <a:off x="635823" y="0"/>
            <a:ext cx="6182435" cy="3011920"/>
            <a:chOff x="2743200" y="0"/>
            <a:chExt cx="6182435" cy="3011920"/>
          </a:xfrm>
          <a:solidFill>
            <a:srgbClr val="F78F40"/>
          </a:solidFill>
        </p:grpSpPr>
        <p:sp>
          <p:nvSpPr>
            <p:cNvPr id="7" name="Isosceles Triangle 6">
              <a:extLst>
                <a:ext uri="{FF2B5EF4-FFF2-40B4-BE49-F238E27FC236}">
                  <a16:creationId xmlns:a16="http://schemas.microsoft.com/office/drawing/2014/main" id="{8AD61D97-08EA-E22E-A82F-2B88EACFB9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latin typeface="Lato" panose="020F0502020204030203" pitchFamily="34" charset="0"/>
                <a:ea typeface="Lato" panose="020F0502020204030203" pitchFamily="34" charset="0"/>
                <a:cs typeface="Lato" panose="020F0502020204030203" pitchFamily="34" charset="0"/>
              </a:endParaRPr>
            </a:p>
          </p:txBody>
        </p:sp>
        <p:sp>
          <p:nvSpPr>
            <p:cNvPr id="8" name="Isosceles Triangle 7">
              <a:extLst>
                <a:ext uri="{FF2B5EF4-FFF2-40B4-BE49-F238E27FC236}">
                  <a16:creationId xmlns:a16="http://schemas.microsoft.com/office/drawing/2014/main" id="{1266D7B8-47E5-CC93-7154-3ABB5F77431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grpSp>
      <p:grpSp>
        <p:nvGrpSpPr>
          <p:cNvPr id="4" name="Group 3">
            <a:extLst>
              <a:ext uri="{FF2B5EF4-FFF2-40B4-BE49-F238E27FC236}">
                <a16:creationId xmlns:a16="http://schemas.microsoft.com/office/drawing/2014/main" id="{7A4E2273-F88F-57DB-D04B-5CD4D4BC865D}"/>
              </a:ext>
            </a:extLst>
          </p:cNvPr>
          <p:cNvGrpSpPr/>
          <p:nvPr/>
        </p:nvGrpSpPr>
        <p:grpSpPr>
          <a:xfrm rot="16200000">
            <a:off x="-1439846" y="2175340"/>
            <a:ext cx="6041393" cy="3161700"/>
            <a:chOff x="2743200" y="0"/>
            <a:chExt cx="6182435" cy="3011920"/>
          </a:xfrm>
          <a:solidFill>
            <a:srgbClr val="F78F40"/>
          </a:solidFill>
        </p:grpSpPr>
        <p:sp>
          <p:nvSpPr>
            <p:cNvPr id="14" name="Isosceles Triangle 13">
              <a:extLst>
                <a:ext uri="{FF2B5EF4-FFF2-40B4-BE49-F238E27FC236}">
                  <a16:creationId xmlns:a16="http://schemas.microsoft.com/office/drawing/2014/main" id="{971B235F-91A2-C51F-5E69-EF5A5DA5E2CD}"/>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sp>
          <p:nvSpPr>
            <p:cNvPr id="15" name="Isosceles Triangle 14">
              <a:extLst>
                <a:ext uri="{FF2B5EF4-FFF2-40B4-BE49-F238E27FC236}">
                  <a16:creationId xmlns:a16="http://schemas.microsoft.com/office/drawing/2014/main" id="{48C70697-FB84-5575-27ED-961AA380FDD9}"/>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a typeface="Lato" panose="020F0502020204030203" pitchFamily="34" charset="0"/>
                <a:cs typeface="Lato" panose="020F0502020204030203" pitchFamily="34" charset="0"/>
              </a:endParaRPr>
            </a:p>
          </p:txBody>
        </p:sp>
      </p:grpSp>
      <p:sp>
        <p:nvSpPr>
          <p:cNvPr id="3" name="Right Triangle 2">
            <a:extLst>
              <a:ext uri="{FF2B5EF4-FFF2-40B4-BE49-F238E27FC236}">
                <a16:creationId xmlns:a16="http://schemas.microsoft.com/office/drawing/2014/main" id="{8391D468-D7EB-87DE-3051-B57CE2DB120C}"/>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cxnSp>
        <p:nvCxnSpPr>
          <p:cNvPr id="5" name="Straight Connector 4">
            <a:extLst>
              <a:ext uri="{FF2B5EF4-FFF2-40B4-BE49-F238E27FC236}">
                <a16:creationId xmlns:a16="http://schemas.microsoft.com/office/drawing/2014/main" id="{3EE74DA1-38E1-3506-A1DA-EE71DFC63A56}"/>
              </a:ext>
            </a:extLst>
          </p:cNvPr>
          <p:cNvCxnSpPr>
            <a:cxnSpLocks/>
          </p:cNvCxnSpPr>
          <p:nvPr/>
        </p:nvCxnSpPr>
        <p:spPr>
          <a:xfrm>
            <a:off x="11728573" y="3559629"/>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FDB73762-8FC2-0CB6-F31C-4450FC19BAE9}"/>
              </a:ext>
            </a:extLst>
          </p:cNvPr>
          <p:cNvGrpSpPr/>
          <p:nvPr/>
        </p:nvGrpSpPr>
        <p:grpSpPr>
          <a:xfrm rot="2745670">
            <a:off x="11504285" y="3033443"/>
            <a:ext cx="448574" cy="448574"/>
            <a:chOff x="6756616" y="3204713"/>
            <a:chExt cx="448574" cy="448574"/>
          </a:xfrm>
        </p:grpSpPr>
        <p:cxnSp>
          <p:nvCxnSpPr>
            <p:cNvPr id="17" name="Straight Connector 16">
              <a:extLst>
                <a:ext uri="{FF2B5EF4-FFF2-40B4-BE49-F238E27FC236}">
                  <a16:creationId xmlns:a16="http://schemas.microsoft.com/office/drawing/2014/main" id="{0CF05AC6-74B6-68C6-8D0B-9BB00F212F4E}"/>
                </a:ext>
              </a:extLst>
            </p:cNvPr>
            <p:cNvCxnSpPr/>
            <p:nvPr/>
          </p:nvCxnSpPr>
          <p:spPr>
            <a:xfrm>
              <a:off x="6756616" y="3429000"/>
              <a:ext cx="448574" cy="0"/>
            </a:xfrm>
            <a:prstGeom prst="line">
              <a:avLst/>
            </a:prstGeom>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13E0B64-7C91-E2CB-60F7-57A0D0411BA0}"/>
                </a:ext>
              </a:extLst>
            </p:cNvPr>
            <p:cNvCxnSpPr/>
            <p:nvPr/>
          </p:nvCxnSpPr>
          <p:spPr>
            <a:xfrm rot="16200000">
              <a:off x="6756616" y="3429000"/>
              <a:ext cx="448574" cy="0"/>
            </a:xfrm>
            <a:prstGeom prst="line">
              <a:avLst/>
            </a:prstGeom>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2F66A436-31A3-16B4-E81D-84843C111E16}"/>
              </a:ext>
            </a:extLst>
          </p:cNvPr>
          <p:cNvCxnSpPr>
            <a:cxnSpLocks/>
          </p:cNvCxnSpPr>
          <p:nvPr/>
        </p:nvCxnSpPr>
        <p:spPr>
          <a:xfrm>
            <a:off x="7763314" y="3246792"/>
            <a:ext cx="3664689"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5398ADE-8FF5-83A8-365A-5F8C3E75CA08}"/>
              </a:ext>
            </a:extLst>
          </p:cNvPr>
          <p:cNvSpPr txBox="1">
            <a:spLocks/>
          </p:cNvSpPr>
          <p:nvPr/>
        </p:nvSpPr>
        <p:spPr>
          <a:xfrm>
            <a:off x="7714562" y="3401122"/>
            <a:ext cx="3664689" cy="26019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Questions?</a:t>
            </a:r>
            <a:endParaRPr lang="en-DK" sz="4000" b="1" dirty="0">
              <a:solidFill>
                <a:srgbClr val="484B50"/>
              </a:solidFill>
              <a:latin typeface="Segoe UI" panose="020B0502040204020203" pitchFamily="34" charset="0"/>
              <a:cs typeface="Segoe UI" panose="020B0502040204020203" pitchFamily="34" charset="0"/>
            </a:endParaRPr>
          </a:p>
        </p:txBody>
      </p:sp>
      <p:pic>
        <p:nvPicPr>
          <p:cNvPr id="19" name="Billede 4" descr="Et billede, der indeholder tekst&#10;&#10;Automatisk genereret beskrivelse">
            <a:extLst>
              <a:ext uri="{FF2B5EF4-FFF2-40B4-BE49-F238E27FC236}">
                <a16:creationId xmlns:a16="http://schemas.microsoft.com/office/drawing/2014/main" id="{943B65F1-0DF8-933F-76F7-170F67FEAB5B}"/>
              </a:ext>
            </a:extLst>
          </p:cNvPr>
          <p:cNvPicPr>
            <a:picLocks noChangeAspect="1"/>
          </p:cNvPicPr>
          <p:nvPr/>
        </p:nvPicPr>
        <p:blipFill>
          <a:blip r:embed="rId3"/>
          <a:stretch>
            <a:fillRect/>
          </a:stretch>
        </p:blipFill>
        <p:spPr>
          <a:xfrm>
            <a:off x="7185209" y="5620607"/>
            <a:ext cx="5006791" cy="1237393"/>
          </a:xfrm>
          <a:prstGeom prst="rect">
            <a:avLst/>
          </a:prstGeom>
        </p:spPr>
      </p:pic>
      <p:pic>
        <p:nvPicPr>
          <p:cNvPr id="2" name="Picture 1" descr="A close up of an orange&#10;&#10;Description automatically generated">
            <a:extLst>
              <a:ext uri="{FF2B5EF4-FFF2-40B4-BE49-F238E27FC236}">
                <a16:creationId xmlns:a16="http://schemas.microsoft.com/office/drawing/2014/main" id="{0EDEAE11-1851-05B9-5540-F60D666A2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1203331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taking a picture of a person&#10;&#10;Description automatically generated">
            <a:extLst>
              <a:ext uri="{FF2B5EF4-FFF2-40B4-BE49-F238E27FC236}">
                <a16:creationId xmlns:a16="http://schemas.microsoft.com/office/drawing/2014/main" id="{04B37232-DE66-9760-8948-5281F87D2797}"/>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flipH="1">
            <a:off x="0" y="9126"/>
            <a:ext cx="12192000" cy="6857744"/>
          </a:xfrm>
          <a:prstGeom prst="rect">
            <a:avLst/>
          </a:prstGeom>
        </p:spPr>
      </p:pic>
      <p:grpSp>
        <p:nvGrpSpPr>
          <p:cNvPr id="6" name="Group 5"/>
          <p:cNvGrpSpPr/>
          <p:nvPr/>
        </p:nvGrpSpPr>
        <p:grpSpPr>
          <a:xfrm>
            <a:off x="635823" y="0"/>
            <a:ext cx="6182435" cy="3011920"/>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latin typeface="Lato" panose="020F0502020204030203" pitchFamily="34" charset="0"/>
                <a:ea typeface="Lato" panose="020F0502020204030203" pitchFamily="34" charset="0"/>
                <a:cs typeface="Lato" panose="020F050202020403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a typeface="Lato" panose="020F0502020204030203" pitchFamily="34" charset="0"/>
                <a:cs typeface="Lato" panose="020F050202020403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439846" y="2175340"/>
            <a:ext cx="6041393" cy="316170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a typeface="Lato" panose="020F0502020204030203" pitchFamily="34" charset="0"/>
                <a:cs typeface="Lato" panose="020F050202020403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1728573" y="3559629"/>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5" y="3033443"/>
            <a:ext cx="448574" cy="448574"/>
            <a:chOff x="6756616" y="3204713"/>
            <a:chExt cx="448574" cy="448574"/>
          </a:xfrm>
          <a:solidFill>
            <a:srgbClr val="F78F40"/>
          </a:solidFill>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012871" y="3246792"/>
            <a:ext cx="6415132"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5006792" y="3671165"/>
            <a:ext cx="7329377" cy="26019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How To Close Deals</a:t>
            </a:r>
          </a:p>
        </p:txBody>
      </p:sp>
      <p:pic>
        <p:nvPicPr>
          <p:cNvPr id="10" name="Billede 4" descr="Et billede, der indeholder tekst&#10;&#10;Automatisk genereret beskrivelse">
            <a:extLst>
              <a:ext uri="{FF2B5EF4-FFF2-40B4-BE49-F238E27FC236}">
                <a16:creationId xmlns:a16="http://schemas.microsoft.com/office/drawing/2014/main" id="{489B3C85-0725-25D8-52A6-CDA9356B5324}"/>
              </a:ext>
            </a:extLst>
          </p:cNvPr>
          <p:cNvPicPr>
            <a:picLocks noChangeAspect="1"/>
          </p:cNvPicPr>
          <p:nvPr/>
        </p:nvPicPr>
        <p:blipFill>
          <a:blip r:embed="rId4"/>
          <a:stretch>
            <a:fillRect/>
          </a:stretch>
        </p:blipFill>
        <p:spPr>
          <a:xfrm>
            <a:off x="7185209" y="5620607"/>
            <a:ext cx="5006791" cy="1237393"/>
          </a:xfrm>
          <a:prstGeom prst="rect">
            <a:avLst/>
          </a:prstGeom>
        </p:spPr>
      </p:pic>
      <p:pic>
        <p:nvPicPr>
          <p:cNvPr id="2" name="Picture 1" descr="A close up of an orange&#10;&#10;Description automatically generated">
            <a:extLst>
              <a:ext uri="{FF2B5EF4-FFF2-40B4-BE49-F238E27FC236}">
                <a16:creationId xmlns:a16="http://schemas.microsoft.com/office/drawing/2014/main" id="{510933E0-36BB-A5CE-E306-0FC81C74DD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20469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682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41823" y="1977315"/>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0991300" y="2443922"/>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5770671" y="868637"/>
            <a:ext cx="6480731"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Closing The Deal</a:t>
            </a: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cxnSp>
        <p:nvCxnSpPr>
          <p:cNvPr id="2" name="Straight Connector 1">
            <a:extLst>
              <a:ext uri="{FF2B5EF4-FFF2-40B4-BE49-F238E27FC236}">
                <a16:creationId xmlns:a16="http://schemas.microsoft.com/office/drawing/2014/main" id="{DF0B3E45-2564-D4B2-4694-75212B20D6E8}"/>
              </a:ext>
            </a:extLst>
          </p:cNvPr>
          <p:cNvCxnSpPr>
            <a:cxnSpLocks/>
          </p:cNvCxnSpPr>
          <p:nvPr/>
        </p:nvCxnSpPr>
        <p:spPr>
          <a:xfrm>
            <a:off x="11471385" y="1862809"/>
            <a:ext cx="0" cy="3213044"/>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9BAB764-3B4D-1577-3A9C-E756F24B043D}"/>
              </a:ext>
            </a:extLst>
          </p:cNvPr>
          <p:cNvGrpSpPr/>
          <p:nvPr/>
        </p:nvGrpSpPr>
        <p:grpSpPr>
          <a:xfrm rot="2745670">
            <a:off x="11240648" y="1324777"/>
            <a:ext cx="448574" cy="448574"/>
            <a:chOff x="6756616" y="3204713"/>
            <a:chExt cx="448574" cy="448574"/>
          </a:xfrm>
          <a:solidFill>
            <a:srgbClr val="F78F40"/>
          </a:solidFill>
        </p:grpSpPr>
        <p:cxnSp>
          <p:nvCxnSpPr>
            <p:cNvPr id="11" name="Straight Connector 10">
              <a:extLst>
                <a:ext uri="{FF2B5EF4-FFF2-40B4-BE49-F238E27FC236}">
                  <a16:creationId xmlns:a16="http://schemas.microsoft.com/office/drawing/2014/main" id="{E4FC1A17-D4DA-E7EC-3942-30093CA40252}"/>
                </a:ext>
              </a:extLst>
            </p:cNvPr>
            <p:cNvCxnSpPr/>
            <p:nvPr/>
          </p:nvCxnSpPr>
          <p:spPr>
            <a:xfrm>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1DCE30-33E9-50F7-BF7A-C739D55318A9}"/>
                </a:ext>
              </a:extLst>
            </p:cNvPr>
            <p:cNvCxnSpPr/>
            <p:nvPr/>
          </p:nvCxnSpPr>
          <p:spPr>
            <a:xfrm rot="16200000">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E8EB57F0-55FA-B56F-5CC9-F3DC8C0F7028}"/>
              </a:ext>
            </a:extLst>
          </p:cNvPr>
          <p:cNvCxnSpPr>
            <a:cxnSpLocks/>
          </p:cNvCxnSpPr>
          <p:nvPr/>
        </p:nvCxnSpPr>
        <p:spPr>
          <a:xfrm>
            <a:off x="4732642" y="1537670"/>
            <a:ext cx="6415132"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18" name="Google Shape;401;p54">
            <a:extLst>
              <a:ext uri="{FF2B5EF4-FFF2-40B4-BE49-F238E27FC236}">
                <a16:creationId xmlns:a16="http://schemas.microsoft.com/office/drawing/2014/main" id="{95132E8D-1FFA-45CB-B879-38108C5B21C7}"/>
              </a:ext>
            </a:extLst>
          </p:cNvPr>
          <p:cNvSpPr txBox="1">
            <a:spLocks/>
          </p:cNvSpPr>
          <p:nvPr/>
        </p:nvSpPr>
        <p:spPr>
          <a:xfrm>
            <a:off x="4306161" y="1765951"/>
            <a:ext cx="6624150" cy="4180057"/>
          </a:xfrm>
          <a:prstGeom prst="rect">
            <a:avLst/>
          </a:prstGeom>
        </p:spPr>
        <p:txBody>
          <a:bodyPr spcFirstLastPara="1" wrap="square" lIns="91425" tIns="91425" rIns="91425" bIns="91425" anchor="t" anchorCtr="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1800">
              <a:lnSpc>
                <a:spcPct val="170000"/>
              </a:lnSpc>
              <a:buSzPts val="2200"/>
            </a:pPr>
            <a:r>
              <a:rPr lang="en-US" sz="2200" dirty="0">
                <a:ea typeface="Arial"/>
                <a:sym typeface="Arial"/>
              </a:rPr>
              <a:t>Asking for the business is the part of the process that many in sales struggle with. </a:t>
            </a:r>
          </a:p>
          <a:p>
            <a:pPr marL="431800">
              <a:lnSpc>
                <a:spcPct val="170000"/>
              </a:lnSpc>
              <a:buSzPts val="2200"/>
            </a:pPr>
            <a:r>
              <a:rPr lang="en-US" sz="2200" dirty="0">
                <a:ea typeface="Arial"/>
                <a:sym typeface="Arial"/>
              </a:rPr>
              <a:t>They either do not know how to do it, are afraid of rejection, intimidated by their client or perhaps dismiss it as unimportant.</a:t>
            </a:r>
          </a:p>
          <a:p>
            <a:pPr marL="457200" lvl="0" indent="-368300">
              <a:lnSpc>
                <a:spcPct val="170000"/>
              </a:lnSpc>
              <a:spcBef>
                <a:spcPts val="0"/>
              </a:spcBef>
              <a:buClr>
                <a:srgbClr val="000000"/>
              </a:buClr>
              <a:buSzPts val="2200"/>
            </a:pPr>
            <a:r>
              <a:rPr lang="en-US" sz="2200" dirty="0">
                <a:ea typeface="Arial"/>
                <a:sym typeface="Arial"/>
              </a:rPr>
              <a:t>We worry about coming across as too pushy or aggressive or fear that we will damage any relationship that we have built or are trying to build. </a:t>
            </a:r>
          </a:p>
          <a:p>
            <a:pPr marL="457200" lvl="0" indent="-368300">
              <a:lnSpc>
                <a:spcPct val="170000"/>
              </a:lnSpc>
              <a:spcBef>
                <a:spcPts val="0"/>
              </a:spcBef>
              <a:buClr>
                <a:srgbClr val="000000"/>
              </a:buClr>
              <a:buSzPts val="2200"/>
            </a:pPr>
            <a:r>
              <a:rPr lang="en-US" sz="2200" dirty="0">
                <a:ea typeface="Arial"/>
                <a:sym typeface="Arial"/>
              </a:rPr>
              <a:t>Frequent role playing with a rehearsed script of asking for the business is the best way to overcome any of the above reasons.</a:t>
            </a:r>
          </a:p>
          <a:p>
            <a:pPr marL="431800">
              <a:lnSpc>
                <a:spcPct val="170000"/>
              </a:lnSpc>
              <a:buSzPts val="2200"/>
            </a:pPr>
            <a:endParaRPr lang="en-US" sz="2200" dirty="0">
              <a:ea typeface="Arial"/>
              <a:sym typeface="Arial"/>
            </a:endParaRPr>
          </a:p>
        </p:txBody>
      </p:sp>
      <p:pic>
        <p:nvPicPr>
          <p:cNvPr id="21" name="Picture 20" descr="A close up of an orange&#10;&#10;Description automatically generated">
            <a:extLst>
              <a:ext uri="{FF2B5EF4-FFF2-40B4-BE49-F238E27FC236}">
                <a16:creationId xmlns:a16="http://schemas.microsoft.com/office/drawing/2014/main" id="{D981DBFD-7767-D3FA-96BB-8BF3B0327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284732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682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41823" y="1977315"/>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0991300" y="2443922"/>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4170026" y="1908191"/>
            <a:ext cx="6480731"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How To Close The Deal</a:t>
            </a: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cxnSp>
        <p:nvCxnSpPr>
          <p:cNvPr id="2" name="Straight Connector 1">
            <a:extLst>
              <a:ext uri="{FF2B5EF4-FFF2-40B4-BE49-F238E27FC236}">
                <a16:creationId xmlns:a16="http://schemas.microsoft.com/office/drawing/2014/main" id="{DF0B3E45-2564-D4B2-4694-75212B20D6E8}"/>
              </a:ext>
            </a:extLst>
          </p:cNvPr>
          <p:cNvCxnSpPr>
            <a:cxnSpLocks/>
          </p:cNvCxnSpPr>
          <p:nvPr/>
        </p:nvCxnSpPr>
        <p:spPr>
          <a:xfrm>
            <a:off x="10991300" y="3496181"/>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9BAB764-3B4D-1577-3A9C-E756F24B043D}"/>
              </a:ext>
            </a:extLst>
          </p:cNvPr>
          <p:cNvGrpSpPr/>
          <p:nvPr/>
        </p:nvGrpSpPr>
        <p:grpSpPr>
          <a:xfrm rot="2745670">
            <a:off x="10767012" y="2969995"/>
            <a:ext cx="448574" cy="448574"/>
            <a:chOff x="6756616" y="3204713"/>
            <a:chExt cx="448574" cy="448574"/>
          </a:xfrm>
          <a:solidFill>
            <a:srgbClr val="F78F40"/>
          </a:solidFill>
        </p:grpSpPr>
        <p:cxnSp>
          <p:nvCxnSpPr>
            <p:cNvPr id="11" name="Straight Connector 10">
              <a:extLst>
                <a:ext uri="{FF2B5EF4-FFF2-40B4-BE49-F238E27FC236}">
                  <a16:creationId xmlns:a16="http://schemas.microsoft.com/office/drawing/2014/main" id="{E4FC1A17-D4DA-E7EC-3942-30093CA40252}"/>
                </a:ext>
              </a:extLst>
            </p:cNvPr>
            <p:cNvCxnSpPr/>
            <p:nvPr/>
          </p:nvCxnSpPr>
          <p:spPr>
            <a:xfrm>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1DCE30-33E9-50F7-BF7A-C739D55318A9}"/>
                </a:ext>
              </a:extLst>
            </p:cNvPr>
            <p:cNvCxnSpPr/>
            <p:nvPr/>
          </p:nvCxnSpPr>
          <p:spPr>
            <a:xfrm rot="16200000">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E8EB57F0-55FA-B56F-5CC9-F3DC8C0F7028}"/>
              </a:ext>
            </a:extLst>
          </p:cNvPr>
          <p:cNvCxnSpPr>
            <a:cxnSpLocks/>
          </p:cNvCxnSpPr>
          <p:nvPr/>
        </p:nvCxnSpPr>
        <p:spPr>
          <a:xfrm>
            <a:off x="4275598" y="3149891"/>
            <a:ext cx="6415132"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18" name="Google Shape;418;p56">
            <a:extLst>
              <a:ext uri="{FF2B5EF4-FFF2-40B4-BE49-F238E27FC236}">
                <a16:creationId xmlns:a16="http://schemas.microsoft.com/office/drawing/2014/main" id="{9552E10D-0120-9923-F498-008BD01C976D}"/>
              </a:ext>
            </a:extLst>
          </p:cNvPr>
          <p:cNvSpPr txBox="1">
            <a:spLocks/>
          </p:cNvSpPr>
          <p:nvPr/>
        </p:nvSpPr>
        <p:spPr>
          <a:xfrm>
            <a:off x="4366146" y="3428999"/>
            <a:ext cx="5275487" cy="2517005"/>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chemeClr val="accent4"/>
                </a:solidFill>
              </a:rPr>
              <a:t>Do you want to hear the best deal closing technique?</a:t>
            </a:r>
          </a:p>
          <a:p>
            <a:pPr marL="0" indent="0">
              <a:spcBef>
                <a:spcPts val="0"/>
              </a:spcBef>
              <a:buFont typeface="Arial" panose="020B0604020202020204" pitchFamily="34" charset="0"/>
              <a:buNone/>
            </a:pPr>
            <a:endParaRPr lang="en-US" sz="2200" b="1" dirty="0"/>
          </a:p>
          <a:p>
            <a:pPr marL="0" indent="0">
              <a:spcBef>
                <a:spcPts val="0"/>
              </a:spcBef>
              <a:buFont typeface="Arial" panose="020B0604020202020204" pitchFamily="34" charset="0"/>
              <a:buNone/>
            </a:pPr>
            <a:r>
              <a:rPr lang="en-US" sz="2200" i="1" dirty="0"/>
              <a:t>“Can you think of any reason why we can’t close the deal?”</a:t>
            </a:r>
          </a:p>
        </p:txBody>
      </p:sp>
      <p:pic>
        <p:nvPicPr>
          <p:cNvPr id="20" name="Picture 19" descr="A close up of an orange&#10;&#10;Description automatically generated">
            <a:extLst>
              <a:ext uri="{FF2B5EF4-FFF2-40B4-BE49-F238E27FC236}">
                <a16:creationId xmlns:a16="http://schemas.microsoft.com/office/drawing/2014/main" id="{6B56F0E4-A4A4-1B03-56A9-6E529646B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350319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1000"/>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 calcmode="lin" valueType="num">
                                      <p:cBhvr additive="base">
                                        <p:cTn id="12" dur="1000"/>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EDEAF81-9BFC-8946-0D27-3CA3C216A587}"/>
              </a:ext>
            </a:extLst>
          </p:cNvPr>
          <p:cNvSpPr/>
          <p:nvPr/>
        </p:nvSpPr>
        <p:spPr>
          <a:xfrm>
            <a:off x="-13253" y="-16822"/>
            <a:ext cx="12205253" cy="6874822"/>
          </a:xfrm>
          <a:prstGeom prst="rect">
            <a:avLst/>
          </a:prstGeom>
          <a:solidFill>
            <a:srgbClr val="2E46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latin typeface="Segoe UI" panose="020B0502040204020203" pitchFamily="34" charset="0"/>
              <a:cs typeface="Segoe UI" panose="020B0502040204020203" pitchFamily="34" charset="0"/>
            </a:endParaRPr>
          </a:p>
        </p:txBody>
      </p:sp>
      <p:grpSp>
        <p:nvGrpSpPr>
          <p:cNvPr id="6" name="Group 5"/>
          <p:cNvGrpSpPr/>
          <p:nvPr/>
        </p:nvGrpSpPr>
        <p:grpSpPr>
          <a:xfrm>
            <a:off x="3023852" y="0"/>
            <a:ext cx="5580704" cy="2718773"/>
            <a:chOff x="2743200" y="0"/>
            <a:chExt cx="6182435" cy="3011920"/>
          </a:xfrm>
        </p:grpSpPr>
        <p:sp>
          <p:nvSpPr>
            <p:cNvPr id="7" name="Isosceles Triangle 6"/>
            <p:cNvSpPr/>
            <p:nvPr/>
          </p:nvSpPr>
          <p:spPr>
            <a:xfrm flipH="1" flipV="1">
              <a:off x="2743200" y="0"/>
              <a:ext cx="6182435" cy="3011920"/>
            </a:xfrm>
            <a:prstGeom prst="triangl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rgbClr val="2E4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a typeface="Lato" panose="020F0502020204030203" pitchFamily="34" charset="0"/>
                <a:cs typeface="Segoe UI" panose="020B0502040204020203" pitchFamily="34" charset="0"/>
              </a:endParaRPr>
            </a:p>
          </p:txBody>
        </p:sp>
      </p:grpSp>
      <p:sp>
        <p:nvSpPr>
          <p:cNvPr id="17" name="Pladsholder til indhold 3">
            <a:extLst>
              <a:ext uri="{FF2B5EF4-FFF2-40B4-BE49-F238E27FC236}">
                <a16:creationId xmlns:a16="http://schemas.microsoft.com/office/drawing/2014/main" id="{9BE66BF5-969C-781A-47DD-071B07D99FE0}"/>
              </a:ext>
            </a:extLst>
          </p:cNvPr>
          <p:cNvSpPr txBox="1">
            <a:spLocks/>
          </p:cNvSpPr>
          <p:nvPr/>
        </p:nvSpPr>
        <p:spPr>
          <a:xfrm>
            <a:off x="6816236" y="2490981"/>
            <a:ext cx="5047699" cy="32934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solidFill>
                  <a:schemeClr val="bg1"/>
                </a:solidFill>
                <a:latin typeface="Segoe UI" panose="020B0502040204020203" pitchFamily="34" charset="0"/>
                <a:cs typeface="Segoe UI" panose="020B0502040204020203" pitchFamily="34" charset="0"/>
              </a:rPr>
              <a:t>Over 20 years of experience in sales, leadership, and management.</a:t>
            </a:r>
          </a:p>
          <a:p>
            <a:pPr marL="0" indent="0">
              <a:lnSpc>
                <a:spcPct val="100000"/>
              </a:lnSpc>
              <a:buFont typeface="Arial" panose="020B0604020202020204" pitchFamily="34" charset="0"/>
              <a:buNone/>
            </a:pPr>
            <a:endParaRPr lang="en-US" sz="1200" dirty="0">
              <a:solidFill>
                <a:srgbClr val="F78F40"/>
              </a:solidFill>
              <a:latin typeface="Segoe UI" panose="020B0502040204020203" pitchFamily="34" charset="0"/>
              <a:cs typeface="Segoe UI" panose="020B0502040204020203" pitchFamily="34" charset="0"/>
            </a:endParaRPr>
          </a:p>
          <a:p>
            <a:pPr>
              <a:lnSpc>
                <a:spcPct val="100000"/>
              </a:lnSpc>
            </a:pPr>
            <a:r>
              <a:rPr lang="en-US" sz="1600" dirty="0">
                <a:solidFill>
                  <a:schemeClr val="bg1"/>
                </a:solidFill>
                <a:latin typeface="Segoe UI" panose="020B0502040204020203" pitchFamily="34" charset="0"/>
                <a:cs typeface="Segoe UI" panose="020B0502040204020203" pitchFamily="34" charset="0"/>
              </a:rPr>
              <a:t>I am passionate about teaching</a:t>
            </a:r>
          </a:p>
          <a:p>
            <a:pPr>
              <a:lnSpc>
                <a:spcPct val="100000"/>
              </a:lnSpc>
            </a:pPr>
            <a:r>
              <a:rPr lang="en-US" sz="1600" dirty="0">
                <a:solidFill>
                  <a:schemeClr val="bg1"/>
                </a:solidFill>
                <a:latin typeface="Segoe UI" panose="020B0502040204020203" pitchFamily="34" charset="0"/>
                <a:cs typeface="Segoe UI" panose="020B0502040204020203" pitchFamily="34" charset="0"/>
              </a:rPr>
              <a:t>I am passionate about business, sales, leadership</a:t>
            </a:r>
          </a:p>
          <a:p>
            <a:pPr marL="0" indent="0">
              <a:lnSpc>
                <a:spcPct val="100000"/>
              </a:lnSpc>
              <a:buFont typeface="Arial" panose="020B0604020202020204" pitchFamily="34" charset="0"/>
              <a:buNone/>
            </a:pPr>
            <a:r>
              <a:rPr lang="en-US" sz="1600" dirty="0">
                <a:solidFill>
                  <a:schemeClr val="bg1"/>
                </a:solidFill>
                <a:latin typeface="Segoe UI" panose="020B0502040204020203" pitchFamily="34" charset="0"/>
                <a:cs typeface="Segoe UI" panose="020B0502040204020203" pitchFamily="34" charset="0"/>
              </a:rPr>
              <a:t>    and service. </a:t>
            </a:r>
          </a:p>
          <a:p>
            <a:pPr marL="0" indent="0">
              <a:lnSpc>
                <a:spcPct val="100000"/>
              </a:lnSpc>
              <a:buFont typeface="Arial" panose="020B0604020202020204" pitchFamily="34" charset="0"/>
              <a:buNone/>
            </a:pPr>
            <a:endParaRPr lang="en-US" sz="1200" dirty="0">
              <a:solidFill>
                <a:schemeClr val="bg1"/>
              </a:solidFill>
              <a:latin typeface="Segoe UI" panose="020B0502040204020203" pitchFamily="34" charset="0"/>
              <a:cs typeface="Segoe UI" panose="020B0502040204020203" pitchFamily="34" charset="0"/>
            </a:endParaRPr>
          </a:p>
          <a:p>
            <a:pPr marL="0" indent="0">
              <a:lnSpc>
                <a:spcPct val="100000"/>
              </a:lnSpc>
              <a:buFont typeface="Arial" panose="020B0604020202020204" pitchFamily="34" charset="0"/>
              <a:buNone/>
            </a:pPr>
            <a:r>
              <a:rPr lang="en-US" sz="1600" dirty="0">
                <a:solidFill>
                  <a:schemeClr val="bg1"/>
                </a:solidFill>
                <a:latin typeface="Segoe UI" panose="020B0502040204020203" pitchFamily="34" charset="0"/>
                <a:cs typeface="Segoe UI" panose="020B0502040204020203" pitchFamily="34" charset="0"/>
              </a:rPr>
              <a:t>“</a:t>
            </a:r>
            <a:r>
              <a:rPr lang="en-US" sz="1600" i="1" dirty="0">
                <a:solidFill>
                  <a:schemeClr val="bg1"/>
                </a:solidFill>
                <a:latin typeface="Segoe UI" panose="020B0502040204020203" pitchFamily="34" charset="0"/>
                <a:cs typeface="Segoe UI" panose="020B0502040204020203" pitchFamily="34" charset="0"/>
              </a:rPr>
              <a:t>Give people a path to success, the tools to get there, </a:t>
            </a:r>
          </a:p>
          <a:p>
            <a:pPr marL="0" indent="0">
              <a:lnSpc>
                <a:spcPct val="100000"/>
              </a:lnSpc>
              <a:buFont typeface="Arial" panose="020B0604020202020204" pitchFamily="34" charset="0"/>
              <a:buNone/>
            </a:pPr>
            <a:r>
              <a:rPr lang="en-US" sz="1600" i="1" dirty="0">
                <a:solidFill>
                  <a:schemeClr val="bg1"/>
                </a:solidFill>
                <a:latin typeface="Segoe UI" panose="020B0502040204020203" pitchFamily="34" charset="0"/>
                <a:cs typeface="Segoe UI" panose="020B0502040204020203" pitchFamily="34" charset="0"/>
              </a:rPr>
              <a:t>and give them a reason to smile along the way.”</a:t>
            </a:r>
            <a:endParaRPr lang="en-DK" sz="1600" dirty="0">
              <a:solidFill>
                <a:srgbClr val="484B50"/>
              </a:solidFill>
              <a:latin typeface="Segoe UI" panose="020B0502040204020203" pitchFamily="34" charset="0"/>
              <a:cs typeface="Segoe UI" panose="020B0502040204020203" pitchFamily="34" charset="0"/>
            </a:endParaRPr>
          </a:p>
          <a:p>
            <a:pPr>
              <a:lnSpc>
                <a:spcPct val="100000"/>
              </a:lnSpc>
            </a:pPr>
            <a:endParaRPr lang="en-DK" sz="1600" dirty="0">
              <a:solidFill>
                <a:srgbClr val="484B50"/>
              </a:solidFill>
              <a:latin typeface="Segoe UI" panose="020B0502040204020203" pitchFamily="34" charset="0"/>
              <a:cs typeface="Segoe UI" panose="020B0502040204020203" pitchFamily="34" charset="0"/>
            </a:endParaRPr>
          </a:p>
        </p:txBody>
      </p:sp>
      <p:sp>
        <p:nvSpPr>
          <p:cNvPr id="27" name="Right Triangle 26">
            <a:extLst>
              <a:ext uri="{FF2B5EF4-FFF2-40B4-BE49-F238E27FC236}">
                <a16:creationId xmlns:a16="http://schemas.microsoft.com/office/drawing/2014/main" id="{C30BC80B-A25A-CF84-046D-D08EC9CBEEF9}"/>
              </a:ext>
            </a:extLst>
          </p:cNvPr>
          <p:cNvSpPr/>
          <p:nvPr/>
        </p:nvSpPr>
        <p:spPr>
          <a:xfrm rot="10800000">
            <a:off x="11058664" y="-16822"/>
            <a:ext cx="1146586" cy="114658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a typeface="Lato" panose="020F0502020204030203"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F8E386FD-A277-4579-4FA1-13550B995DBA}"/>
              </a:ext>
            </a:extLst>
          </p:cNvPr>
          <p:cNvSpPr/>
          <p:nvPr/>
        </p:nvSpPr>
        <p:spPr>
          <a:xfrm>
            <a:off x="-30283" y="-16822"/>
            <a:ext cx="5878816" cy="6906352"/>
          </a:xfrm>
          <a:custGeom>
            <a:avLst/>
            <a:gdLst>
              <a:gd name="connsiteX0" fmla="*/ 0 w 5830958"/>
              <a:gd name="connsiteY0" fmla="*/ 0 h 6858000"/>
              <a:gd name="connsiteX1" fmla="*/ 5830958 w 5830958"/>
              <a:gd name="connsiteY1" fmla="*/ 0 h 6858000"/>
              <a:gd name="connsiteX2" fmla="*/ 5830958 w 5830958"/>
              <a:gd name="connsiteY2" fmla="*/ 6858000 h 6858000"/>
              <a:gd name="connsiteX3" fmla="*/ 0 w 5830958"/>
              <a:gd name="connsiteY3" fmla="*/ 6858000 h 6858000"/>
              <a:gd name="connsiteX4" fmla="*/ 0 w 5830958"/>
              <a:gd name="connsiteY4" fmla="*/ 0 h 6858000"/>
              <a:gd name="connsiteX0" fmla="*/ 0 w 5830958"/>
              <a:gd name="connsiteY0" fmla="*/ 13252 h 6871252"/>
              <a:gd name="connsiteX1" fmla="*/ 2756453 w 5830958"/>
              <a:gd name="connsiteY1" fmla="*/ 0 h 6871252"/>
              <a:gd name="connsiteX2" fmla="*/ 5830958 w 5830958"/>
              <a:gd name="connsiteY2" fmla="*/ 13252 h 6871252"/>
              <a:gd name="connsiteX3" fmla="*/ 5830958 w 5830958"/>
              <a:gd name="connsiteY3" fmla="*/ 6871252 h 6871252"/>
              <a:gd name="connsiteX4" fmla="*/ 0 w 5830958"/>
              <a:gd name="connsiteY4" fmla="*/ 6871252 h 6871252"/>
              <a:gd name="connsiteX5" fmla="*/ 0 w 5830958"/>
              <a:gd name="connsiteY5" fmla="*/ 13252 h 6871252"/>
              <a:gd name="connsiteX0" fmla="*/ 0 w 5830958"/>
              <a:gd name="connsiteY0" fmla="*/ 13252 h 6871252"/>
              <a:gd name="connsiteX1" fmla="*/ 2756453 w 5830958"/>
              <a:gd name="connsiteY1" fmla="*/ 0 h 6871252"/>
              <a:gd name="connsiteX2" fmla="*/ 5605671 w 5830958"/>
              <a:gd name="connsiteY2" fmla="*/ 3154017 h 6871252"/>
              <a:gd name="connsiteX3" fmla="*/ 5830958 w 5830958"/>
              <a:gd name="connsiteY3" fmla="*/ 6871252 h 6871252"/>
              <a:gd name="connsiteX4" fmla="*/ 0 w 5830958"/>
              <a:gd name="connsiteY4" fmla="*/ 6871252 h 6871252"/>
              <a:gd name="connsiteX5" fmla="*/ 0 w 5830958"/>
              <a:gd name="connsiteY5" fmla="*/ 13252 h 6871252"/>
              <a:gd name="connsiteX0" fmla="*/ 0 w 5870715"/>
              <a:gd name="connsiteY0" fmla="*/ 13252 h 6871252"/>
              <a:gd name="connsiteX1" fmla="*/ 2756453 w 5870715"/>
              <a:gd name="connsiteY1" fmla="*/ 0 h 6871252"/>
              <a:gd name="connsiteX2" fmla="*/ 5870715 w 5870715"/>
              <a:gd name="connsiteY2" fmla="*/ 3114260 h 6871252"/>
              <a:gd name="connsiteX3" fmla="*/ 5830958 w 5870715"/>
              <a:gd name="connsiteY3" fmla="*/ 6871252 h 6871252"/>
              <a:gd name="connsiteX4" fmla="*/ 0 w 5870715"/>
              <a:gd name="connsiteY4" fmla="*/ 6871252 h 6871252"/>
              <a:gd name="connsiteX5" fmla="*/ 0 w 5870715"/>
              <a:gd name="connsiteY5" fmla="*/ 13252 h 6871252"/>
              <a:gd name="connsiteX0" fmla="*/ 0 w 5870715"/>
              <a:gd name="connsiteY0" fmla="*/ 13252 h 6871252"/>
              <a:gd name="connsiteX1" fmla="*/ 2650435 w 5870715"/>
              <a:gd name="connsiteY1" fmla="*/ 0 h 6871252"/>
              <a:gd name="connsiteX2" fmla="*/ 5870715 w 5870715"/>
              <a:gd name="connsiteY2" fmla="*/ 3114260 h 6871252"/>
              <a:gd name="connsiteX3" fmla="*/ 5830958 w 5870715"/>
              <a:gd name="connsiteY3" fmla="*/ 6871252 h 6871252"/>
              <a:gd name="connsiteX4" fmla="*/ 0 w 5870715"/>
              <a:gd name="connsiteY4" fmla="*/ 6871252 h 6871252"/>
              <a:gd name="connsiteX5" fmla="*/ 0 w 5870715"/>
              <a:gd name="connsiteY5" fmla="*/ 13252 h 6871252"/>
              <a:gd name="connsiteX0" fmla="*/ 0 w 5870715"/>
              <a:gd name="connsiteY0" fmla="*/ 13252 h 6911008"/>
              <a:gd name="connsiteX1" fmla="*/ 2650435 w 5870715"/>
              <a:gd name="connsiteY1" fmla="*/ 0 h 6911008"/>
              <a:gd name="connsiteX2" fmla="*/ 5870715 w 5870715"/>
              <a:gd name="connsiteY2" fmla="*/ 3114260 h 6911008"/>
              <a:gd name="connsiteX3" fmla="*/ 5844210 w 5870715"/>
              <a:gd name="connsiteY3" fmla="*/ 6911008 h 6911008"/>
              <a:gd name="connsiteX4" fmla="*/ 0 w 5870715"/>
              <a:gd name="connsiteY4" fmla="*/ 6871252 h 6911008"/>
              <a:gd name="connsiteX5" fmla="*/ 0 w 5870715"/>
              <a:gd name="connsiteY5" fmla="*/ 13252 h 6911008"/>
              <a:gd name="connsiteX0" fmla="*/ 13251 w 5883966"/>
              <a:gd name="connsiteY0" fmla="*/ 13252 h 6911008"/>
              <a:gd name="connsiteX1" fmla="*/ 2663686 w 5883966"/>
              <a:gd name="connsiteY1" fmla="*/ 0 h 6911008"/>
              <a:gd name="connsiteX2" fmla="*/ 5883966 w 5883966"/>
              <a:gd name="connsiteY2" fmla="*/ 3114260 h 6911008"/>
              <a:gd name="connsiteX3" fmla="*/ 5857461 w 5883966"/>
              <a:gd name="connsiteY3" fmla="*/ 6911008 h 6911008"/>
              <a:gd name="connsiteX4" fmla="*/ 13251 w 5883966"/>
              <a:gd name="connsiteY4" fmla="*/ 6871252 h 6911008"/>
              <a:gd name="connsiteX5" fmla="*/ 0 w 5883966"/>
              <a:gd name="connsiteY5" fmla="*/ 4094922 h 6911008"/>
              <a:gd name="connsiteX6" fmla="*/ 13251 w 5883966"/>
              <a:gd name="connsiteY6" fmla="*/ 13252 h 6911008"/>
              <a:gd name="connsiteX0" fmla="*/ 13251 w 5883966"/>
              <a:gd name="connsiteY0" fmla="*/ 13252 h 6964017"/>
              <a:gd name="connsiteX1" fmla="*/ 2663686 w 5883966"/>
              <a:gd name="connsiteY1" fmla="*/ 0 h 6964017"/>
              <a:gd name="connsiteX2" fmla="*/ 5883966 w 5883966"/>
              <a:gd name="connsiteY2" fmla="*/ 3114260 h 6964017"/>
              <a:gd name="connsiteX3" fmla="*/ 5857461 w 5883966"/>
              <a:gd name="connsiteY3" fmla="*/ 6911008 h 6964017"/>
              <a:gd name="connsiteX4" fmla="*/ 2597425 w 5883966"/>
              <a:gd name="connsiteY4" fmla="*/ 6964017 h 6964017"/>
              <a:gd name="connsiteX5" fmla="*/ 0 w 5883966"/>
              <a:gd name="connsiteY5" fmla="*/ 4094922 h 6964017"/>
              <a:gd name="connsiteX6" fmla="*/ 13251 w 5883966"/>
              <a:gd name="connsiteY6" fmla="*/ 13252 h 6964017"/>
              <a:gd name="connsiteX0" fmla="*/ 13251 w 5883966"/>
              <a:gd name="connsiteY0" fmla="*/ 13252 h 6911008"/>
              <a:gd name="connsiteX1" fmla="*/ 2663686 w 5883966"/>
              <a:gd name="connsiteY1" fmla="*/ 0 h 6911008"/>
              <a:gd name="connsiteX2" fmla="*/ 5883966 w 5883966"/>
              <a:gd name="connsiteY2" fmla="*/ 3114260 h 6911008"/>
              <a:gd name="connsiteX3" fmla="*/ 5857461 w 5883966"/>
              <a:gd name="connsiteY3" fmla="*/ 6911008 h 6911008"/>
              <a:gd name="connsiteX4" fmla="*/ 2345634 w 5883966"/>
              <a:gd name="connsiteY4" fmla="*/ 6871251 h 6911008"/>
              <a:gd name="connsiteX5" fmla="*/ 0 w 5883966"/>
              <a:gd name="connsiteY5" fmla="*/ 4094922 h 6911008"/>
              <a:gd name="connsiteX6" fmla="*/ 13251 w 5883966"/>
              <a:gd name="connsiteY6" fmla="*/ 13252 h 6911008"/>
              <a:gd name="connsiteX0" fmla="*/ 13251 w 5883966"/>
              <a:gd name="connsiteY0" fmla="*/ 13252 h 6911008"/>
              <a:gd name="connsiteX1" fmla="*/ 2663686 w 5883966"/>
              <a:gd name="connsiteY1" fmla="*/ 0 h 6911008"/>
              <a:gd name="connsiteX2" fmla="*/ 5883966 w 5883966"/>
              <a:gd name="connsiteY2" fmla="*/ 3114260 h 6911008"/>
              <a:gd name="connsiteX3" fmla="*/ 5857461 w 5883966"/>
              <a:gd name="connsiteY3" fmla="*/ 6911008 h 6911008"/>
              <a:gd name="connsiteX4" fmla="*/ 2345634 w 5883966"/>
              <a:gd name="connsiteY4" fmla="*/ 6871251 h 6911008"/>
              <a:gd name="connsiteX5" fmla="*/ 0 w 5883966"/>
              <a:gd name="connsiteY5" fmla="*/ 4505740 h 6911008"/>
              <a:gd name="connsiteX6" fmla="*/ 13251 w 5883966"/>
              <a:gd name="connsiteY6" fmla="*/ 13252 h 6911008"/>
              <a:gd name="connsiteX0" fmla="*/ 13251 w 5857461"/>
              <a:gd name="connsiteY0" fmla="*/ 13252 h 6911008"/>
              <a:gd name="connsiteX1" fmla="*/ 2663686 w 5857461"/>
              <a:gd name="connsiteY1" fmla="*/ 0 h 6911008"/>
              <a:gd name="connsiteX2" fmla="*/ 5817705 w 5857461"/>
              <a:gd name="connsiteY2" fmla="*/ 3101008 h 6911008"/>
              <a:gd name="connsiteX3" fmla="*/ 5857461 w 5857461"/>
              <a:gd name="connsiteY3" fmla="*/ 6911008 h 6911008"/>
              <a:gd name="connsiteX4" fmla="*/ 2345634 w 5857461"/>
              <a:gd name="connsiteY4" fmla="*/ 6871251 h 6911008"/>
              <a:gd name="connsiteX5" fmla="*/ 0 w 5857461"/>
              <a:gd name="connsiteY5" fmla="*/ 4505740 h 6911008"/>
              <a:gd name="connsiteX6" fmla="*/ 13251 w 5857461"/>
              <a:gd name="connsiteY6" fmla="*/ 13252 h 6911008"/>
              <a:gd name="connsiteX0" fmla="*/ 13251 w 5830956"/>
              <a:gd name="connsiteY0" fmla="*/ 13252 h 6897756"/>
              <a:gd name="connsiteX1" fmla="*/ 2663686 w 5830956"/>
              <a:gd name="connsiteY1" fmla="*/ 0 h 6897756"/>
              <a:gd name="connsiteX2" fmla="*/ 5817705 w 5830956"/>
              <a:gd name="connsiteY2" fmla="*/ 3101008 h 6897756"/>
              <a:gd name="connsiteX3" fmla="*/ 5830956 w 5830956"/>
              <a:gd name="connsiteY3" fmla="*/ 6897756 h 6897756"/>
              <a:gd name="connsiteX4" fmla="*/ 2345634 w 5830956"/>
              <a:gd name="connsiteY4" fmla="*/ 6871251 h 6897756"/>
              <a:gd name="connsiteX5" fmla="*/ 0 w 5830956"/>
              <a:gd name="connsiteY5" fmla="*/ 4505740 h 6897756"/>
              <a:gd name="connsiteX6" fmla="*/ 13251 w 5830956"/>
              <a:gd name="connsiteY6" fmla="*/ 13252 h 6897756"/>
              <a:gd name="connsiteX0" fmla="*/ 13251 w 5830956"/>
              <a:gd name="connsiteY0" fmla="*/ 13252 h 6897756"/>
              <a:gd name="connsiteX1" fmla="*/ 2584173 w 5830956"/>
              <a:gd name="connsiteY1" fmla="*/ 0 h 6897756"/>
              <a:gd name="connsiteX2" fmla="*/ 5817705 w 5830956"/>
              <a:gd name="connsiteY2" fmla="*/ 3101008 h 6897756"/>
              <a:gd name="connsiteX3" fmla="*/ 5830956 w 5830956"/>
              <a:gd name="connsiteY3" fmla="*/ 6897756 h 6897756"/>
              <a:gd name="connsiteX4" fmla="*/ 2345634 w 5830956"/>
              <a:gd name="connsiteY4" fmla="*/ 6871251 h 6897756"/>
              <a:gd name="connsiteX5" fmla="*/ 0 w 5830956"/>
              <a:gd name="connsiteY5" fmla="*/ 4505740 h 6897756"/>
              <a:gd name="connsiteX6" fmla="*/ 13251 w 5830956"/>
              <a:gd name="connsiteY6" fmla="*/ 13252 h 6897756"/>
              <a:gd name="connsiteX0" fmla="*/ 13251 w 5830956"/>
              <a:gd name="connsiteY0" fmla="*/ 13252 h 6897756"/>
              <a:gd name="connsiteX1" fmla="*/ 2584173 w 5830956"/>
              <a:gd name="connsiteY1" fmla="*/ 0 h 6897756"/>
              <a:gd name="connsiteX2" fmla="*/ 5817705 w 5830956"/>
              <a:gd name="connsiteY2" fmla="*/ 3101008 h 6897756"/>
              <a:gd name="connsiteX3" fmla="*/ 5830956 w 5830956"/>
              <a:gd name="connsiteY3" fmla="*/ 6897756 h 6897756"/>
              <a:gd name="connsiteX4" fmla="*/ 2380468 w 5830956"/>
              <a:gd name="connsiteY4" fmla="*/ 6897376 h 6897756"/>
              <a:gd name="connsiteX5" fmla="*/ 0 w 5830956"/>
              <a:gd name="connsiteY5" fmla="*/ 4505740 h 6897756"/>
              <a:gd name="connsiteX6" fmla="*/ 13251 w 5830956"/>
              <a:gd name="connsiteY6" fmla="*/ 13252 h 6897756"/>
              <a:gd name="connsiteX0" fmla="*/ 13251 w 5830956"/>
              <a:gd name="connsiteY0" fmla="*/ 13252 h 6897756"/>
              <a:gd name="connsiteX1" fmla="*/ 2647673 w 5830956"/>
              <a:gd name="connsiteY1" fmla="*/ 0 h 6897756"/>
              <a:gd name="connsiteX2" fmla="*/ 5817705 w 5830956"/>
              <a:gd name="connsiteY2" fmla="*/ 3101008 h 6897756"/>
              <a:gd name="connsiteX3" fmla="*/ 5830956 w 5830956"/>
              <a:gd name="connsiteY3" fmla="*/ 6897756 h 6897756"/>
              <a:gd name="connsiteX4" fmla="*/ 2380468 w 5830956"/>
              <a:gd name="connsiteY4" fmla="*/ 6897376 h 6897756"/>
              <a:gd name="connsiteX5" fmla="*/ 0 w 5830956"/>
              <a:gd name="connsiteY5" fmla="*/ 4505740 h 6897756"/>
              <a:gd name="connsiteX6" fmla="*/ 13251 w 5830956"/>
              <a:gd name="connsiteY6" fmla="*/ 13252 h 6897756"/>
              <a:gd name="connsiteX0" fmla="*/ 13251 w 5830956"/>
              <a:gd name="connsiteY0" fmla="*/ 13252 h 6897756"/>
              <a:gd name="connsiteX1" fmla="*/ 2584173 w 5830956"/>
              <a:gd name="connsiteY1" fmla="*/ 0 h 6897756"/>
              <a:gd name="connsiteX2" fmla="*/ 5817705 w 5830956"/>
              <a:gd name="connsiteY2" fmla="*/ 3101008 h 6897756"/>
              <a:gd name="connsiteX3" fmla="*/ 5830956 w 5830956"/>
              <a:gd name="connsiteY3" fmla="*/ 6897756 h 6897756"/>
              <a:gd name="connsiteX4" fmla="*/ 2380468 w 5830956"/>
              <a:gd name="connsiteY4" fmla="*/ 6897376 h 6897756"/>
              <a:gd name="connsiteX5" fmla="*/ 0 w 5830956"/>
              <a:gd name="connsiteY5" fmla="*/ 4505740 h 6897756"/>
              <a:gd name="connsiteX6" fmla="*/ 13251 w 5830956"/>
              <a:gd name="connsiteY6" fmla="*/ 13252 h 6897756"/>
              <a:gd name="connsiteX0" fmla="*/ 13251 w 5830956"/>
              <a:gd name="connsiteY0" fmla="*/ 13252 h 6897756"/>
              <a:gd name="connsiteX1" fmla="*/ 2622273 w 5830956"/>
              <a:gd name="connsiteY1" fmla="*/ 0 h 6897756"/>
              <a:gd name="connsiteX2" fmla="*/ 5817705 w 5830956"/>
              <a:gd name="connsiteY2" fmla="*/ 3101008 h 6897756"/>
              <a:gd name="connsiteX3" fmla="*/ 5830956 w 5830956"/>
              <a:gd name="connsiteY3" fmla="*/ 6897756 h 6897756"/>
              <a:gd name="connsiteX4" fmla="*/ 2380468 w 5830956"/>
              <a:gd name="connsiteY4" fmla="*/ 6897376 h 6897756"/>
              <a:gd name="connsiteX5" fmla="*/ 0 w 5830956"/>
              <a:gd name="connsiteY5" fmla="*/ 4505740 h 6897756"/>
              <a:gd name="connsiteX6" fmla="*/ 13251 w 5830956"/>
              <a:gd name="connsiteY6" fmla="*/ 13252 h 6897756"/>
              <a:gd name="connsiteX0" fmla="*/ 13251 w 5817705"/>
              <a:gd name="connsiteY0" fmla="*/ 13252 h 6897756"/>
              <a:gd name="connsiteX1" fmla="*/ 2622273 w 5817705"/>
              <a:gd name="connsiteY1" fmla="*/ 0 h 6897756"/>
              <a:gd name="connsiteX2" fmla="*/ 5817705 w 5817705"/>
              <a:gd name="connsiteY2" fmla="*/ 3101008 h 6897756"/>
              <a:gd name="connsiteX3" fmla="*/ 5800811 w 5817705"/>
              <a:gd name="connsiteY3" fmla="*/ 6897756 h 6897756"/>
              <a:gd name="connsiteX4" fmla="*/ 2380468 w 5817705"/>
              <a:gd name="connsiteY4" fmla="*/ 6897376 h 6897756"/>
              <a:gd name="connsiteX5" fmla="*/ 0 w 5817705"/>
              <a:gd name="connsiteY5" fmla="*/ 4505740 h 6897756"/>
              <a:gd name="connsiteX6" fmla="*/ 13251 w 5817705"/>
              <a:gd name="connsiteY6" fmla="*/ 13252 h 6897756"/>
              <a:gd name="connsiteX0" fmla="*/ 13251 w 5835424"/>
              <a:gd name="connsiteY0" fmla="*/ 13252 h 6920334"/>
              <a:gd name="connsiteX1" fmla="*/ 2622273 w 5835424"/>
              <a:gd name="connsiteY1" fmla="*/ 0 h 6920334"/>
              <a:gd name="connsiteX2" fmla="*/ 5817705 w 5835424"/>
              <a:gd name="connsiteY2" fmla="*/ 3101008 h 6920334"/>
              <a:gd name="connsiteX3" fmla="*/ 5834678 w 5835424"/>
              <a:gd name="connsiteY3" fmla="*/ 6920334 h 6920334"/>
              <a:gd name="connsiteX4" fmla="*/ 2380468 w 5835424"/>
              <a:gd name="connsiteY4" fmla="*/ 6897376 h 6920334"/>
              <a:gd name="connsiteX5" fmla="*/ 0 w 5835424"/>
              <a:gd name="connsiteY5" fmla="*/ 4505740 h 6920334"/>
              <a:gd name="connsiteX6" fmla="*/ 13251 w 5835424"/>
              <a:gd name="connsiteY6" fmla="*/ 13252 h 6920334"/>
              <a:gd name="connsiteX0" fmla="*/ 0 w 5822173"/>
              <a:gd name="connsiteY0" fmla="*/ 13252 h 6920334"/>
              <a:gd name="connsiteX1" fmla="*/ 2609022 w 5822173"/>
              <a:gd name="connsiteY1" fmla="*/ 0 h 6920334"/>
              <a:gd name="connsiteX2" fmla="*/ 5804454 w 5822173"/>
              <a:gd name="connsiteY2" fmla="*/ 3101008 h 6920334"/>
              <a:gd name="connsiteX3" fmla="*/ 5821427 w 5822173"/>
              <a:gd name="connsiteY3" fmla="*/ 6920334 h 6920334"/>
              <a:gd name="connsiteX4" fmla="*/ 2367217 w 5822173"/>
              <a:gd name="connsiteY4" fmla="*/ 6897376 h 6920334"/>
              <a:gd name="connsiteX5" fmla="*/ 3078 w 5822173"/>
              <a:gd name="connsiteY5" fmla="*/ 5648740 h 6920334"/>
              <a:gd name="connsiteX6" fmla="*/ 0 w 5822173"/>
              <a:gd name="connsiteY6" fmla="*/ 13252 h 6920334"/>
              <a:gd name="connsiteX0" fmla="*/ 29579 w 5851752"/>
              <a:gd name="connsiteY0" fmla="*/ 13252 h 6920334"/>
              <a:gd name="connsiteX1" fmla="*/ 2638601 w 5851752"/>
              <a:gd name="connsiteY1" fmla="*/ 0 h 6920334"/>
              <a:gd name="connsiteX2" fmla="*/ 5834033 w 5851752"/>
              <a:gd name="connsiteY2" fmla="*/ 3101008 h 6920334"/>
              <a:gd name="connsiteX3" fmla="*/ 5851006 w 5851752"/>
              <a:gd name="connsiteY3" fmla="*/ 6920334 h 6920334"/>
              <a:gd name="connsiteX4" fmla="*/ 2396796 w 5851752"/>
              <a:gd name="connsiteY4" fmla="*/ 6897376 h 6920334"/>
              <a:gd name="connsiteX5" fmla="*/ 0 w 5851752"/>
              <a:gd name="connsiteY5" fmla="*/ 6906040 h 6920334"/>
              <a:gd name="connsiteX6" fmla="*/ 29579 w 5851752"/>
              <a:gd name="connsiteY6" fmla="*/ 13252 h 6920334"/>
              <a:gd name="connsiteX0" fmla="*/ 29579 w 5852750"/>
              <a:gd name="connsiteY0" fmla="*/ 13252 h 6920334"/>
              <a:gd name="connsiteX1" fmla="*/ 2638601 w 5852750"/>
              <a:gd name="connsiteY1" fmla="*/ 0 h 6920334"/>
              <a:gd name="connsiteX2" fmla="*/ 5851963 w 5852750"/>
              <a:gd name="connsiteY2" fmla="*/ 3092043 h 6920334"/>
              <a:gd name="connsiteX3" fmla="*/ 5851006 w 5852750"/>
              <a:gd name="connsiteY3" fmla="*/ 6920334 h 6920334"/>
              <a:gd name="connsiteX4" fmla="*/ 2396796 w 5852750"/>
              <a:gd name="connsiteY4" fmla="*/ 6897376 h 6920334"/>
              <a:gd name="connsiteX5" fmla="*/ 0 w 5852750"/>
              <a:gd name="connsiteY5" fmla="*/ 6906040 h 6920334"/>
              <a:gd name="connsiteX6" fmla="*/ 29579 w 5852750"/>
              <a:gd name="connsiteY6" fmla="*/ 13252 h 6920334"/>
              <a:gd name="connsiteX0" fmla="*/ 29579 w 5852750"/>
              <a:gd name="connsiteY0" fmla="*/ 13252 h 6920334"/>
              <a:gd name="connsiteX1" fmla="*/ 2683425 w 5852750"/>
              <a:gd name="connsiteY1" fmla="*/ 0 h 6920334"/>
              <a:gd name="connsiteX2" fmla="*/ 5851963 w 5852750"/>
              <a:gd name="connsiteY2" fmla="*/ 3092043 h 6920334"/>
              <a:gd name="connsiteX3" fmla="*/ 5851006 w 5852750"/>
              <a:gd name="connsiteY3" fmla="*/ 6920334 h 6920334"/>
              <a:gd name="connsiteX4" fmla="*/ 2396796 w 5852750"/>
              <a:gd name="connsiteY4" fmla="*/ 6897376 h 6920334"/>
              <a:gd name="connsiteX5" fmla="*/ 0 w 5852750"/>
              <a:gd name="connsiteY5" fmla="*/ 6906040 h 6920334"/>
              <a:gd name="connsiteX6" fmla="*/ 29579 w 5852750"/>
              <a:gd name="connsiteY6" fmla="*/ 13252 h 6920334"/>
              <a:gd name="connsiteX0" fmla="*/ 20614 w 5852750"/>
              <a:gd name="connsiteY0" fmla="*/ 0 h 6925012"/>
              <a:gd name="connsiteX1" fmla="*/ 2683425 w 5852750"/>
              <a:gd name="connsiteY1" fmla="*/ 4678 h 6925012"/>
              <a:gd name="connsiteX2" fmla="*/ 5851963 w 5852750"/>
              <a:gd name="connsiteY2" fmla="*/ 3096721 h 6925012"/>
              <a:gd name="connsiteX3" fmla="*/ 5851006 w 5852750"/>
              <a:gd name="connsiteY3" fmla="*/ 6925012 h 6925012"/>
              <a:gd name="connsiteX4" fmla="*/ 2396796 w 5852750"/>
              <a:gd name="connsiteY4" fmla="*/ 6902054 h 6925012"/>
              <a:gd name="connsiteX5" fmla="*/ 0 w 5852750"/>
              <a:gd name="connsiteY5" fmla="*/ 6910718 h 6925012"/>
              <a:gd name="connsiteX6" fmla="*/ 20614 w 5852750"/>
              <a:gd name="connsiteY6" fmla="*/ 0 h 692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2750" h="6925012">
                <a:moveTo>
                  <a:pt x="20614" y="0"/>
                </a:moveTo>
                <a:lnTo>
                  <a:pt x="2683425" y="4678"/>
                </a:lnTo>
                <a:lnTo>
                  <a:pt x="5851963" y="3096721"/>
                </a:lnTo>
                <a:cubicBezTo>
                  <a:pt x="5846332" y="4362304"/>
                  <a:pt x="5856637" y="5659429"/>
                  <a:pt x="5851006" y="6925012"/>
                </a:cubicBezTo>
                <a:lnTo>
                  <a:pt x="2396796" y="6902054"/>
                </a:lnTo>
                <a:lnTo>
                  <a:pt x="0" y="6910718"/>
                </a:lnTo>
                <a:cubicBezTo>
                  <a:pt x="6871" y="4607145"/>
                  <a:pt x="13743" y="2303573"/>
                  <a:pt x="20614" y="0"/>
                </a:cubicBezTo>
                <a:close/>
              </a:path>
            </a:pathLst>
          </a:custGeom>
          <a:blipFill dpi="0" rotWithShape="0">
            <a:blip r:embed="rId2"/>
            <a:srcRect/>
            <a:stretch>
              <a:fillRect l="-8000" t="-14520" r="-6000" b="-2109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  </a:t>
            </a:r>
            <a:endParaRPr lang="en-KE" dirty="0">
              <a:latin typeface="Segoe UI" panose="020B0502040204020203" pitchFamily="34" charset="0"/>
              <a:cs typeface="Segoe UI" panose="020B0502040204020203" pitchFamily="34" charset="0"/>
            </a:endParaRPr>
          </a:p>
        </p:txBody>
      </p:sp>
      <p:sp>
        <p:nvSpPr>
          <p:cNvPr id="32" name="Titel 2">
            <a:extLst>
              <a:ext uri="{FF2B5EF4-FFF2-40B4-BE49-F238E27FC236}">
                <a16:creationId xmlns:a16="http://schemas.microsoft.com/office/drawing/2014/main" id="{D1DE75D2-9205-21E9-E9A1-25E0043F06D4}"/>
              </a:ext>
            </a:extLst>
          </p:cNvPr>
          <p:cNvSpPr txBox="1">
            <a:spLocks/>
          </p:cNvSpPr>
          <p:nvPr/>
        </p:nvSpPr>
        <p:spPr>
          <a:xfrm>
            <a:off x="6679131" y="1073608"/>
            <a:ext cx="5184804"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Segoe UI" panose="020B0502040204020203" pitchFamily="34" charset="0"/>
                <a:cs typeface="Segoe UI" panose="020B0502040204020203" pitchFamily="34" charset="0"/>
              </a:rPr>
              <a:t>Who is </a:t>
            </a:r>
          </a:p>
          <a:p>
            <a:pPr algn="ctr"/>
            <a:r>
              <a:rPr lang="en-US" sz="4000" b="1" dirty="0">
                <a:solidFill>
                  <a:schemeClr val="bg1"/>
                </a:solidFill>
                <a:latin typeface="Segoe UI" panose="020B0502040204020203" pitchFamily="34" charset="0"/>
                <a:cs typeface="Segoe UI" panose="020B0502040204020203" pitchFamily="34" charset="0"/>
              </a:rPr>
              <a:t>Aaron Jacobs?</a:t>
            </a:r>
            <a:endParaRPr lang="en-DK" sz="4000" b="1" dirty="0">
              <a:solidFill>
                <a:schemeClr val="bg1"/>
              </a:solidFill>
              <a:latin typeface="Segoe UI" panose="020B0502040204020203" pitchFamily="34" charset="0"/>
              <a:cs typeface="Segoe UI" panose="020B0502040204020203" pitchFamily="34" charset="0"/>
            </a:endParaRPr>
          </a:p>
        </p:txBody>
      </p:sp>
      <p:pic>
        <p:nvPicPr>
          <p:cNvPr id="10" name="Billede 4" descr="Et billede, der indeholder tekst&#10;&#10;Automatisk genereret beskrivelse">
            <a:extLst>
              <a:ext uri="{FF2B5EF4-FFF2-40B4-BE49-F238E27FC236}">
                <a16:creationId xmlns:a16="http://schemas.microsoft.com/office/drawing/2014/main" id="{DC5E5396-317F-5FE0-8115-77534B732D0B}"/>
              </a:ext>
            </a:extLst>
          </p:cNvPr>
          <p:cNvPicPr>
            <a:picLocks noChangeAspect="1"/>
          </p:cNvPicPr>
          <p:nvPr/>
        </p:nvPicPr>
        <p:blipFill>
          <a:blip r:embed="rId3"/>
          <a:stretch>
            <a:fillRect/>
          </a:stretch>
        </p:blipFill>
        <p:spPr>
          <a:xfrm>
            <a:off x="7185209" y="5620607"/>
            <a:ext cx="5006791" cy="1237393"/>
          </a:xfrm>
          <a:prstGeom prst="rect">
            <a:avLst/>
          </a:prstGeom>
        </p:spPr>
      </p:pic>
      <p:pic>
        <p:nvPicPr>
          <p:cNvPr id="2" name="Picture 1" descr="A close up of an orange&#10;&#10;Description automatically generated">
            <a:extLst>
              <a:ext uri="{FF2B5EF4-FFF2-40B4-BE49-F238E27FC236}">
                <a16:creationId xmlns:a16="http://schemas.microsoft.com/office/drawing/2014/main" id="{96D41BDF-1208-4272-B967-348B02021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359321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500"/>
                                        <p:tgtEl>
                                          <p:spTgt spid="17">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animEffect transition="in" filter="fade">
                                      <p:cBhvr>
                                        <p:cTn id="11" dur="1500"/>
                                        <p:tgtEl>
                                          <p:spTgt spid="17">
                                            <p:txEl>
                                              <p:pRg st="2" end="2"/>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1500"/>
                                        <p:tgtEl>
                                          <p:spTgt spid="17">
                                            <p:txEl>
                                              <p:pRg st="3" end="3"/>
                                            </p:tx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animEffect transition="in" filter="fade">
                                      <p:cBhvr>
                                        <p:cTn id="19" dur="1500"/>
                                        <p:tgtEl>
                                          <p:spTgt spid="17">
                                            <p:txEl>
                                              <p:pRg st="4" end="4"/>
                                            </p:txEl>
                                          </p:spTgt>
                                        </p:tgtEl>
                                      </p:cBhvr>
                                    </p:animEffect>
                                  </p:childTnLst>
                                </p:cTn>
                              </p:par>
                            </p:childTnLst>
                          </p:cTn>
                        </p:par>
                        <p:par>
                          <p:cTn id="20" fill="hold">
                            <p:stCondLst>
                              <p:cond delay="6000"/>
                            </p:stCondLst>
                            <p:childTnLst>
                              <p:par>
                                <p:cTn id="21" presetID="10" presetClass="entr" presetSubtype="0" fill="hold" grpId="0" nodeType="after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animEffect transition="in" filter="fade">
                                      <p:cBhvr>
                                        <p:cTn id="23" dur="1500"/>
                                        <p:tgtEl>
                                          <p:spTgt spid="17">
                                            <p:txEl>
                                              <p:pRg st="6" end="6"/>
                                            </p:txEl>
                                          </p:spTgt>
                                        </p:tgtEl>
                                      </p:cBhvr>
                                    </p:animEffect>
                                  </p:childTnLst>
                                </p:cTn>
                              </p:par>
                            </p:childTnLst>
                          </p:cTn>
                        </p:par>
                        <p:par>
                          <p:cTn id="24" fill="hold">
                            <p:stCondLst>
                              <p:cond delay="7500"/>
                            </p:stCondLst>
                            <p:childTnLst>
                              <p:par>
                                <p:cTn id="25" presetID="10" presetClass="entr" presetSubtype="0" fill="hold" grpId="0" nodeType="afterEffect">
                                  <p:stCondLst>
                                    <p:cond delay="0"/>
                                  </p:stCondLst>
                                  <p:childTnLst>
                                    <p:set>
                                      <p:cBhvr>
                                        <p:cTn id="26" dur="1" fill="hold">
                                          <p:stCondLst>
                                            <p:cond delay="0"/>
                                          </p:stCondLst>
                                        </p:cTn>
                                        <p:tgtEl>
                                          <p:spTgt spid="17">
                                            <p:txEl>
                                              <p:pRg st="7" end="7"/>
                                            </p:txEl>
                                          </p:spTgt>
                                        </p:tgtEl>
                                        <p:attrNameLst>
                                          <p:attrName>style.visibility</p:attrName>
                                        </p:attrNameLst>
                                      </p:cBhvr>
                                      <p:to>
                                        <p:strVal val="visible"/>
                                      </p:to>
                                    </p:set>
                                    <p:animEffect transition="in" filter="fade">
                                      <p:cBhvr>
                                        <p:cTn id="27" dur="1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4298" y="-8513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65848" y="1651913"/>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0991300" y="2443922"/>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4853837" y="981518"/>
            <a:ext cx="7338163"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“Can You Think Of Any Reason Why We Can’t Close This Deal?”</a:t>
            </a:r>
          </a:p>
          <a:p>
            <a:endParaRPr lang="en-US" sz="4000" b="1" dirty="0">
              <a:solidFill>
                <a:srgbClr val="484B50"/>
              </a:solidFill>
              <a:latin typeface="Segoe UI" panose="020B0502040204020203" pitchFamily="34" charset="0"/>
              <a:cs typeface="Segoe UI" panose="020B0502040204020203" pitchFamily="34" charset="0"/>
            </a:endParaRP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cxnSp>
        <p:nvCxnSpPr>
          <p:cNvPr id="2" name="Straight Connector 1">
            <a:extLst>
              <a:ext uri="{FF2B5EF4-FFF2-40B4-BE49-F238E27FC236}">
                <a16:creationId xmlns:a16="http://schemas.microsoft.com/office/drawing/2014/main" id="{DF0B3E45-2564-D4B2-4694-75212B20D6E8}"/>
              </a:ext>
            </a:extLst>
          </p:cNvPr>
          <p:cNvCxnSpPr>
            <a:cxnSpLocks/>
          </p:cNvCxnSpPr>
          <p:nvPr/>
        </p:nvCxnSpPr>
        <p:spPr>
          <a:xfrm>
            <a:off x="11728573" y="3547653"/>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9BAB764-3B4D-1577-3A9C-E756F24B043D}"/>
              </a:ext>
            </a:extLst>
          </p:cNvPr>
          <p:cNvGrpSpPr/>
          <p:nvPr/>
        </p:nvGrpSpPr>
        <p:grpSpPr>
          <a:xfrm rot="2745670">
            <a:off x="11408911" y="2957855"/>
            <a:ext cx="448574" cy="448574"/>
            <a:chOff x="6756616" y="3204713"/>
            <a:chExt cx="448574" cy="448574"/>
          </a:xfrm>
          <a:solidFill>
            <a:srgbClr val="F78F40"/>
          </a:solidFill>
        </p:grpSpPr>
        <p:cxnSp>
          <p:nvCxnSpPr>
            <p:cNvPr id="11" name="Straight Connector 10">
              <a:extLst>
                <a:ext uri="{FF2B5EF4-FFF2-40B4-BE49-F238E27FC236}">
                  <a16:creationId xmlns:a16="http://schemas.microsoft.com/office/drawing/2014/main" id="{E4FC1A17-D4DA-E7EC-3942-30093CA40252}"/>
                </a:ext>
              </a:extLst>
            </p:cNvPr>
            <p:cNvCxnSpPr/>
            <p:nvPr/>
          </p:nvCxnSpPr>
          <p:spPr>
            <a:xfrm>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1DCE30-33E9-50F7-BF7A-C739D55318A9}"/>
                </a:ext>
              </a:extLst>
            </p:cNvPr>
            <p:cNvCxnSpPr/>
            <p:nvPr/>
          </p:nvCxnSpPr>
          <p:spPr>
            <a:xfrm rot="16200000">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E8EB57F0-55FA-B56F-5CC9-F3DC8C0F7028}"/>
              </a:ext>
            </a:extLst>
          </p:cNvPr>
          <p:cNvCxnSpPr>
            <a:cxnSpLocks/>
          </p:cNvCxnSpPr>
          <p:nvPr/>
        </p:nvCxnSpPr>
        <p:spPr>
          <a:xfrm>
            <a:off x="3656079" y="2816630"/>
            <a:ext cx="8167680"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18" name="Google Shape;418;p56">
            <a:extLst>
              <a:ext uri="{FF2B5EF4-FFF2-40B4-BE49-F238E27FC236}">
                <a16:creationId xmlns:a16="http://schemas.microsoft.com/office/drawing/2014/main" id="{8726751A-DD8E-6C77-9B2F-8DD269D9EF16}"/>
              </a:ext>
            </a:extLst>
          </p:cNvPr>
          <p:cNvSpPr txBox="1">
            <a:spLocks/>
          </p:cNvSpPr>
          <p:nvPr/>
        </p:nvSpPr>
        <p:spPr>
          <a:xfrm>
            <a:off x="3938456" y="3056413"/>
            <a:ext cx="6627303" cy="3187585"/>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spcBef>
                <a:spcPts val="0"/>
              </a:spcBef>
            </a:pPr>
            <a:r>
              <a:rPr lang="en-US" sz="2200" dirty="0"/>
              <a:t>Why does this work?</a:t>
            </a:r>
          </a:p>
          <a:p>
            <a:pPr marL="342900">
              <a:spcBef>
                <a:spcPts val="1200"/>
              </a:spcBef>
              <a:spcAft>
                <a:spcPts val="1200"/>
              </a:spcAft>
            </a:pPr>
            <a:r>
              <a:rPr lang="en-US" sz="2200" dirty="0"/>
              <a:t>It is easier for customers to say ‘no’ than it is to say ‘yes’</a:t>
            </a:r>
          </a:p>
          <a:p>
            <a:pPr marL="342900">
              <a:spcBef>
                <a:spcPts val="1200"/>
              </a:spcBef>
              <a:spcAft>
                <a:spcPts val="1200"/>
              </a:spcAft>
            </a:pPr>
            <a:r>
              <a:rPr lang="en-US" sz="2200" dirty="0"/>
              <a:t>If they say ‘yes’, learn more about their objection and manage it</a:t>
            </a:r>
          </a:p>
          <a:p>
            <a:pPr marL="342900">
              <a:spcBef>
                <a:spcPts val="1200"/>
              </a:spcBef>
              <a:spcAft>
                <a:spcPts val="1200"/>
              </a:spcAft>
            </a:pPr>
            <a:r>
              <a:rPr lang="en-US" sz="2200" dirty="0"/>
              <a:t>If they say ‘no’ close the deal and sign the contract</a:t>
            </a:r>
          </a:p>
          <a:p>
            <a:pPr marL="0" indent="0">
              <a:spcBef>
                <a:spcPts val="1200"/>
              </a:spcBef>
              <a:spcAft>
                <a:spcPts val="1200"/>
              </a:spcAft>
              <a:buFont typeface="Arial" panose="020B0604020202020204" pitchFamily="34" charset="0"/>
              <a:buNone/>
            </a:pPr>
            <a:endParaRPr lang="en-US" sz="2200" b="1" dirty="0">
              <a:solidFill>
                <a:srgbClr val="000000"/>
              </a:solidFill>
            </a:endParaRPr>
          </a:p>
        </p:txBody>
      </p:sp>
      <p:pic>
        <p:nvPicPr>
          <p:cNvPr id="20" name="Picture 19" descr="A close up of an orange&#10;&#10;Description automatically generated">
            <a:extLst>
              <a:ext uri="{FF2B5EF4-FFF2-40B4-BE49-F238E27FC236}">
                <a16:creationId xmlns:a16="http://schemas.microsoft.com/office/drawing/2014/main" id="{25562F19-EB32-205D-2F45-F403770B6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16025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4298" y="-8513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65848" y="1651913"/>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0991300" y="2443922"/>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4451510" y="1280497"/>
            <a:ext cx="7338163"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Close The Deal Or Walk Away</a:t>
            </a:r>
          </a:p>
          <a:p>
            <a:endParaRPr lang="en-US" sz="4000" b="1" dirty="0">
              <a:solidFill>
                <a:srgbClr val="484B50"/>
              </a:solidFill>
              <a:latin typeface="Segoe UI" panose="020B0502040204020203" pitchFamily="34" charset="0"/>
              <a:cs typeface="Segoe UI" panose="020B0502040204020203" pitchFamily="34" charset="0"/>
            </a:endParaRP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cxnSp>
        <p:nvCxnSpPr>
          <p:cNvPr id="2" name="Straight Connector 1">
            <a:extLst>
              <a:ext uri="{FF2B5EF4-FFF2-40B4-BE49-F238E27FC236}">
                <a16:creationId xmlns:a16="http://schemas.microsoft.com/office/drawing/2014/main" id="{DF0B3E45-2564-D4B2-4694-75212B20D6E8}"/>
              </a:ext>
            </a:extLst>
          </p:cNvPr>
          <p:cNvCxnSpPr>
            <a:cxnSpLocks/>
          </p:cNvCxnSpPr>
          <p:nvPr/>
        </p:nvCxnSpPr>
        <p:spPr>
          <a:xfrm>
            <a:off x="11728573" y="3547653"/>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9BAB764-3B4D-1577-3A9C-E756F24B043D}"/>
              </a:ext>
            </a:extLst>
          </p:cNvPr>
          <p:cNvGrpSpPr/>
          <p:nvPr/>
        </p:nvGrpSpPr>
        <p:grpSpPr>
          <a:xfrm rot="2745670">
            <a:off x="11408911" y="2957855"/>
            <a:ext cx="448574" cy="448574"/>
            <a:chOff x="6756616" y="3204713"/>
            <a:chExt cx="448574" cy="448574"/>
          </a:xfrm>
          <a:solidFill>
            <a:srgbClr val="F78F40"/>
          </a:solidFill>
        </p:grpSpPr>
        <p:cxnSp>
          <p:nvCxnSpPr>
            <p:cNvPr id="11" name="Straight Connector 10">
              <a:extLst>
                <a:ext uri="{FF2B5EF4-FFF2-40B4-BE49-F238E27FC236}">
                  <a16:creationId xmlns:a16="http://schemas.microsoft.com/office/drawing/2014/main" id="{E4FC1A17-D4DA-E7EC-3942-30093CA40252}"/>
                </a:ext>
              </a:extLst>
            </p:cNvPr>
            <p:cNvCxnSpPr/>
            <p:nvPr/>
          </p:nvCxnSpPr>
          <p:spPr>
            <a:xfrm>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1DCE30-33E9-50F7-BF7A-C739D55318A9}"/>
                </a:ext>
              </a:extLst>
            </p:cNvPr>
            <p:cNvCxnSpPr/>
            <p:nvPr/>
          </p:nvCxnSpPr>
          <p:spPr>
            <a:xfrm rot="16200000">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E8EB57F0-55FA-B56F-5CC9-F3DC8C0F7028}"/>
              </a:ext>
            </a:extLst>
          </p:cNvPr>
          <p:cNvCxnSpPr>
            <a:cxnSpLocks/>
          </p:cNvCxnSpPr>
          <p:nvPr/>
        </p:nvCxnSpPr>
        <p:spPr>
          <a:xfrm>
            <a:off x="3656079" y="2816630"/>
            <a:ext cx="8167680"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19" name="Google Shape;426;p57">
            <a:extLst>
              <a:ext uri="{FF2B5EF4-FFF2-40B4-BE49-F238E27FC236}">
                <a16:creationId xmlns:a16="http://schemas.microsoft.com/office/drawing/2014/main" id="{189014EA-62C4-F680-A587-7FCE8F94652E}"/>
              </a:ext>
            </a:extLst>
          </p:cNvPr>
          <p:cNvSpPr txBox="1">
            <a:spLocks/>
          </p:cNvSpPr>
          <p:nvPr/>
        </p:nvSpPr>
        <p:spPr>
          <a:xfrm>
            <a:off x="2431971" y="3258583"/>
            <a:ext cx="8316618" cy="3513049"/>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100" b="1">
                <a:ea typeface="Arial"/>
                <a:sym typeface="Arial"/>
              </a:rPr>
              <a:t>There are 3 options for a customer when you ask for the sale:</a:t>
            </a:r>
          </a:p>
          <a:p>
            <a:pPr marL="0" indent="0">
              <a:spcBef>
                <a:spcPts val="1200"/>
              </a:spcBef>
              <a:buFont typeface="Arial" panose="020B0604020202020204" pitchFamily="34" charset="0"/>
              <a:buNone/>
            </a:pPr>
            <a:r>
              <a:rPr lang="en-US" sz="3100">
                <a:ea typeface="Arial"/>
                <a:sym typeface="Arial"/>
              </a:rPr>
              <a:t>1. </a:t>
            </a:r>
            <a:r>
              <a:rPr lang="en-US" sz="3100" b="1">
                <a:solidFill>
                  <a:srgbClr val="F78F40"/>
                </a:solidFill>
                <a:ea typeface="Arial"/>
                <a:sym typeface="Arial"/>
              </a:rPr>
              <a:t>Yes</a:t>
            </a:r>
            <a:r>
              <a:rPr lang="en-US" sz="3100" b="1">
                <a:ea typeface="Arial"/>
                <a:sym typeface="Arial"/>
              </a:rPr>
              <a:t> </a:t>
            </a:r>
            <a:r>
              <a:rPr lang="en-US" sz="3100">
                <a:ea typeface="Arial"/>
                <a:sym typeface="Arial"/>
              </a:rPr>
              <a:t>- Congratulations</a:t>
            </a:r>
          </a:p>
          <a:p>
            <a:pPr marL="0" indent="0">
              <a:spcBef>
                <a:spcPts val="1200"/>
              </a:spcBef>
              <a:buFont typeface="Arial" panose="020B0604020202020204" pitchFamily="34" charset="0"/>
              <a:buNone/>
            </a:pPr>
            <a:r>
              <a:rPr lang="en-US" sz="3100">
                <a:ea typeface="Arial"/>
                <a:sym typeface="Arial"/>
              </a:rPr>
              <a:t>2. </a:t>
            </a:r>
            <a:r>
              <a:rPr lang="en-US" sz="3100" b="1">
                <a:solidFill>
                  <a:srgbClr val="F78F40"/>
                </a:solidFill>
                <a:ea typeface="Arial"/>
                <a:sym typeface="Arial"/>
              </a:rPr>
              <a:t>Maybe</a:t>
            </a:r>
            <a:r>
              <a:rPr lang="en-US" sz="3100">
                <a:ea typeface="Arial"/>
                <a:sym typeface="Arial"/>
              </a:rPr>
              <a:t> - What other barriers do we have to work through?</a:t>
            </a:r>
          </a:p>
          <a:p>
            <a:pPr marL="0" indent="0">
              <a:spcBef>
                <a:spcPts val="1200"/>
              </a:spcBef>
              <a:spcAft>
                <a:spcPts val="1200"/>
              </a:spcAft>
              <a:buFont typeface="Arial" panose="020B0604020202020204" pitchFamily="34" charset="0"/>
              <a:buNone/>
            </a:pPr>
            <a:r>
              <a:rPr lang="en-US" sz="3100">
                <a:ea typeface="Arial"/>
                <a:sym typeface="Arial"/>
              </a:rPr>
              <a:t>3. </a:t>
            </a:r>
            <a:r>
              <a:rPr lang="en-US" sz="3100" b="1">
                <a:solidFill>
                  <a:srgbClr val="F78F40"/>
                </a:solidFill>
                <a:ea typeface="Arial"/>
                <a:sym typeface="Arial"/>
              </a:rPr>
              <a:t>No</a:t>
            </a:r>
            <a:r>
              <a:rPr lang="en-US" sz="3100">
                <a:ea typeface="Arial"/>
                <a:sym typeface="Arial"/>
              </a:rPr>
              <a:t> - Is it really over?</a:t>
            </a:r>
          </a:p>
          <a:p>
            <a:pPr marL="0" indent="0">
              <a:spcBef>
                <a:spcPts val="1200"/>
              </a:spcBef>
              <a:spcAft>
                <a:spcPts val="1200"/>
              </a:spcAft>
              <a:buFont typeface="Arial" panose="020B0604020202020204" pitchFamily="34" charset="0"/>
              <a:buNone/>
            </a:pPr>
            <a:r>
              <a:rPr lang="en-US" sz="3100" i="1">
                <a:ea typeface="Arial"/>
                <a:sym typeface="Arial"/>
              </a:rPr>
              <a:t>*Can you close the deal or should you walk away?</a:t>
            </a:r>
          </a:p>
          <a:p>
            <a:pPr marL="0" indent="0">
              <a:spcBef>
                <a:spcPts val="1200"/>
              </a:spcBef>
              <a:spcAft>
                <a:spcPts val="1200"/>
              </a:spcAft>
              <a:buFont typeface="Arial" panose="020B0604020202020204" pitchFamily="34" charset="0"/>
              <a:buNone/>
            </a:pPr>
            <a:endParaRPr lang="en-US" sz="2200" dirty="0">
              <a:solidFill>
                <a:srgbClr val="000000"/>
              </a:solidFill>
              <a:latin typeface="Arial"/>
              <a:ea typeface="Arial"/>
              <a:cs typeface="Arial"/>
              <a:sym typeface="Arial"/>
            </a:endParaRPr>
          </a:p>
        </p:txBody>
      </p:sp>
      <p:pic>
        <p:nvPicPr>
          <p:cNvPr id="20" name="Picture 19" descr="A close up of an orange&#10;&#10;Description automatically generated">
            <a:extLst>
              <a:ext uri="{FF2B5EF4-FFF2-40B4-BE49-F238E27FC236}">
                <a16:creationId xmlns:a16="http://schemas.microsoft.com/office/drawing/2014/main" id="{A231F792-4F45-FCA7-3854-5B7D292A0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215301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682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41823" y="1977315"/>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0991300" y="2443922"/>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5150498" y="508458"/>
            <a:ext cx="5748473"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000" b="1" dirty="0">
                <a:solidFill>
                  <a:srgbClr val="484B50"/>
                </a:solidFill>
                <a:latin typeface="Segoe UI" panose="020B0502040204020203" pitchFamily="34" charset="0"/>
                <a:cs typeface="Segoe UI" panose="020B0502040204020203" pitchFamily="34" charset="0"/>
              </a:rPr>
              <a:t>The 5 Stages Of Assessing The Deal</a:t>
            </a: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cxnSp>
        <p:nvCxnSpPr>
          <p:cNvPr id="2" name="Straight Connector 1">
            <a:extLst>
              <a:ext uri="{FF2B5EF4-FFF2-40B4-BE49-F238E27FC236}">
                <a16:creationId xmlns:a16="http://schemas.microsoft.com/office/drawing/2014/main" id="{DF0B3E45-2564-D4B2-4694-75212B20D6E8}"/>
              </a:ext>
            </a:extLst>
          </p:cNvPr>
          <p:cNvCxnSpPr>
            <a:cxnSpLocks/>
          </p:cNvCxnSpPr>
          <p:nvPr/>
        </p:nvCxnSpPr>
        <p:spPr>
          <a:xfrm>
            <a:off x="11717229" y="3135933"/>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9BAB764-3B4D-1577-3A9C-E756F24B043D}"/>
              </a:ext>
            </a:extLst>
          </p:cNvPr>
          <p:cNvGrpSpPr/>
          <p:nvPr/>
        </p:nvGrpSpPr>
        <p:grpSpPr>
          <a:xfrm rot="2745670">
            <a:off x="11495452" y="2604061"/>
            <a:ext cx="448574" cy="448574"/>
            <a:chOff x="6756616" y="3204713"/>
            <a:chExt cx="448574" cy="448574"/>
          </a:xfrm>
          <a:solidFill>
            <a:srgbClr val="F78F40"/>
          </a:solidFill>
        </p:grpSpPr>
        <p:cxnSp>
          <p:nvCxnSpPr>
            <p:cNvPr id="11" name="Straight Connector 10">
              <a:extLst>
                <a:ext uri="{FF2B5EF4-FFF2-40B4-BE49-F238E27FC236}">
                  <a16:creationId xmlns:a16="http://schemas.microsoft.com/office/drawing/2014/main" id="{E4FC1A17-D4DA-E7EC-3942-30093CA40252}"/>
                </a:ext>
              </a:extLst>
            </p:cNvPr>
            <p:cNvCxnSpPr/>
            <p:nvPr/>
          </p:nvCxnSpPr>
          <p:spPr>
            <a:xfrm>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1DCE30-33E9-50F7-BF7A-C739D55318A9}"/>
                </a:ext>
              </a:extLst>
            </p:cNvPr>
            <p:cNvCxnSpPr/>
            <p:nvPr/>
          </p:nvCxnSpPr>
          <p:spPr>
            <a:xfrm rot="16200000">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E8EB57F0-55FA-B56F-5CC9-F3DC8C0F7028}"/>
              </a:ext>
            </a:extLst>
          </p:cNvPr>
          <p:cNvCxnSpPr>
            <a:cxnSpLocks/>
          </p:cNvCxnSpPr>
          <p:nvPr/>
        </p:nvCxnSpPr>
        <p:spPr>
          <a:xfrm>
            <a:off x="3738546" y="2533196"/>
            <a:ext cx="7970761"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18" name="Google Shape;434;p58">
            <a:extLst>
              <a:ext uri="{FF2B5EF4-FFF2-40B4-BE49-F238E27FC236}">
                <a16:creationId xmlns:a16="http://schemas.microsoft.com/office/drawing/2014/main" id="{D783BC1B-DDB8-3FF8-A43A-0AD84ADADDB6}"/>
              </a:ext>
            </a:extLst>
          </p:cNvPr>
          <p:cNvSpPr txBox="1">
            <a:spLocks/>
          </p:cNvSpPr>
          <p:nvPr/>
        </p:nvSpPr>
        <p:spPr>
          <a:xfrm>
            <a:off x="5122962" y="3120843"/>
            <a:ext cx="4993508" cy="3352200"/>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a:lnSpc>
                <a:spcPct val="150000"/>
              </a:lnSpc>
              <a:spcBef>
                <a:spcPts val="0"/>
              </a:spcBef>
              <a:buClr>
                <a:srgbClr val="F78F40"/>
              </a:buClr>
              <a:buSzPts val="2200"/>
              <a:buFont typeface="Arial"/>
              <a:buAutoNum type="arabicPeriod"/>
            </a:pPr>
            <a:r>
              <a:rPr lang="en-US" sz="2200">
                <a:ea typeface="Arial"/>
                <a:sym typeface="Arial"/>
              </a:rPr>
              <a:t>Maintain your position</a:t>
            </a:r>
          </a:p>
          <a:p>
            <a:pPr marL="457200" indent="-368300">
              <a:lnSpc>
                <a:spcPct val="150000"/>
              </a:lnSpc>
              <a:spcBef>
                <a:spcPts val="0"/>
              </a:spcBef>
              <a:buClr>
                <a:srgbClr val="F78F40"/>
              </a:buClr>
              <a:buSzPts val="2200"/>
              <a:buFont typeface="Arial"/>
              <a:buAutoNum type="arabicPeriod"/>
            </a:pPr>
            <a:r>
              <a:rPr lang="en-US" sz="2200">
                <a:ea typeface="Arial"/>
                <a:sym typeface="Arial"/>
              </a:rPr>
              <a:t>Check for fitness</a:t>
            </a:r>
          </a:p>
          <a:p>
            <a:pPr marL="457200" indent="-368300">
              <a:lnSpc>
                <a:spcPct val="150000"/>
              </a:lnSpc>
              <a:spcBef>
                <a:spcPts val="0"/>
              </a:spcBef>
              <a:buClr>
                <a:srgbClr val="F78F40"/>
              </a:buClr>
              <a:buSzPts val="2200"/>
              <a:buFont typeface="Arial"/>
              <a:buAutoNum type="arabicPeriod"/>
            </a:pPr>
            <a:r>
              <a:rPr lang="en-US" sz="2200">
                <a:ea typeface="Arial"/>
                <a:sym typeface="Arial"/>
              </a:rPr>
              <a:t>Negotiation</a:t>
            </a:r>
          </a:p>
          <a:p>
            <a:pPr marL="457200" indent="-368300">
              <a:lnSpc>
                <a:spcPct val="150000"/>
              </a:lnSpc>
              <a:spcBef>
                <a:spcPts val="0"/>
              </a:spcBef>
              <a:buClr>
                <a:srgbClr val="F78F40"/>
              </a:buClr>
              <a:buSzPts val="2200"/>
              <a:buFont typeface="Arial"/>
              <a:buAutoNum type="arabicPeriod"/>
            </a:pPr>
            <a:r>
              <a:rPr lang="en-US" sz="2200">
                <a:ea typeface="Arial"/>
                <a:sym typeface="Arial"/>
              </a:rPr>
              <a:t>Managing expectations</a:t>
            </a:r>
          </a:p>
          <a:p>
            <a:pPr marL="457200" indent="-368300">
              <a:lnSpc>
                <a:spcPct val="150000"/>
              </a:lnSpc>
              <a:spcBef>
                <a:spcPts val="0"/>
              </a:spcBef>
              <a:buClr>
                <a:srgbClr val="F78F40"/>
              </a:buClr>
              <a:buSzPts val="2200"/>
              <a:buFont typeface="Arial"/>
              <a:buAutoNum type="arabicPeriod"/>
            </a:pPr>
            <a:r>
              <a:rPr lang="en-US" sz="2200">
                <a:ea typeface="Arial"/>
                <a:sym typeface="Arial"/>
              </a:rPr>
              <a:t>Assess &amp; decide</a:t>
            </a:r>
            <a:endParaRPr lang="en-US" sz="2200" dirty="0">
              <a:ea typeface="Arial"/>
              <a:sym typeface="Arial"/>
            </a:endParaRPr>
          </a:p>
        </p:txBody>
      </p:sp>
      <p:pic>
        <p:nvPicPr>
          <p:cNvPr id="20" name="Picture 19" descr="A close up of an orange&#10;&#10;Description automatically generated">
            <a:extLst>
              <a:ext uri="{FF2B5EF4-FFF2-40B4-BE49-F238E27FC236}">
                <a16:creationId xmlns:a16="http://schemas.microsoft.com/office/drawing/2014/main" id="{84EAA6F2-2B01-DA9C-B88A-C4468A3C0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420908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10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10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10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10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4298" y="-8513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65848" y="1651913"/>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0991300" y="2443922"/>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4591888" y="1084494"/>
            <a:ext cx="9530756"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1. Maintain Your Position </a:t>
            </a:r>
          </a:p>
          <a:p>
            <a:endParaRPr lang="en-US" sz="4000" b="1" dirty="0">
              <a:solidFill>
                <a:srgbClr val="484B50"/>
              </a:solidFill>
              <a:latin typeface="Segoe UI" panose="020B0502040204020203" pitchFamily="34" charset="0"/>
              <a:cs typeface="Segoe UI" panose="020B0502040204020203" pitchFamily="34" charset="0"/>
            </a:endParaRP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cxnSp>
        <p:nvCxnSpPr>
          <p:cNvPr id="2" name="Straight Connector 1">
            <a:extLst>
              <a:ext uri="{FF2B5EF4-FFF2-40B4-BE49-F238E27FC236}">
                <a16:creationId xmlns:a16="http://schemas.microsoft.com/office/drawing/2014/main" id="{DF0B3E45-2564-D4B2-4694-75212B20D6E8}"/>
              </a:ext>
            </a:extLst>
          </p:cNvPr>
          <p:cNvCxnSpPr>
            <a:cxnSpLocks/>
          </p:cNvCxnSpPr>
          <p:nvPr/>
        </p:nvCxnSpPr>
        <p:spPr>
          <a:xfrm>
            <a:off x="11791363" y="2885875"/>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9BAB764-3B4D-1577-3A9C-E756F24B043D}"/>
              </a:ext>
            </a:extLst>
          </p:cNvPr>
          <p:cNvGrpSpPr/>
          <p:nvPr/>
        </p:nvGrpSpPr>
        <p:grpSpPr>
          <a:xfrm rot="2745670">
            <a:off x="11544564" y="2202565"/>
            <a:ext cx="448574" cy="448574"/>
            <a:chOff x="6756616" y="3204713"/>
            <a:chExt cx="448574" cy="448574"/>
          </a:xfrm>
          <a:solidFill>
            <a:srgbClr val="F78F40"/>
          </a:solidFill>
        </p:grpSpPr>
        <p:cxnSp>
          <p:nvCxnSpPr>
            <p:cNvPr id="11" name="Straight Connector 10">
              <a:extLst>
                <a:ext uri="{FF2B5EF4-FFF2-40B4-BE49-F238E27FC236}">
                  <a16:creationId xmlns:a16="http://schemas.microsoft.com/office/drawing/2014/main" id="{E4FC1A17-D4DA-E7EC-3942-30093CA40252}"/>
                </a:ext>
              </a:extLst>
            </p:cNvPr>
            <p:cNvCxnSpPr/>
            <p:nvPr/>
          </p:nvCxnSpPr>
          <p:spPr>
            <a:xfrm>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1DCE30-33E9-50F7-BF7A-C739D55318A9}"/>
                </a:ext>
              </a:extLst>
            </p:cNvPr>
            <p:cNvCxnSpPr/>
            <p:nvPr/>
          </p:nvCxnSpPr>
          <p:spPr>
            <a:xfrm rot="16200000">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E8EB57F0-55FA-B56F-5CC9-F3DC8C0F7028}"/>
              </a:ext>
            </a:extLst>
          </p:cNvPr>
          <p:cNvCxnSpPr>
            <a:cxnSpLocks/>
          </p:cNvCxnSpPr>
          <p:nvPr/>
        </p:nvCxnSpPr>
        <p:spPr>
          <a:xfrm>
            <a:off x="3847494" y="1885856"/>
            <a:ext cx="8167680"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18" name="Google Shape;443;p59">
            <a:extLst>
              <a:ext uri="{FF2B5EF4-FFF2-40B4-BE49-F238E27FC236}">
                <a16:creationId xmlns:a16="http://schemas.microsoft.com/office/drawing/2014/main" id="{D02D1583-428E-8BA4-DE96-DD102A300E3D}"/>
              </a:ext>
            </a:extLst>
          </p:cNvPr>
          <p:cNvSpPr txBox="1">
            <a:spLocks/>
          </p:cNvSpPr>
          <p:nvPr/>
        </p:nvSpPr>
        <p:spPr>
          <a:xfrm>
            <a:off x="3744700" y="2443922"/>
            <a:ext cx="7000538" cy="3352200"/>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a:lnSpc>
                <a:spcPct val="150000"/>
              </a:lnSpc>
              <a:spcBef>
                <a:spcPts val="0"/>
              </a:spcBef>
              <a:buClr>
                <a:srgbClr val="000000"/>
              </a:buClr>
              <a:buSzPts val="2200"/>
            </a:pPr>
            <a:r>
              <a:rPr lang="en-US" sz="2200" dirty="0">
                <a:ea typeface="Arial"/>
                <a:sym typeface="Arial"/>
              </a:rPr>
              <a:t>Don’t immediately back down just because a customer didn’t say yes right away.</a:t>
            </a:r>
          </a:p>
          <a:p>
            <a:pPr marL="457200" indent="-368300">
              <a:lnSpc>
                <a:spcPct val="150000"/>
              </a:lnSpc>
              <a:spcBef>
                <a:spcPts val="0"/>
              </a:spcBef>
              <a:buClr>
                <a:srgbClr val="000000"/>
              </a:buClr>
              <a:buSzPts val="2200"/>
            </a:pPr>
            <a:r>
              <a:rPr lang="en-US" sz="2200" b="1" u="sng" dirty="0">
                <a:solidFill>
                  <a:srgbClr val="FF0000"/>
                </a:solidFill>
                <a:ea typeface="Arial"/>
                <a:sym typeface="Arial"/>
              </a:rPr>
              <a:t>Never lower your price until you ask twice.</a:t>
            </a:r>
          </a:p>
          <a:p>
            <a:pPr marL="457200" indent="-368300">
              <a:lnSpc>
                <a:spcPct val="150000"/>
              </a:lnSpc>
              <a:spcBef>
                <a:spcPts val="0"/>
              </a:spcBef>
              <a:buClr>
                <a:srgbClr val="000000"/>
              </a:buClr>
              <a:buSzPts val="2200"/>
            </a:pPr>
            <a:r>
              <a:rPr lang="en-US" sz="2200" dirty="0">
                <a:ea typeface="Arial"/>
                <a:sym typeface="Arial"/>
              </a:rPr>
              <a:t>Don’t go into negotiation mode immediately.</a:t>
            </a:r>
          </a:p>
          <a:p>
            <a:pPr marL="457200" indent="-368300">
              <a:lnSpc>
                <a:spcPct val="150000"/>
              </a:lnSpc>
              <a:spcBef>
                <a:spcPts val="0"/>
              </a:spcBef>
              <a:buClr>
                <a:srgbClr val="000000"/>
              </a:buClr>
              <a:buSzPts val="2200"/>
            </a:pPr>
            <a:r>
              <a:rPr lang="en-US" sz="2200" dirty="0">
                <a:ea typeface="Arial"/>
                <a:sym typeface="Arial"/>
              </a:rPr>
              <a:t>Take the time to listen to what the customer is telling you.</a:t>
            </a:r>
          </a:p>
        </p:txBody>
      </p:sp>
      <p:pic>
        <p:nvPicPr>
          <p:cNvPr id="20" name="Picture 19" descr="A close up of an orange&#10;&#10;Description automatically generated">
            <a:extLst>
              <a:ext uri="{FF2B5EF4-FFF2-40B4-BE49-F238E27FC236}">
                <a16:creationId xmlns:a16="http://schemas.microsoft.com/office/drawing/2014/main" id="{67D42A21-87DC-D674-D778-13AB93611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175884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4298" y="-8513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65848" y="1651913"/>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0991300" y="2443922"/>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4591888" y="1084494"/>
            <a:ext cx="9530756"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2. Check For Fitness</a:t>
            </a:r>
          </a:p>
          <a:p>
            <a:endParaRPr lang="en-US" sz="4000" b="1" dirty="0">
              <a:solidFill>
                <a:srgbClr val="484B50"/>
              </a:solidFill>
              <a:latin typeface="Segoe UI" panose="020B0502040204020203" pitchFamily="34" charset="0"/>
              <a:cs typeface="Segoe UI" panose="020B0502040204020203" pitchFamily="34" charset="0"/>
            </a:endParaRP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cxnSp>
        <p:nvCxnSpPr>
          <p:cNvPr id="2" name="Straight Connector 1">
            <a:extLst>
              <a:ext uri="{FF2B5EF4-FFF2-40B4-BE49-F238E27FC236}">
                <a16:creationId xmlns:a16="http://schemas.microsoft.com/office/drawing/2014/main" id="{DF0B3E45-2564-D4B2-4694-75212B20D6E8}"/>
              </a:ext>
            </a:extLst>
          </p:cNvPr>
          <p:cNvCxnSpPr>
            <a:cxnSpLocks/>
          </p:cNvCxnSpPr>
          <p:nvPr/>
        </p:nvCxnSpPr>
        <p:spPr>
          <a:xfrm>
            <a:off x="11791363" y="2885875"/>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9BAB764-3B4D-1577-3A9C-E756F24B043D}"/>
              </a:ext>
            </a:extLst>
          </p:cNvPr>
          <p:cNvGrpSpPr/>
          <p:nvPr/>
        </p:nvGrpSpPr>
        <p:grpSpPr>
          <a:xfrm rot="2745670">
            <a:off x="11544564" y="2202565"/>
            <a:ext cx="448574" cy="448574"/>
            <a:chOff x="6756616" y="3204713"/>
            <a:chExt cx="448574" cy="448574"/>
          </a:xfrm>
          <a:solidFill>
            <a:srgbClr val="F78F40"/>
          </a:solidFill>
        </p:grpSpPr>
        <p:cxnSp>
          <p:nvCxnSpPr>
            <p:cNvPr id="11" name="Straight Connector 10">
              <a:extLst>
                <a:ext uri="{FF2B5EF4-FFF2-40B4-BE49-F238E27FC236}">
                  <a16:creationId xmlns:a16="http://schemas.microsoft.com/office/drawing/2014/main" id="{E4FC1A17-D4DA-E7EC-3942-30093CA40252}"/>
                </a:ext>
              </a:extLst>
            </p:cNvPr>
            <p:cNvCxnSpPr/>
            <p:nvPr/>
          </p:nvCxnSpPr>
          <p:spPr>
            <a:xfrm>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1DCE30-33E9-50F7-BF7A-C739D55318A9}"/>
                </a:ext>
              </a:extLst>
            </p:cNvPr>
            <p:cNvCxnSpPr/>
            <p:nvPr/>
          </p:nvCxnSpPr>
          <p:spPr>
            <a:xfrm rot="16200000">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E8EB57F0-55FA-B56F-5CC9-F3DC8C0F7028}"/>
              </a:ext>
            </a:extLst>
          </p:cNvPr>
          <p:cNvCxnSpPr>
            <a:cxnSpLocks/>
          </p:cNvCxnSpPr>
          <p:nvPr/>
        </p:nvCxnSpPr>
        <p:spPr>
          <a:xfrm>
            <a:off x="3847494" y="1885856"/>
            <a:ext cx="8167680"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19" name="Google Shape;451;p60">
            <a:extLst>
              <a:ext uri="{FF2B5EF4-FFF2-40B4-BE49-F238E27FC236}">
                <a16:creationId xmlns:a16="http://schemas.microsoft.com/office/drawing/2014/main" id="{836242E3-6AF6-77C2-5089-81560A20ED6E}"/>
              </a:ext>
            </a:extLst>
          </p:cNvPr>
          <p:cNvSpPr txBox="1">
            <a:spLocks/>
          </p:cNvSpPr>
          <p:nvPr/>
        </p:nvSpPr>
        <p:spPr>
          <a:xfrm>
            <a:off x="3270185" y="2426852"/>
            <a:ext cx="8297700" cy="3601765"/>
          </a:xfrm>
          <a:prstGeom prst="rect">
            <a:avLst/>
          </a:prstGeom>
        </p:spPr>
        <p:txBody>
          <a:bodyPr spcFirstLastPara="1" wrap="square" lIns="91425" tIns="91425" rIns="91425" bIns="91425"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a:lnSpc>
                <a:spcPct val="150000"/>
              </a:lnSpc>
              <a:spcBef>
                <a:spcPts val="0"/>
              </a:spcBef>
              <a:buClr>
                <a:srgbClr val="000000"/>
              </a:buClr>
              <a:buSzPts val="2200"/>
            </a:pPr>
            <a:r>
              <a:rPr lang="en-US" sz="2200">
                <a:ea typeface="Arial"/>
                <a:sym typeface="Arial"/>
              </a:rPr>
              <a:t>Are you and the customer trying to fit a square peg into a round hole? If so, is it worth it?</a:t>
            </a:r>
          </a:p>
          <a:p>
            <a:pPr marL="457200" indent="-368300">
              <a:lnSpc>
                <a:spcPct val="150000"/>
              </a:lnSpc>
              <a:spcBef>
                <a:spcPts val="0"/>
              </a:spcBef>
              <a:buClr>
                <a:srgbClr val="000000"/>
              </a:buClr>
              <a:buSzPts val="2200"/>
            </a:pPr>
            <a:r>
              <a:rPr lang="en-US" sz="2200">
                <a:ea typeface="Arial"/>
                <a:sym typeface="Arial"/>
              </a:rPr>
              <a:t>Don’t ignore important cues and clues about what the customer expects and what you are able to deliver.</a:t>
            </a:r>
          </a:p>
          <a:p>
            <a:pPr marL="457200" indent="-368300">
              <a:lnSpc>
                <a:spcPct val="150000"/>
              </a:lnSpc>
              <a:spcBef>
                <a:spcPts val="0"/>
              </a:spcBef>
              <a:buClr>
                <a:srgbClr val="000000"/>
              </a:buClr>
              <a:buSzPts val="2200"/>
            </a:pPr>
            <a:r>
              <a:rPr lang="en-US" sz="2200">
                <a:ea typeface="Arial"/>
                <a:sym typeface="Arial"/>
              </a:rPr>
              <a:t>If there are just a couple of ‘bumps’ that can be worked out, </a:t>
            </a:r>
            <a:r>
              <a:rPr lang="en-US" sz="2200" b="1">
                <a:solidFill>
                  <a:srgbClr val="F78F40"/>
                </a:solidFill>
                <a:ea typeface="Arial"/>
                <a:sym typeface="Arial"/>
              </a:rPr>
              <a:t>close the deal</a:t>
            </a:r>
            <a:r>
              <a:rPr lang="en-US" sz="2200">
                <a:solidFill>
                  <a:srgbClr val="F78F40"/>
                </a:solidFill>
                <a:ea typeface="Arial"/>
                <a:sym typeface="Arial"/>
              </a:rPr>
              <a:t>.</a:t>
            </a:r>
          </a:p>
          <a:p>
            <a:pPr marL="457200" indent="-368300">
              <a:lnSpc>
                <a:spcPct val="150000"/>
              </a:lnSpc>
              <a:spcBef>
                <a:spcPts val="0"/>
              </a:spcBef>
              <a:buClr>
                <a:srgbClr val="000000"/>
              </a:buClr>
              <a:buSzPts val="2200"/>
            </a:pPr>
            <a:r>
              <a:rPr lang="en-US" sz="2200">
                <a:ea typeface="Arial"/>
                <a:sym typeface="Arial"/>
              </a:rPr>
              <a:t>If it is not going to be a good fit, </a:t>
            </a:r>
            <a:r>
              <a:rPr lang="en-US" sz="2200" b="1">
                <a:solidFill>
                  <a:srgbClr val="F78F40"/>
                </a:solidFill>
                <a:ea typeface="Arial"/>
                <a:sym typeface="Arial"/>
              </a:rPr>
              <a:t>walk away</a:t>
            </a:r>
            <a:r>
              <a:rPr lang="en-US" sz="2200">
                <a:solidFill>
                  <a:srgbClr val="F78F40"/>
                </a:solidFill>
                <a:ea typeface="Arial"/>
                <a:sym typeface="Arial"/>
              </a:rPr>
              <a:t> </a:t>
            </a:r>
            <a:r>
              <a:rPr lang="en-US" sz="2200">
                <a:ea typeface="Arial"/>
                <a:sym typeface="Arial"/>
              </a:rPr>
              <a:t>and forgo negotiation.</a:t>
            </a:r>
            <a:endParaRPr lang="en-US" sz="2200" dirty="0">
              <a:ea typeface="Arial"/>
              <a:sym typeface="Arial"/>
            </a:endParaRPr>
          </a:p>
        </p:txBody>
      </p:sp>
      <p:pic>
        <p:nvPicPr>
          <p:cNvPr id="20" name="Picture 19" descr="A close up of an orange&#10;&#10;Description automatically generated">
            <a:extLst>
              <a:ext uri="{FF2B5EF4-FFF2-40B4-BE49-F238E27FC236}">
                <a16:creationId xmlns:a16="http://schemas.microsoft.com/office/drawing/2014/main" id="{E7BECBCF-7199-BA80-8EB9-2F4805F5D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353523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4298" y="-8513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65848" y="1651913"/>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0991300" y="2443922"/>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4591888" y="1084494"/>
            <a:ext cx="9530756"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3. Negotiation</a:t>
            </a:r>
          </a:p>
          <a:p>
            <a:endParaRPr lang="en-US" sz="4000" b="1" dirty="0">
              <a:solidFill>
                <a:srgbClr val="484B50"/>
              </a:solidFill>
              <a:latin typeface="Segoe UI" panose="020B0502040204020203" pitchFamily="34" charset="0"/>
              <a:cs typeface="Segoe UI" panose="020B0502040204020203" pitchFamily="34" charset="0"/>
            </a:endParaRP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cxnSp>
        <p:nvCxnSpPr>
          <p:cNvPr id="2" name="Straight Connector 1">
            <a:extLst>
              <a:ext uri="{FF2B5EF4-FFF2-40B4-BE49-F238E27FC236}">
                <a16:creationId xmlns:a16="http://schemas.microsoft.com/office/drawing/2014/main" id="{DF0B3E45-2564-D4B2-4694-75212B20D6E8}"/>
              </a:ext>
            </a:extLst>
          </p:cNvPr>
          <p:cNvCxnSpPr>
            <a:cxnSpLocks/>
          </p:cNvCxnSpPr>
          <p:nvPr/>
        </p:nvCxnSpPr>
        <p:spPr>
          <a:xfrm>
            <a:off x="11791363" y="2885875"/>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9BAB764-3B4D-1577-3A9C-E756F24B043D}"/>
              </a:ext>
            </a:extLst>
          </p:cNvPr>
          <p:cNvGrpSpPr/>
          <p:nvPr/>
        </p:nvGrpSpPr>
        <p:grpSpPr>
          <a:xfrm rot="2745670">
            <a:off x="11544564" y="2202565"/>
            <a:ext cx="448574" cy="448574"/>
            <a:chOff x="6756616" y="3204713"/>
            <a:chExt cx="448574" cy="448574"/>
          </a:xfrm>
          <a:solidFill>
            <a:srgbClr val="F78F40"/>
          </a:solidFill>
        </p:grpSpPr>
        <p:cxnSp>
          <p:nvCxnSpPr>
            <p:cNvPr id="11" name="Straight Connector 10">
              <a:extLst>
                <a:ext uri="{FF2B5EF4-FFF2-40B4-BE49-F238E27FC236}">
                  <a16:creationId xmlns:a16="http://schemas.microsoft.com/office/drawing/2014/main" id="{E4FC1A17-D4DA-E7EC-3942-30093CA40252}"/>
                </a:ext>
              </a:extLst>
            </p:cNvPr>
            <p:cNvCxnSpPr/>
            <p:nvPr/>
          </p:nvCxnSpPr>
          <p:spPr>
            <a:xfrm>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1DCE30-33E9-50F7-BF7A-C739D55318A9}"/>
                </a:ext>
              </a:extLst>
            </p:cNvPr>
            <p:cNvCxnSpPr/>
            <p:nvPr/>
          </p:nvCxnSpPr>
          <p:spPr>
            <a:xfrm rot="16200000">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E8EB57F0-55FA-B56F-5CC9-F3DC8C0F7028}"/>
              </a:ext>
            </a:extLst>
          </p:cNvPr>
          <p:cNvCxnSpPr>
            <a:cxnSpLocks/>
          </p:cNvCxnSpPr>
          <p:nvPr/>
        </p:nvCxnSpPr>
        <p:spPr>
          <a:xfrm>
            <a:off x="3847494" y="1885856"/>
            <a:ext cx="8167680"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18" name="Google Shape;459;p61">
            <a:extLst>
              <a:ext uri="{FF2B5EF4-FFF2-40B4-BE49-F238E27FC236}">
                <a16:creationId xmlns:a16="http://schemas.microsoft.com/office/drawing/2014/main" id="{9A0998B5-D1AE-4649-4D86-CFAA3A0EC212}"/>
              </a:ext>
            </a:extLst>
          </p:cNvPr>
          <p:cNvSpPr txBox="1">
            <a:spLocks/>
          </p:cNvSpPr>
          <p:nvPr/>
        </p:nvSpPr>
        <p:spPr>
          <a:xfrm>
            <a:off x="3245298" y="2638987"/>
            <a:ext cx="8520600" cy="3656009"/>
          </a:xfrm>
          <a:prstGeom prst="rect">
            <a:avLst/>
          </a:prstGeom>
        </p:spPr>
        <p:txBody>
          <a:bodyPr spcFirstLastPara="1" wrap="square" lIns="91425" tIns="91425" rIns="91425" bIns="91425" anchor="t"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a:lnSpc>
                <a:spcPct val="150000"/>
              </a:lnSpc>
              <a:spcBef>
                <a:spcPts val="0"/>
              </a:spcBef>
              <a:buClr>
                <a:srgbClr val="000000"/>
              </a:buClr>
              <a:buSzPts val="2200"/>
            </a:pPr>
            <a:r>
              <a:rPr lang="en-US" sz="2200" dirty="0">
                <a:ea typeface="Arial"/>
                <a:sym typeface="Arial"/>
              </a:rPr>
              <a:t>Some sales barriers can be negotiable (price, deadlines, customization, etc.) but is there enough cushion in the proposal to work with?</a:t>
            </a:r>
          </a:p>
          <a:p>
            <a:pPr marL="457200" indent="-368300">
              <a:lnSpc>
                <a:spcPct val="150000"/>
              </a:lnSpc>
              <a:spcBef>
                <a:spcPts val="0"/>
              </a:spcBef>
              <a:buClr>
                <a:srgbClr val="000000"/>
              </a:buClr>
              <a:buSzPts val="2200"/>
            </a:pPr>
            <a:r>
              <a:rPr lang="en-US" sz="2200" dirty="0">
                <a:ea typeface="Arial"/>
                <a:sym typeface="Arial"/>
              </a:rPr>
              <a:t>Are the customer’s objections reasonable and workable?</a:t>
            </a:r>
          </a:p>
          <a:p>
            <a:pPr marL="457200" indent="-368300">
              <a:lnSpc>
                <a:spcPct val="150000"/>
              </a:lnSpc>
              <a:spcBef>
                <a:spcPts val="0"/>
              </a:spcBef>
              <a:buClr>
                <a:srgbClr val="000000"/>
              </a:buClr>
              <a:buSzPts val="2200"/>
            </a:pPr>
            <a:r>
              <a:rPr lang="en-US" sz="2200" dirty="0">
                <a:ea typeface="Arial"/>
                <a:sym typeface="Arial"/>
              </a:rPr>
              <a:t>If so, negotiate to</a:t>
            </a:r>
            <a:r>
              <a:rPr lang="en-US" sz="2200" b="1" dirty="0">
                <a:ea typeface="Arial"/>
                <a:sym typeface="Arial"/>
              </a:rPr>
              <a:t> </a:t>
            </a:r>
            <a:r>
              <a:rPr lang="en-US" sz="2200" b="1" dirty="0">
                <a:solidFill>
                  <a:srgbClr val="F78F40"/>
                </a:solidFill>
                <a:ea typeface="Arial"/>
                <a:sym typeface="Arial"/>
              </a:rPr>
              <a:t>close the deal</a:t>
            </a:r>
            <a:r>
              <a:rPr lang="en-US" sz="2200" dirty="0">
                <a:solidFill>
                  <a:srgbClr val="F78F40"/>
                </a:solidFill>
                <a:ea typeface="Arial"/>
                <a:sym typeface="Arial"/>
              </a:rPr>
              <a:t>.</a:t>
            </a:r>
          </a:p>
          <a:p>
            <a:pPr marL="457200" indent="-368300">
              <a:lnSpc>
                <a:spcPct val="150000"/>
              </a:lnSpc>
              <a:spcBef>
                <a:spcPts val="0"/>
              </a:spcBef>
              <a:buClr>
                <a:srgbClr val="000000"/>
              </a:buClr>
              <a:buSzPts val="2200"/>
            </a:pPr>
            <a:r>
              <a:rPr lang="en-US" sz="2200" dirty="0">
                <a:ea typeface="Arial"/>
                <a:sym typeface="Arial"/>
              </a:rPr>
              <a:t>If not, </a:t>
            </a:r>
            <a:r>
              <a:rPr lang="en-US" sz="2200" b="1" dirty="0">
                <a:solidFill>
                  <a:srgbClr val="F78F40"/>
                </a:solidFill>
                <a:ea typeface="Arial"/>
                <a:sym typeface="Arial"/>
              </a:rPr>
              <a:t>walk away</a:t>
            </a:r>
            <a:r>
              <a:rPr lang="en-US" sz="2200" dirty="0">
                <a:solidFill>
                  <a:srgbClr val="F78F40"/>
                </a:solidFill>
                <a:ea typeface="Arial"/>
                <a:sym typeface="Arial"/>
              </a:rPr>
              <a:t>. </a:t>
            </a:r>
          </a:p>
          <a:p>
            <a:pPr marL="457200" indent="-368300">
              <a:lnSpc>
                <a:spcPct val="150000"/>
              </a:lnSpc>
              <a:spcBef>
                <a:spcPts val="0"/>
              </a:spcBef>
              <a:buClr>
                <a:srgbClr val="000000"/>
              </a:buClr>
              <a:buSzPts val="2200"/>
            </a:pPr>
            <a:r>
              <a:rPr lang="en-US" sz="2200" dirty="0">
                <a:ea typeface="Arial"/>
                <a:sym typeface="Arial"/>
              </a:rPr>
              <a:t>Don’t create promises you can’t deliver on for the sake of making the sale.</a:t>
            </a:r>
          </a:p>
        </p:txBody>
      </p:sp>
      <p:pic>
        <p:nvPicPr>
          <p:cNvPr id="20" name="Picture 19" descr="A close up of an orange&#10;&#10;Description automatically generated">
            <a:extLst>
              <a:ext uri="{FF2B5EF4-FFF2-40B4-BE49-F238E27FC236}">
                <a16:creationId xmlns:a16="http://schemas.microsoft.com/office/drawing/2014/main" id="{DB8EF0AB-FEDB-243A-0E00-4A74A114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29668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4298" y="-8513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65848" y="1651913"/>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0991300" y="2443922"/>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4591888" y="1084494"/>
            <a:ext cx="9530756"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4. Manage Expectations</a:t>
            </a: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cxnSp>
        <p:nvCxnSpPr>
          <p:cNvPr id="2" name="Straight Connector 1">
            <a:extLst>
              <a:ext uri="{FF2B5EF4-FFF2-40B4-BE49-F238E27FC236}">
                <a16:creationId xmlns:a16="http://schemas.microsoft.com/office/drawing/2014/main" id="{DF0B3E45-2564-D4B2-4694-75212B20D6E8}"/>
              </a:ext>
            </a:extLst>
          </p:cNvPr>
          <p:cNvCxnSpPr>
            <a:cxnSpLocks/>
          </p:cNvCxnSpPr>
          <p:nvPr/>
        </p:nvCxnSpPr>
        <p:spPr>
          <a:xfrm>
            <a:off x="11791363" y="2885875"/>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9BAB764-3B4D-1577-3A9C-E756F24B043D}"/>
              </a:ext>
            </a:extLst>
          </p:cNvPr>
          <p:cNvGrpSpPr/>
          <p:nvPr/>
        </p:nvGrpSpPr>
        <p:grpSpPr>
          <a:xfrm rot="2745670">
            <a:off x="11544564" y="2202565"/>
            <a:ext cx="448574" cy="448574"/>
            <a:chOff x="6756616" y="3204713"/>
            <a:chExt cx="448574" cy="448574"/>
          </a:xfrm>
          <a:solidFill>
            <a:srgbClr val="F78F40"/>
          </a:solidFill>
        </p:grpSpPr>
        <p:cxnSp>
          <p:nvCxnSpPr>
            <p:cNvPr id="11" name="Straight Connector 10">
              <a:extLst>
                <a:ext uri="{FF2B5EF4-FFF2-40B4-BE49-F238E27FC236}">
                  <a16:creationId xmlns:a16="http://schemas.microsoft.com/office/drawing/2014/main" id="{E4FC1A17-D4DA-E7EC-3942-30093CA40252}"/>
                </a:ext>
              </a:extLst>
            </p:cNvPr>
            <p:cNvCxnSpPr/>
            <p:nvPr/>
          </p:nvCxnSpPr>
          <p:spPr>
            <a:xfrm>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1DCE30-33E9-50F7-BF7A-C739D55318A9}"/>
                </a:ext>
              </a:extLst>
            </p:cNvPr>
            <p:cNvCxnSpPr/>
            <p:nvPr/>
          </p:nvCxnSpPr>
          <p:spPr>
            <a:xfrm rot="16200000">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E8EB57F0-55FA-B56F-5CC9-F3DC8C0F7028}"/>
              </a:ext>
            </a:extLst>
          </p:cNvPr>
          <p:cNvCxnSpPr>
            <a:cxnSpLocks/>
          </p:cNvCxnSpPr>
          <p:nvPr/>
        </p:nvCxnSpPr>
        <p:spPr>
          <a:xfrm>
            <a:off x="3847494" y="1885856"/>
            <a:ext cx="8167680"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19" name="Google Shape;467;p62">
            <a:extLst>
              <a:ext uri="{FF2B5EF4-FFF2-40B4-BE49-F238E27FC236}">
                <a16:creationId xmlns:a16="http://schemas.microsoft.com/office/drawing/2014/main" id="{D2393AB3-2565-5ED4-C8A8-166A4BAA65EE}"/>
              </a:ext>
            </a:extLst>
          </p:cNvPr>
          <p:cNvSpPr txBox="1">
            <a:spLocks/>
          </p:cNvSpPr>
          <p:nvPr/>
        </p:nvSpPr>
        <p:spPr>
          <a:xfrm>
            <a:off x="3290324" y="2520362"/>
            <a:ext cx="8297700" cy="3715875"/>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a:spcBef>
                <a:spcPts val="0"/>
              </a:spcBef>
              <a:buClr>
                <a:srgbClr val="000000"/>
              </a:buClr>
              <a:buSzPts val="2200"/>
            </a:pPr>
            <a:r>
              <a:rPr lang="en-US" sz="2200" dirty="0">
                <a:ea typeface="Arial"/>
                <a:sym typeface="Arial"/>
              </a:rPr>
              <a:t>A lot of excitement and expectations are created at the time of closing the deal.</a:t>
            </a:r>
          </a:p>
          <a:p>
            <a:pPr marL="457200" indent="-368300">
              <a:spcBef>
                <a:spcPts val="0"/>
              </a:spcBef>
              <a:buClr>
                <a:srgbClr val="000000"/>
              </a:buClr>
              <a:buSzPts val="2200"/>
            </a:pPr>
            <a:r>
              <a:rPr lang="en-US" sz="2200" dirty="0">
                <a:ea typeface="Arial"/>
                <a:sym typeface="Arial"/>
              </a:rPr>
              <a:t>Will closing this deal create more problems than opportunities for either or both parties?</a:t>
            </a:r>
          </a:p>
          <a:p>
            <a:pPr marL="457200" indent="-368300">
              <a:spcBef>
                <a:spcPts val="0"/>
              </a:spcBef>
              <a:buClr>
                <a:srgbClr val="000000"/>
              </a:buClr>
              <a:buSzPts val="2200"/>
            </a:pPr>
            <a:r>
              <a:rPr lang="en-US" sz="2200" dirty="0">
                <a:ea typeface="Arial"/>
                <a:sym typeface="Arial"/>
              </a:rPr>
              <a:t>If you are confident that you can manage expectations,</a:t>
            </a:r>
            <a:r>
              <a:rPr lang="en-US" sz="2200" dirty="0">
                <a:solidFill>
                  <a:srgbClr val="F78F40"/>
                </a:solidFill>
                <a:ea typeface="Arial"/>
                <a:sym typeface="Arial"/>
              </a:rPr>
              <a:t> </a:t>
            </a:r>
            <a:r>
              <a:rPr lang="en-US" sz="2200" b="1" dirty="0">
                <a:solidFill>
                  <a:srgbClr val="F78F40"/>
                </a:solidFill>
                <a:ea typeface="Arial"/>
                <a:sym typeface="Arial"/>
              </a:rPr>
              <a:t>close the deal.</a:t>
            </a:r>
          </a:p>
          <a:p>
            <a:pPr marL="457200" indent="-368300">
              <a:spcBef>
                <a:spcPts val="0"/>
              </a:spcBef>
              <a:buClr>
                <a:srgbClr val="000000"/>
              </a:buClr>
              <a:buSzPts val="2200"/>
            </a:pPr>
            <a:r>
              <a:rPr lang="en-US" sz="2200" dirty="0">
                <a:ea typeface="Arial"/>
                <a:sym typeface="Arial"/>
              </a:rPr>
              <a:t>If closing the deal means </a:t>
            </a:r>
            <a:r>
              <a:rPr lang="en-US" sz="2200">
                <a:ea typeface="Arial"/>
                <a:sym typeface="Arial"/>
              </a:rPr>
              <a:t>that you’ll struggle </a:t>
            </a:r>
            <a:r>
              <a:rPr lang="en-US" sz="2200" dirty="0">
                <a:ea typeface="Arial"/>
                <a:sym typeface="Arial"/>
              </a:rPr>
              <a:t>to meet expectations throughout the process, </a:t>
            </a:r>
            <a:r>
              <a:rPr lang="en-US" sz="2200" b="1" dirty="0">
                <a:solidFill>
                  <a:srgbClr val="F78F40"/>
                </a:solidFill>
                <a:ea typeface="Arial"/>
                <a:sym typeface="Arial"/>
              </a:rPr>
              <a:t>walk away.</a:t>
            </a:r>
          </a:p>
        </p:txBody>
      </p:sp>
      <p:pic>
        <p:nvPicPr>
          <p:cNvPr id="20" name="Picture 19" descr="A close up of an orange&#10;&#10;Description automatically generated">
            <a:extLst>
              <a:ext uri="{FF2B5EF4-FFF2-40B4-BE49-F238E27FC236}">
                <a16:creationId xmlns:a16="http://schemas.microsoft.com/office/drawing/2014/main" id="{2D9AE4A2-CE9D-5A03-1E50-C400AD6AE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1034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4298" y="-8513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65848" y="1651913"/>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0991300" y="2443922"/>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4591888" y="1084494"/>
            <a:ext cx="9530756"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5. Assess &amp; Decide</a:t>
            </a: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cxnSp>
        <p:nvCxnSpPr>
          <p:cNvPr id="2" name="Straight Connector 1">
            <a:extLst>
              <a:ext uri="{FF2B5EF4-FFF2-40B4-BE49-F238E27FC236}">
                <a16:creationId xmlns:a16="http://schemas.microsoft.com/office/drawing/2014/main" id="{DF0B3E45-2564-D4B2-4694-75212B20D6E8}"/>
              </a:ext>
            </a:extLst>
          </p:cNvPr>
          <p:cNvCxnSpPr>
            <a:cxnSpLocks/>
          </p:cNvCxnSpPr>
          <p:nvPr/>
        </p:nvCxnSpPr>
        <p:spPr>
          <a:xfrm>
            <a:off x="11791363" y="2885875"/>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9BAB764-3B4D-1577-3A9C-E756F24B043D}"/>
              </a:ext>
            </a:extLst>
          </p:cNvPr>
          <p:cNvGrpSpPr/>
          <p:nvPr/>
        </p:nvGrpSpPr>
        <p:grpSpPr>
          <a:xfrm rot="2745670">
            <a:off x="11544564" y="2202565"/>
            <a:ext cx="448574" cy="448574"/>
            <a:chOff x="6756616" y="3204713"/>
            <a:chExt cx="448574" cy="448574"/>
          </a:xfrm>
          <a:solidFill>
            <a:srgbClr val="F78F40"/>
          </a:solidFill>
        </p:grpSpPr>
        <p:cxnSp>
          <p:nvCxnSpPr>
            <p:cNvPr id="11" name="Straight Connector 10">
              <a:extLst>
                <a:ext uri="{FF2B5EF4-FFF2-40B4-BE49-F238E27FC236}">
                  <a16:creationId xmlns:a16="http://schemas.microsoft.com/office/drawing/2014/main" id="{E4FC1A17-D4DA-E7EC-3942-30093CA40252}"/>
                </a:ext>
              </a:extLst>
            </p:cNvPr>
            <p:cNvCxnSpPr/>
            <p:nvPr/>
          </p:nvCxnSpPr>
          <p:spPr>
            <a:xfrm>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1DCE30-33E9-50F7-BF7A-C739D55318A9}"/>
                </a:ext>
              </a:extLst>
            </p:cNvPr>
            <p:cNvCxnSpPr/>
            <p:nvPr/>
          </p:nvCxnSpPr>
          <p:spPr>
            <a:xfrm rot="16200000">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E8EB57F0-55FA-B56F-5CC9-F3DC8C0F7028}"/>
              </a:ext>
            </a:extLst>
          </p:cNvPr>
          <p:cNvCxnSpPr>
            <a:cxnSpLocks/>
          </p:cNvCxnSpPr>
          <p:nvPr/>
        </p:nvCxnSpPr>
        <p:spPr>
          <a:xfrm>
            <a:off x="3847494" y="1885856"/>
            <a:ext cx="8167680"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18" name="Google Shape;475;p63">
            <a:extLst>
              <a:ext uri="{FF2B5EF4-FFF2-40B4-BE49-F238E27FC236}">
                <a16:creationId xmlns:a16="http://schemas.microsoft.com/office/drawing/2014/main" id="{FB7ECAE9-97B9-8861-6A8F-C5ADC6F8DA33}"/>
              </a:ext>
            </a:extLst>
          </p:cNvPr>
          <p:cNvSpPr txBox="1">
            <a:spLocks/>
          </p:cNvSpPr>
          <p:nvPr/>
        </p:nvSpPr>
        <p:spPr>
          <a:xfrm>
            <a:off x="3697440" y="2373555"/>
            <a:ext cx="7600185" cy="3352200"/>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a:lnSpc>
                <a:spcPct val="150000"/>
              </a:lnSpc>
              <a:spcBef>
                <a:spcPts val="0"/>
              </a:spcBef>
              <a:buClr>
                <a:srgbClr val="000000"/>
              </a:buClr>
              <a:buSzPts val="2200"/>
            </a:pPr>
            <a:r>
              <a:rPr lang="en-US" sz="2200" dirty="0">
                <a:ea typeface="Arial"/>
                <a:sym typeface="Arial"/>
              </a:rPr>
              <a:t>Examine all variables of the deal closely.</a:t>
            </a:r>
          </a:p>
          <a:p>
            <a:pPr marL="457200" indent="-368300">
              <a:lnSpc>
                <a:spcPct val="150000"/>
              </a:lnSpc>
              <a:spcBef>
                <a:spcPts val="0"/>
              </a:spcBef>
              <a:buClr>
                <a:srgbClr val="000000"/>
              </a:buClr>
              <a:buSzPts val="2200"/>
            </a:pPr>
            <a:r>
              <a:rPr lang="en-US" sz="2200" dirty="0">
                <a:ea typeface="Arial"/>
                <a:sym typeface="Arial"/>
              </a:rPr>
              <a:t>If the net sum of the deal is win/win for both parties, </a:t>
            </a:r>
            <a:r>
              <a:rPr lang="en-US" sz="2200" b="1" dirty="0">
                <a:solidFill>
                  <a:srgbClr val="F78F40"/>
                </a:solidFill>
                <a:ea typeface="Arial"/>
                <a:sym typeface="Arial"/>
              </a:rPr>
              <a:t>close</a:t>
            </a:r>
            <a:r>
              <a:rPr lang="en-US" sz="2200" b="1" dirty="0">
                <a:ea typeface="Arial"/>
                <a:sym typeface="Arial"/>
              </a:rPr>
              <a:t> </a:t>
            </a:r>
            <a:r>
              <a:rPr lang="en-US" sz="2200" b="1" dirty="0">
                <a:solidFill>
                  <a:srgbClr val="F78F40"/>
                </a:solidFill>
                <a:ea typeface="Arial"/>
                <a:sym typeface="Arial"/>
              </a:rPr>
              <a:t>the deal.</a:t>
            </a:r>
          </a:p>
          <a:p>
            <a:pPr marL="457200" indent="-368300">
              <a:lnSpc>
                <a:spcPct val="150000"/>
              </a:lnSpc>
              <a:spcBef>
                <a:spcPts val="0"/>
              </a:spcBef>
              <a:buClr>
                <a:srgbClr val="000000"/>
              </a:buClr>
              <a:buSzPts val="2200"/>
            </a:pPr>
            <a:r>
              <a:rPr lang="en-US" sz="2200" dirty="0">
                <a:ea typeface="Arial"/>
                <a:sym typeface="Arial"/>
              </a:rPr>
              <a:t>If the deal puts a strain on operations, resources or profit with a low ROI, </a:t>
            </a:r>
            <a:r>
              <a:rPr lang="en-US" sz="2200" b="1" dirty="0">
                <a:solidFill>
                  <a:srgbClr val="F78F40"/>
                </a:solidFill>
                <a:ea typeface="Arial"/>
                <a:sym typeface="Arial"/>
              </a:rPr>
              <a:t>walk away.</a:t>
            </a:r>
          </a:p>
        </p:txBody>
      </p:sp>
      <p:pic>
        <p:nvPicPr>
          <p:cNvPr id="20" name="Picture 19" descr="A close up of an orange&#10;&#10;Description automatically generated">
            <a:extLst>
              <a:ext uri="{FF2B5EF4-FFF2-40B4-BE49-F238E27FC236}">
                <a16:creationId xmlns:a16="http://schemas.microsoft.com/office/drawing/2014/main" id="{8B3787E4-DA12-9B05-AE1A-75719A713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245417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Lato" panose="020F0502020204030203" pitchFamily="34" charset="0"/>
              <a:ea typeface="Lato" panose="020F0502020204030203" pitchFamily="34" charset="0"/>
              <a:cs typeface="Lato" panose="020F0502020204030203" pitchFamily="34" charset="0"/>
            </a:endParaRPr>
          </a:p>
        </p:txBody>
      </p:sp>
      <p:sp>
        <p:nvSpPr>
          <p:cNvPr id="26" name="Titel 2">
            <a:extLst>
              <a:ext uri="{FF2B5EF4-FFF2-40B4-BE49-F238E27FC236}">
                <a16:creationId xmlns:a16="http://schemas.microsoft.com/office/drawing/2014/main" id="{E8DD0B5E-19FF-9FD6-7891-043B7938EFB3}"/>
              </a:ext>
            </a:extLst>
          </p:cNvPr>
          <p:cNvSpPr txBox="1">
            <a:spLocks/>
          </p:cNvSpPr>
          <p:nvPr/>
        </p:nvSpPr>
        <p:spPr>
          <a:xfrm>
            <a:off x="5378149" y="712140"/>
            <a:ext cx="6480731" cy="13475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Never Lower Your Price Until You Ask Twice</a:t>
            </a:r>
          </a:p>
        </p:txBody>
      </p:sp>
      <p:sp>
        <p:nvSpPr>
          <p:cNvPr id="67" name="Rectangle 66">
            <a:extLst>
              <a:ext uri="{FF2B5EF4-FFF2-40B4-BE49-F238E27FC236}">
                <a16:creationId xmlns:a16="http://schemas.microsoft.com/office/drawing/2014/main" id="{2CDD7CE8-5A20-54F4-A1FD-53274470C3A6}"/>
              </a:ext>
            </a:extLst>
          </p:cNvPr>
          <p:cNvSpPr/>
          <p:nvPr/>
        </p:nvSpPr>
        <p:spPr>
          <a:xfrm>
            <a:off x="4003031" y="3355018"/>
            <a:ext cx="382141" cy="382141"/>
          </a:xfrm>
          <a:prstGeom prst="rect">
            <a:avLst/>
          </a:prstGeom>
          <a:solidFill>
            <a:srgbClr val="F78F4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84B50"/>
              </a:solidFill>
            </a:endParaRPr>
          </a:p>
        </p:txBody>
      </p:sp>
      <p:pic>
        <p:nvPicPr>
          <p:cNvPr id="11" name="Billede 4" descr="Et billede, der indeholder tekst&#10;&#10;Automatisk genereret beskrivelse">
            <a:extLst>
              <a:ext uri="{FF2B5EF4-FFF2-40B4-BE49-F238E27FC236}">
                <a16:creationId xmlns:a16="http://schemas.microsoft.com/office/drawing/2014/main" id="{9F74C4A8-E8B8-71D6-B148-DA90AB1F2C4A}"/>
              </a:ext>
            </a:extLst>
          </p:cNvPr>
          <p:cNvPicPr>
            <a:picLocks noChangeAspect="1"/>
          </p:cNvPicPr>
          <p:nvPr/>
        </p:nvPicPr>
        <p:blipFill>
          <a:blip r:embed="rId2"/>
          <a:stretch>
            <a:fillRect/>
          </a:stretch>
        </p:blipFill>
        <p:spPr>
          <a:xfrm>
            <a:off x="7185209" y="5620607"/>
            <a:ext cx="5006791" cy="1237393"/>
          </a:xfrm>
          <a:prstGeom prst="rect">
            <a:avLst/>
          </a:prstGeom>
        </p:spPr>
      </p:pic>
      <p:grpSp>
        <p:nvGrpSpPr>
          <p:cNvPr id="12" name="Group 11">
            <a:extLst>
              <a:ext uri="{FF2B5EF4-FFF2-40B4-BE49-F238E27FC236}">
                <a16:creationId xmlns:a16="http://schemas.microsoft.com/office/drawing/2014/main" id="{B4C13620-7351-2B73-C0AE-C011BEC3F18A}"/>
              </a:ext>
            </a:extLst>
          </p:cNvPr>
          <p:cNvGrpSpPr/>
          <p:nvPr/>
        </p:nvGrpSpPr>
        <p:grpSpPr>
          <a:xfrm>
            <a:off x="2594345" y="0"/>
            <a:ext cx="3501656" cy="1705915"/>
            <a:chOff x="2743200" y="0"/>
            <a:chExt cx="6182435" cy="3011920"/>
          </a:xfrm>
          <a:solidFill>
            <a:srgbClr val="F78F40"/>
          </a:solidFill>
        </p:grpSpPr>
        <p:sp>
          <p:nvSpPr>
            <p:cNvPr id="13" name="Isosceles Triangle 12">
              <a:extLst>
                <a:ext uri="{FF2B5EF4-FFF2-40B4-BE49-F238E27FC236}">
                  <a16:creationId xmlns:a16="http://schemas.microsoft.com/office/drawing/2014/main" id="{71FF2CDA-4544-62E0-BBFD-1B4D8E4C99A3}"/>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8" name="Isosceles Triangle 17">
              <a:extLst>
                <a:ext uri="{FF2B5EF4-FFF2-40B4-BE49-F238E27FC236}">
                  <a16:creationId xmlns:a16="http://schemas.microsoft.com/office/drawing/2014/main" id="{A9E85713-8C2E-721A-B311-7B21DCE891D4}"/>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19" name="Right Triangle 18">
            <a:extLst>
              <a:ext uri="{FF2B5EF4-FFF2-40B4-BE49-F238E27FC236}">
                <a16:creationId xmlns:a16="http://schemas.microsoft.com/office/drawing/2014/main" id="{47BB9546-DAA9-17BC-7D1A-8E4578ADC844}"/>
              </a:ext>
            </a:extLst>
          </p:cNvPr>
          <p:cNvSpPr/>
          <p:nvPr/>
        </p:nvSpPr>
        <p:spPr>
          <a:xfrm>
            <a:off x="0" y="5691116"/>
            <a:ext cx="1166884" cy="1166884"/>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5" name="Picture Placeholder 4">
            <a:extLst>
              <a:ext uri="{FF2B5EF4-FFF2-40B4-BE49-F238E27FC236}">
                <a16:creationId xmlns:a16="http://schemas.microsoft.com/office/drawing/2014/main" id="{55A5533E-CFF3-603F-6E67-2A6E811E63F5}"/>
              </a:ext>
            </a:extLst>
          </p:cNvPr>
          <p:cNvSpPr>
            <a:spLocks noGrp="1"/>
          </p:cNvSpPr>
          <p:nvPr>
            <p:ph type="pic" sz="quarter" idx="10"/>
          </p:nvPr>
        </p:nvSpPr>
        <p:spPr/>
        <p:txBody>
          <a:bodyPr/>
          <a:lstStyle/>
          <a:p>
            <a:endParaRPr lang="en-DK"/>
          </a:p>
        </p:txBody>
      </p:sp>
      <p:pic>
        <p:nvPicPr>
          <p:cNvPr id="6" name="Picture Placeholder 11">
            <a:extLst>
              <a:ext uri="{FF2B5EF4-FFF2-40B4-BE49-F238E27FC236}">
                <a16:creationId xmlns:a16="http://schemas.microsoft.com/office/drawing/2014/main" id="{C4B443C9-0568-BD54-529F-682EDCD5BF0A}"/>
              </a:ext>
            </a:extLst>
          </p:cNvPr>
          <p:cNvPicPr>
            <a:picLocks noChangeAspect="1"/>
          </p:cNvPicPr>
          <p:nvPr/>
        </p:nvPicPr>
        <p:blipFill>
          <a:blip r:embed="rId3">
            <a:extLst>
              <a:ext uri="{28A0092B-C50C-407E-A947-70E740481C1C}">
                <a14:useLocalDpi xmlns:a14="http://schemas.microsoft.com/office/drawing/2010/main" val="0"/>
              </a:ext>
            </a:extLst>
          </a:blip>
          <a:srcRect l="16618" r="16618"/>
          <a:stretch/>
        </p:blipFill>
        <p:spPr>
          <a:xfrm>
            <a:off x="-1395490" y="0"/>
            <a:ext cx="6858001" cy="6858000"/>
          </a:xfrm>
          <a:prstGeom prst="diamond">
            <a:avLst/>
          </a:prstGeom>
          <a:solidFill>
            <a:schemeClr val="bg1"/>
          </a:solidFill>
          <a:ln w="63500">
            <a:solidFill>
              <a:schemeClr val="accent4"/>
            </a:solidFill>
          </a:ln>
        </p:spPr>
      </p:pic>
      <p:sp>
        <p:nvSpPr>
          <p:cNvPr id="2" name="Google Shape;368;p50">
            <a:extLst>
              <a:ext uri="{FF2B5EF4-FFF2-40B4-BE49-F238E27FC236}">
                <a16:creationId xmlns:a16="http://schemas.microsoft.com/office/drawing/2014/main" id="{1F43DA24-8E09-25AF-B0B3-A4EF8A30F9F4}"/>
              </a:ext>
            </a:extLst>
          </p:cNvPr>
          <p:cNvSpPr txBox="1">
            <a:spLocks/>
          </p:cNvSpPr>
          <p:nvPr/>
        </p:nvSpPr>
        <p:spPr>
          <a:xfrm>
            <a:off x="5524657" y="1897961"/>
            <a:ext cx="6412453" cy="4082937"/>
          </a:xfrm>
          <a:prstGeom prst="rect">
            <a:avLst/>
          </a:prstGeom>
        </p:spPr>
        <p:txBody>
          <a:bodyPr spcFirstLastPara="1" wrap="square" lIns="91425" tIns="91425" rIns="91425" bIns="91425" anchor="t" anchorCtr="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a:lnSpc>
                <a:spcPct val="150000"/>
              </a:lnSpc>
              <a:spcBef>
                <a:spcPts val="0"/>
              </a:spcBef>
              <a:buClr>
                <a:srgbClr val="000000"/>
              </a:buClr>
              <a:buSzPts val="2200"/>
            </a:pPr>
            <a:r>
              <a:rPr lang="en-US" sz="2200" dirty="0">
                <a:solidFill>
                  <a:srgbClr val="000000"/>
                </a:solidFill>
                <a:ea typeface="Arial"/>
                <a:sym typeface="Arial"/>
              </a:rPr>
              <a:t>Price objections are a big weakness for salespeople. </a:t>
            </a:r>
          </a:p>
          <a:p>
            <a:pPr marL="457200" indent="-368300">
              <a:lnSpc>
                <a:spcPct val="150000"/>
              </a:lnSpc>
              <a:spcBef>
                <a:spcPts val="0"/>
              </a:spcBef>
              <a:buClr>
                <a:srgbClr val="000000"/>
              </a:buClr>
              <a:buSzPts val="2200"/>
            </a:pPr>
            <a:r>
              <a:rPr lang="en-US" sz="2200" dirty="0">
                <a:solidFill>
                  <a:srgbClr val="000000"/>
                </a:solidFill>
                <a:ea typeface="Arial"/>
                <a:sym typeface="Arial"/>
              </a:rPr>
              <a:t>Remember, the sales is </a:t>
            </a:r>
            <a:r>
              <a:rPr lang="en-US" sz="2200" b="1" dirty="0">
                <a:solidFill>
                  <a:srgbClr val="F78F40"/>
                </a:solidFill>
                <a:ea typeface="Arial"/>
                <a:sym typeface="Arial"/>
              </a:rPr>
              <a:t>almost never just about price alone.</a:t>
            </a:r>
          </a:p>
          <a:p>
            <a:pPr indent="-368300">
              <a:lnSpc>
                <a:spcPct val="150000"/>
              </a:lnSpc>
              <a:buClr>
                <a:srgbClr val="000000"/>
              </a:buClr>
              <a:buSzPts val="2200"/>
            </a:pPr>
            <a:r>
              <a:rPr lang="en-US" sz="2200" b="1" u="sng" dirty="0">
                <a:solidFill>
                  <a:srgbClr val="FF0000"/>
                </a:solidFill>
                <a:latin typeface="Arial"/>
                <a:ea typeface="Arial"/>
                <a:cs typeface="Arial"/>
                <a:sym typeface="Arial"/>
              </a:rPr>
              <a:t>Customers will base their decision on price alone if they perceive no other value.</a:t>
            </a:r>
            <a:endParaRPr lang="en-US" sz="2200" b="1" dirty="0">
              <a:solidFill>
                <a:srgbClr val="F78F40"/>
              </a:solidFill>
              <a:ea typeface="Arial"/>
              <a:sym typeface="Arial"/>
            </a:endParaRPr>
          </a:p>
          <a:p>
            <a:pPr marL="457200" indent="-368300">
              <a:lnSpc>
                <a:spcPct val="150000"/>
              </a:lnSpc>
              <a:spcBef>
                <a:spcPts val="0"/>
              </a:spcBef>
              <a:buClr>
                <a:srgbClr val="000000"/>
              </a:buClr>
              <a:buSzPts val="2200"/>
            </a:pPr>
            <a:r>
              <a:rPr lang="en-US" sz="2200" dirty="0">
                <a:solidFill>
                  <a:srgbClr val="000000"/>
                </a:solidFill>
                <a:ea typeface="Arial"/>
                <a:sym typeface="Arial"/>
              </a:rPr>
              <a:t>A price objection usually doesn’t mean the customer is unable or unwilling to pay the offered price.</a:t>
            </a:r>
          </a:p>
          <a:p>
            <a:pPr marL="914400" lvl="1" indent="-368300">
              <a:lnSpc>
                <a:spcPct val="150000"/>
              </a:lnSpc>
              <a:spcBef>
                <a:spcPts val="0"/>
              </a:spcBef>
              <a:buClr>
                <a:srgbClr val="000000"/>
              </a:buClr>
              <a:buSzPts val="2200"/>
              <a:buFont typeface="Segoe UI" panose="020B0502040204020203" pitchFamily="34" charset="0"/>
              <a:buChar char="‑"/>
            </a:pPr>
            <a:r>
              <a:rPr lang="en-US" sz="2200" i="1" dirty="0">
                <a:solidFill>
                  <a:srgbClr val="000000"/>
                </a:solidFill>
                <a:ea typeface="Arial"/>
                <a:sym typeface="Arial"/>
              </a:rPr>
              <a:t>They want to see what they can get away with.</a:t>
            </a:r>
          </a:p>
          <a:p>
            <a:pPr marL="914400" lvl="1" indent="-368300">
              <a:lnSpc>
                <a:spcPct val="150000"/>
              </a:lnSpc>
              <a:spcBef>
                <a:spcPts val="0"/>
              </a:spcBef>
              <a:buClr>
                <a:srgbClr val="000000"/>
              </a:buClr>
              <a:buSzPts val="2200"/>
              <a:buFont typeface="Segoe UI" panose="020B0502040204020203" pitchFamily="34" charset="0"/>
              <a:buChar char="‑"/>
            </a:pPr>
            <a:r>
              <a:rPr lang="en-US" sz="2200" i="1" dirty="0">
                <a:solidFill>
                  <a:srgbClr val="000000"/>
                </a:solidFill>
                <a:ea typeface="Arial"/>
                <a:sym typeface="Arial"/>
              </a:rPr>
              <a:t>They want to feel like they have a victory.</a:t>
            </a:r>
          </a:p>
          <a:p>
            <a:pPr marL="914400" lvl="1" indent="-368300">
              <a:lnSpc>
                <a:spcPct val="150000"/>
              </a:lnSpc>
              <a:spcBef>
                <a:spcPts val="0"/>
              </a:spcBef>
              <a:buClr>
                <a:srgbClr val="000000"/>
              </a:buClr>
              <a:buSzPts val="2200"/>
              <a:buFont typeface="Segoe UI" panose="020B0502040204020203" pitchFamily="34" charset="0"/>
              <a:buChar char="‑"/>
            </a:pPr>
            <a:r>
              <a:rPr lang="en-US" sz="2200" i="1" dirty="0">
                <a:solidFill>
                  <a:srgbClr val="000000"/>
                </a:solidFill>
                <a:ea typeface="Arial"/>
                <a:sym typeface="Arial"/>
              </a:rPr>
              <a:t>They are using you to negotiate with your competitor.</a:t>
            </a:r>
          </a:p>
        </p:txBody>
      </p:sp>
      <p:pic>
        <p:nvPicPr>
          <p:cNvPr id="4" name="Picture 3" descr="A close up of an orange&#10;&#10;Description automatically generated">
            <a:extLst>
              <a:ext uri="{FF2B5EF4-FFF2-40B4-BE49-F238E27FC236}">
                <a16:creationId xmlns:a16="http://schemas.microsoft.com/office/drawing/2014/main" id="{0A777867-5D31-BBEC-69EA-87948D73E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309144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Lato" panose="020F0502020204030203" pitchFamily="34" charset="0"/>
              <a:ea typeface="Lato" panose="020F0502020204030203" pitchFamily="34" charset="0"/>
              <a:cs typeface="Lato" panose="020F0502020204030203" pitchFamily="34" charset="0"/>
            </a:endParaRPr>
          </a:p>
        </p:txBody>
      </p:sp>
      <p:sp>
        <p:nvSpPr>
          <p:cNvPr id="26" name="Titel 2">
            <a:extLst>
              <a:ext uri="{FF2B5EF4-FFF2-40B4-BE49-F238E27FC236}">
                <a16:creationId xmlns:a16="http://schemas.microsoft.com/office/drawing/2014/main" id="{E8DD0B5E-19FF-9FD6-7891-043B7938EFB3}"/>
              </a:ext>
            </a:extLst>
          </p:cNvPr>
          <p:cNvSpPr txBox="1">
            <a:spLocks/>
          </p:cNvSpPr>
          <p:nvPr/>
        </p:nvSpPr>
        <p:spPr>
          <a:xfrm>
            <a:off x="5378149" y="712140"/>
            <a:ext cx="6480731" cy="13475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Never Lower Your Price Until You Ask Twice</a:t>
            </a:r>
          </a:p>
        </p:txBody>
      </p:sp>
      <p:sp>
        <p:nvSpPr>
          <p:cNvPr id="67" name="Rectangle 66">
            <a:extLst>
              <a:ext uri="{FF2B5EF4-FFF2-40B4-BE49-F238E27FC236}">
                <a16:creationId xmlns:a16="http://schemas.microsoft.com/office/drawing/2014/main" id="{2CDD7CE8-5A20-54F4-A1FD-53274470C3A6}"/>
              </a:ext>
            </a:extLst>
          </p:cNvPr>
          <p:cNvSpPr/>
          <p:nvPr/>
        </p:nvSpPr>
        <p:spPr>
          <a:xfrm>
            <a:off x="4003031" y="3355018"/>
            <a:ext cx="382141" cy="382141"/>
          </a:xfrm>
          <a:prstGeom prst="rect">
            <a:avLst/>
          </a:prstGeom>
          <a:solidFill>
            <a:srgbClr val="F78F4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84B50"/>
              </a:solidFill>
            </a:endParaRPr>
          </a:p>
        </p:txBody>
      </p:sp>
      <p:pic>
        <p:nvPicPr>
          <p:cNvPr id="11" name="Billede 4" descr="Et billede, der indeholder tekst&#10;&#10;Automatisk genereret beskrivelse">
            <a:extLst>
              <a:ext uri="{FF2B5EF4-FFF2-40B4-BE49-F238E27FC236}">
                <a16:creationId xmlns:a16="http://schemas.microsoft.com/office/drawing/2014/main" id="{9F74C4A8-E8B8-71D6-B148-DA90AB1F2C4A}"/>
              </a:ext>
            </a:extLst>
          </p:cNvPr>
          <p:cNvPicPr>
            <a:picLocks noChangeAspect="1"/>
          </p:cNvPicPr>
          <p:nvPr/>
        </p:nvPicPr>
        <p:blipFill>
          <a:blip r:embed="rId2"/>
          <a:stretch>
            <a:fillRect/>
          </a:stretch>
        </p:blipFill>
        <p:spPr>
          <a:xfrm>
            <a:off x="7185209" y="5620607"/>
            <a:ext cx="5006791" cy="1237393"/>
          </a:xfrm>
          <a:prstGeom prst="rect">
            <a:avLst/>
          </a:prstGeom>
        </p:spPr>
      </p:pic>
      <p:grpSp>
        <p:nvGrpSpPr>
          <p:cNvPr id="12" name="Group 11">
            <a:extLst>
              <a:ext uri="{FF2B5EF4-FFF2-40B4-BE49-F238E27FC236}">
                <a16:creationId xmlns:a16="http://schemas.microsoft.com/office/drawing/2014/main" id="{B4C13620-7351-2B73-C0AE-C011BEC3F18A}"/>
              </a:ext>
            </a:extLst>
          </p:cNvPr>
          <p:cNvGrpSpPr/>
          <p:nvPr/>
        </p:nvGrpSpPr>
        <p:grpSpPr>
          <a:xfrm>
            <a:off x="2594345" y="0"/>
            <a:ext cx="3501656" cy="1705915"/>
            <a:chOff x="2743200" y="0"/>
            <a:chExt cx="6182435" cy="3011920"/>
          </a:xfrm>
          <a:solidFill>
            <a:srgbClr val="F78F40"/>
          </a:solidFill>
        </p:grpSpPr>
        <p:sp>
          <p:nvSpPr>
            <p:cNvPr id="13" name="Isosceles Triangle 12">
              <a:extLst>
                <a:ext uri="{FF2B5EF4-FFF2-40B4-BE49-F238E27FC236}">
                  <a16:creationId xmlns:a16="http://schemas.microsoft.com/office/drawing/2014/main" id="{71FF2CDA-4544-62E0-BBFD-1B4D8E4C99A3}"/>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8" name="Isosceles Triangle 17">
              <a:extLst>
                <a:ext uri="{FF2B5EF4-FFF2-40B4-BE49-F238E27FC236}">
                  <a16:creationId xmlns:a16="http://schemas.microsoft.com/office/drawing/2014/main" id="{A9E85713-8C2E-721A-B311-7B21DCE891D4}"/>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19" name="Right Triangle 18">
            <a:extLst>
              <a:ext uri="{FF2B5EF4-FFF2-40B4-BE49-F238E27FC236}">
                <a16:creationId xmlns:a16="http://schemas.microsoft.com/office/drawing/2014/main" id="{47BB9546-DAA9-17BC-7D1A-8E4578ADC844}"/>
              </a:ext>
            </a:extLst>
          </p:cNvPr>
          <p:cNvSpPr/>
          <p:nvPr/>
        </p:nvSpPr>
        <p:spPr>
          <a:xfrm>
            <a:off x="0" y="5691116"/>
            <a:ext cx="1166884" cy="1166884"/>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5" name="Picture Placeholder 4">
            <a:extLst>
              <a:ext uri="{FF2B5EF4-FFF2-40B4-BE49-F238E27FC236}">
                <a16:creationId xmlns:a16="http://schemas.microsoft.com/office/drawing/2014/main" id="{55A5533E-CFF3-603F-6E67-2A6E811E63F5}"/>
              </a:ext>
            </a:extLst>
          </p:cNvPr>
          <p:cNvSpPr>
            <a:spLocks noGrp="1"/>
          </p:cNvSpPr>
          <p:nvPr>
            <p:ph type="pic" sz="quarter" idx="10"/>
          </p:nvPr>
        </p:nvSpPr>
        <p:spPr/>
        <p:txBody>
          <a:bodyPr/>
          <a:lstStyle/>
          <a:p>
            <a:endParaRPr lang="en-DK"/>
          </a:p>
        </p:txBody>
      </p:sp>
      <p:pic>
        <p:nvPicPr>
          <p:cNvPr id="6" name="Picture Placeholder 11">
            <a:extLst>
              <a:ext uri="{FF2B5EF4-FFF2-40B4-BE49-F238E27FC236}">
                <a16:creationId xmlns:a16="http://schemas.microsoft.com/office/drawing/2014/main" id="{C4B443C9-0568-BD54-529F-682EDCD5BF0A}"/>
              </a:ext>
            </a:extLst>
          </p:cNvPr>
          <p:cNvPicPr>
            <a:picLocks noChangeAspect="1"/>
          </p:cNvPicPr>
          <p:nvPr/>
        </p:nvPicPr>
        <p:blipFill>
          <a:blip r:embed="rId3">
            <a:extLst>
              <a:ext uri="{28A0092B-C50C-407E-A947-70E740481C1C}">
                <a14:useLocalDpi xmlns:a14="http://schemas.microsoft.com/office/drawing/2010/main" val="0"/>
              </a:ext>
            </a:extLst>
          </a:blip>
          <a:srcRect l="16618" r="16618"/>
          <a:stretch/>
        </p:blipFill>
        <p:spPr>
          <a:xfrm>
            <a:off x="-1395490" y="0"/>
            <a:ext cx="6858001" cy="6858000"/>
          </a:xfrm>
          <a:prstGeom prst="diamond">
            <a:avLst/>
          </a:prstGeom>
          <a:solidFill>
            <a:schemeClr val="bg1"/>
          </a:solidFill>
          <a:ln w="63500">
            <a:solidFill>
              <a:schemeClr val="accent4"/>
            </a:solidFill>
          </a:ln>
        </p:spPr>
      </p:pic>
      <p:sp>
        <p:nvSpPr>
          <p:cNvPr id="4" name="Google Shape;376;p51">
            <a:extLst>
              <a:ext uri="{FF2B5EF4-FFF2-40B4-BE49-F238E27FC236}">
                <a16:creationId xmlns:a16="http://schemas.microsoft.com/office/drawing/2014/main" id="{9C88D5E6-8CB0-BBE9-B65D-590B32D11459}"/>
              </a:ext>
            </a:extLst>
          </p:cNvPr>
          <p:cNvSpPr txBox="1">
            <a:spLocks/>
          </p:cNvSpPr>
          <p:nvPr/>
        </p:nvSpPr>
        <p:spPr>
          <a:xfrm>
            <a:off x="5789097" y="2063563"/>
            <a:ext cx="5928533" cy="3832740"/>
          </a:xfrm>
          <a:prstGeom prst="rect">
            <a:avLst/>
          </a:prstGeom>
        </p:spPr>
        <p:txBody>
          <a:bodyPr spcFirstLastPara="1" wrap="square" lIns="91425" tIns="91425" rIns="91425" bIns="91425" anchor="t"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indent="0">
              <a:spcBef>
                <a:spcPts val="0"/>
              </a:spcBef>
              <a:buClr>
                <a:srgbClr val="FF0000"/>
              </a:buClr>
              <a:buSzPts val="2300"/>
              <a:buFont typeface="Arial" panose="020B0604020202020204" pitchFamily="34" charset="0"/>
              <a:buNone/>
            </a:pPr>
            <a:r>
              <a:rPr lang="en-US" sz="2300" b="1" dirty="0">
                <a:solidFill>
                  <a:srgbClr val="F78F40"/>
                </a:solidFill>
                <a:ea typeface="Arial"/>
                <a:sym typeface="Arial"/>
              </a:rPr>
              <a:t>Never lower your price until you ask for it twice.</a:t>
            </a:r>
          </a:p>
          <a:p>
            <a:pPr marL="449263" lvl="1" indent="-363538">
              <a:lnSpc>
                <a:spcPct val="150000"/>
              </a:lnSpc>
              <a:spcBef>
                <a:spcPts val="0"/>
              </a:spcBef>
              <a:buClr>
                <a:srgbClr val="000000"/>
              </a:buClr>
              <a:buSzPts val="2300"/>
            </a:pPr>
            <a:r>
              <a:rPr lang="en-US" sz="2300" dirty="0">
                <a:ea typeface="Arial"/>
                <a:sym typeface="Arial"/>
              </a:rPr>
              <a:t>This demonstrates that you believed your first price was fair.</a:t>
            </a:r>
          </a:p>
          <a:p>
            <a:pPr marL="449263" lvl="1" indent="-363538">
              <a:lnSpc>
                <a:spcPct val="150000"/>
              </a:lnSpc>
              <a:spcBef>
                <a:spcPts val="0"/>
              </a:spcBef>
              <a:buClr>
                <a:srgbClr val="000000"/>
              </a:buClr>
              <a:buSzPts val="2300"/>
            </a:pPr>
            <a:r>
              <a:rPr lang="en-US" sz="2300" dirty="0">
                <a:ea typeface="Arial"/>
                <a:sym typeface="Arial"/>
              </a:rPr>
              <a:t>Many customers are unwilling to push back a second time and will accept your price.</a:t>
            </a:r>
          </a:p>
          <a:p>
            <a:pPr marL="449263" lvl="1" indent="-363538">
              <a:lnSpc>
                <a:spcPct val="150000"/>
              </a:lnSpc>
              <a:spcBef>
                <a:spcPts val="0"/>
              </a:spcBef>
              <a:buClr>
                <a:srgbClr val="000000"/>
              </a:buClr>
              <a:buSzPts val="2300"/>
            </a:pPr>
            <a:r>
              <a:rPr lang="en-US" sz="2300" dirty="0">
                <a:ea typeface="Arial"/>
                <a:sym typeface="Arial"/>
              </a:rPr>
              <a:t>Most customers will respect you more for holding firm on your price rather than dropping it right away</a:t>
            </a:r>
            <a:r>
              <a:rPr lang="en-US" sz="2300" dirty="0">
                <a:solidFill>
                  <a:srgbClr val="000000"/>
                </a:solidFill>
                <a:ea typeface="Arial"/>
                <a:sym typeface="Arial"/>
              </a:rPr>
              <a:t>.</a:t>
            </a:r>
          </a:p>
        </p:txBody>
      </p:sp>
      <p:pic>
        <p:nvPicPr>
          <p:cNvPr id="7" name="Picture 6" descr="A close up of an orange&#10;&#10;Description automatically generated">
            <a:extLst>
              <a:ext uri="{FF2B5EF4-FFF2-40B4-BE49-F238E27FC236}">
                <a16:creationId xmlns:a16="http://schemas.microsoft.com/office/drawing/2014/main" id="{C67463D8-5DF0-CE23-B29F-CE77D70E0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7755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1779F-D18C-AFE5-65FD-2A7B1ACBE65F}"/>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F36EFF7-3813-BE25-F57D-5E24F01D773C}"/>
              </a:ext>
            </a:extLst>
          </p:cNvPr>
          <p:cNvGrpSpPr/>
          <p:nvPr/>
        </p:nvGrpSpPr>
        <p:grpSpPr>
          <a:xfrm>
            <a:off x="755374" y="-16823"/>
            <a:ext cx="6182435" cy="3011920"/>
            <a:chOff x="2743200" y="0"/>
            <a:chExt cx="6182435" cy="3011920"/>
          </a:xfrm>
          <a:solidFill>
            <a:srgbClr val="F78F40"/>
          </a:solidFill>
        </p:grpSpPr>
        <p:sp>
          <p:nvSpPr>
            <p:cNvPr id="7" name="Isosceles Triangle 6">
              <a:extLst>
                <a:ext uri="{FF2B5EF4-FFF2-40B4-BE49-F238E27FC236}">
                  <a16:creationId xmlns:a16="http://schemas.microsoft.com/office/drawing/2014/main" id="{0A0741F1-E135-C627-B36E-8CD00AA7F448}"/>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a:extLst>
                <a:ext uri="{FF2B5EF4-FFF2-40B4-BE49-F238E27FC236}">
                  <a16:creationId xmlns:a16="http://schemas.microsoft.com/office/drawing/2014/main" id="{4B0C47B6-77A4-8307-FF87-0DBA1AE4A4AA}"/>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24D7AF75-AAC3-7062-E4A3-EDBF4C2AAD83}"/>
              </a:ext>
            </a:extLst>
          </p:cNvPr>
          <p:cNvGrpSpPr/>
          <p:nvPr/>
        </p:nvGrpSpPr>
        <p:grpSpPr>
          <a:xfrm rot="16200000">
            <a:off x="-1439846" y="2175340"/>
            <a:ext cx="6041393" cy="3161700"/>
            <a:chOff x="2743200" y="0"/>
            <a:chExt cx="6182435" cy="3011920"/>
          </a:xfrm>
          <a:solidFill>
            <a:srgbClr val="F78F40"/>
          </a:solidFill>
        </p:grpSpPr>
        <p:sp>
          <p:nvSpPr>
            <p:cNvPr id="14" name="Isosceles Triangle 13">
              <a:extLst>
                <a:ext uri="{FF2B5EF4-FFF2-40B4-BE49-F238E27FC236}">
                  <a16:creationId xmlns:a16="http://schemas.microsoft.com/office/drawing/2014/main" id="{28EBDD96-E805-B5DF-B63B-59DED7C8B8E6}"/>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81411EA4-FBFE-0488-3C41-BB459A380B06}"/>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36695465-6A62-2CE2-9C81-A710F73EDFE3}"/>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D6402D8C-A40D-7BCC-5E2E-8E80A9F57888}"/>
              </a:ext>
            </a:extLst>
          </p:cNvPr>
          <p:cNvCxnSpPr>
            <a:cxnSpLocks/>
          </p:cNvCxnSpPr>
          <p:nvPr/>
        </p:nvCxnSpPr>
        <p:spPr>
          <a:xfrm>
            <a:off x="11728573" y="3077237"/>
            <a:ext cx="0" cy="27520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21734BBD-2108-2E7D-DBBB-9E39D061F46E}"/>
              </a:ext>
            </a:extLst>
          </p:cNvPr>
          <p:cNvGrpSpPr/>
          <p:nvPr/>
        </p:nvGrpSpPr>
        <p:grpSpPr>
          <a:xfrm rot="2745670">
            <a:off x="11504286" y="2566260"/>
            <a:ext cx="448574" cy="448574"/>
            <a:chOff x="6756616" y="3204713"/>
            <a:chExt cx="448574" cy="448574"/>
          </a:xfrm>
          <a:solidFill>
            <a:srgbClr val="2E4664"/>
          </a:solidFill>
        </p:grpSpPr>
        <p:cxnSp>
          <p:nvCxnSpPr>
            <p:cNvPr id="17" name="Straight Connector 16">
              <a:extLst>
                <a:ext uri="{FF2B5EF4-FFF2-40B4-BE49-F238E27FC236}">
                  <a16:creationId xmlns:a16="http://schemas.microsoft.com/office/drawing/2014/main" id="{69837BCA-6726-A9E4-2093-B38929882D94}"/>
                </a:ext>
              </a:extLst>
            </p:cNvPr>
            <p:cNvCxnSpPr/>
            <p:nvPr/>
          </p:nvCxnSpPr>
          <p:spPr>
            <a:xfrm>
              <a:off x="6756616" y="3429000"/>
              <a:ext cx="448574" cy="0"/>
            </a:xfrm>
            <a:prstGeom prst="line">
              <a:avLst/>
            </a:prstGeom>
            <a:grpFill/>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AB0F8AF-0AFE-B91E-0A20-C250441DAAA9}"/>
                </a:ext>
              </a:extLst>
            </p:cNvPr>
            <p:cNvCxnSpPr/>
            <p:nvPr/>
          </p:nvCxnSpPr>
          <p:spPr>
            <a:xfrm rot="16200000">
              <a:off x="6756616" y="3429000"/>
              <a:ext cx="448574" cy="0"/>
            </a:xfrm>
            <a:prstGeom prst="line">
              <a:avLst/>
            </a:prstGeom>
            <a:grpFill/>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A21F65DD-BE9B-D65A-B478-A7D419898430}"/>
              </a:ext>
            </a:extLst>
          </p:cNvPr>
          <p:cNvCxnSpPr>
            <a:cxnSpLocks/>
          </p:cNvCxnSpPr>
          <p:nvPr/>
        </p:nvCxnSpPr>
        <p:spPr>
          <a:xfrm>
            <a:off x="5519057" y="2773264"/>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5" name="Pladsholder til indhold 3">
            <a:extLst>
              <a:ext uri="{FF2B5EF4-FFF2-40B4-BE49-F238E27FC236}">
                <a16:creationId xmlns:a16="http://schemas.microsoft.com/office/drawing/2014/main" id="{0DC964FF-C9AB-F9F8-99E2-02E4D06A9C8E}"/>
              </a:ext>
            </a:extLst>
          </p:cNvPr>
          <p:cNvSpPr txBox="1">
            <a:spLocks/>
          </p:cNvSpPr>
          <p:nvPr/>
        </p:nvSpPr>
        <p:spPr>
          <a:xfrm>
            <a:off x="5543102" y="2821390"/>
            <a:ext cx="5869478" cy="32934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dirty="0">
                <a:solidFill>
                  <a:srgbClr val="484B50"/>
                </a:solidFill>
                <a:latin typeface="Segoe UI" panose="020B0502040204020203" pitchFamily="34" charset="0"/>
                <a:cs typeface="Segoe UI" panose="020B0502040204020203" pitchFamily="34" charset="0"/>
              </a:rPr>
              <a:t>We are an integrative sales process improvement company.</a:t>
            </a:r>
          </a:p>
          <a:p>
            <a:pPr>
              <a:lnSpc>
                <a:spcPct val="150000"/>
              </a:lnSpc>
            </a:pPr>
            <a:r>
              <a:rPr lang="en-US" sz="1800" dirty="0">
                <a:solidFill>
                  <a:srgbClr val="484B50"/>
                </a:solidFill>
                <a:latin typeface="Segoe UI" panose="020B0502040204020203" pitchFamily="34" charset="0"/>
                <a:cs typeface="Segoe UI" panose="020B0502040204020203" pitchFamily="34" charset="0"/>
              </a:rPr>
              <a:t>Increase your productivity and sales.</a:t>
            </a:r>
          </a:p>
          <a:p>
            <a:pPr>
              <a:lnSpc>
                <a:spcPct val="150000"/>
              </a:lnSpc>
            </a:pPr>
            <a:r>
              <a:rPr lang="en-US" sz="1800" dirty="0">
                <a:solidFill>
                  <a:srgbClr val="484B50"/>
                </a:solidFill>
                <a:latin typeface="Segoe UI" panose="020B0502040204020203" pitchFamily="34" charset="0"/>
                <a:cs typeface="Segoe UI" panose="020B0502040204020203" pitchFamily="34" charset="0"/>
              </a:rPr>
              <a:t>Tools and processes to generate sustainable revenue for years to come </a:t>
            </a:r>
          </a:p>
          <a:p>
            <a:pPr>
              <a:lnSpc>
                <a:spcPct val="150000"/>
              </a:lnSpc>
            </a:pPr>
            <a:r>
              <a:rPr lang="en-US" sz="1800" b="1" dirty="0">
                <a:solidFill>
                  <a:srgbClr val="484B50"/>
                </a:solidFill>
                <a:latin typeface="Segoe UI" panose="020B0502040204020203" pitchFamily="34" charset="0"/>
                <a:cs typeface="Segoe UI" panose="020B0502040204020203" pitchFamily="34" charset="0"/>
              </a:rPr>
              <a:t>We optimize sales teams to increase results.</a:t>
            </a:r>
          </a:p>
          <a:p>
            <a:pPr>
              <a:lnSpc>
                <a:spcPct val="100000"/>
              </a:lnSpc>
            </a:pPr>
            <a:endParaRPr lang="en-DK" sz="1800" dirty="0">
              <a:solidFill>
                <a:srgbClr val="484B50"/>
              </a:solidFill>
              <a:latin typeface="Segoe UI" panose="020B0502040204020203" pitchFamily="34" charset="0"/>
              <a:cs typeface="Segoe UI" panose="020B0502040204020203" pitchFamily="34" charset="0"/>
            </a:endParaRPr>
          </a:p>
        </p:txBody>
      </p:sp>
      <p:sp>
        <p:nvSpPr>
          <p:cNvPr id="26" name="Titel 2">
            <a:extLst>
              <a:ext uri="{FF2B5EF4-FFF2-40B4-BE49-F238E27FC236}">
                <a16:creationId xmlns:a16="http://schemas.microsoft.com/office/drawing/2014/main" id="{8A7F8190-9F1C-00A1-901E-3EE91BAE1CAF}"/>
              </a:ext>
            </a:extLst>
          </p:cNvPr>
          <p:cNvSpPr txBox="1">
            <a:spLocks/>
          </p:cNvSpPr>
          <p:nvPr/>
        </p:nvSpPr>
        <p:spPr>
          <a:xfrm>
            <a:off x="5104676" y="1971370"/>
            <a:ext cx="6480731"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84B50"/>
                </a:solidFill>
                <a:latin typeface="Segoe UI" panose="020B0502040204020203" pitchFamily="34" charset="0"/>
                <a:cs typeface="Segoe UI" panose="020B0502040204020203" pitchFamily="34" charset="0"/>
              </a:rPr>
              <a:t>Who Is Scorecard?</a:t>
            </a:r>
            <a:endParaRPr lang="en-DK" sz="4000" b="1" dirty="0">
              <a:solidFill>
                <a:srgbClr val="484B50"/>
              </a:solidFill>
              <a:latin typeface="Segoe UI" panose="020B0502040204020203" pitchFamily="34" charset="0"/>
              <a:cs typeface="Segoe UI" panose="020B0502040204020203" pitchFamily="34" charset="0"/>
            </a:endParaRPr>
          </a:p>
        </p:txBody>
      </p:sp>
      <p:pic>
        <p:nvPicPr>
          <p:cNvPr id="10" name="Google Shape;54;p13">
            <a:extLst>
              <a:ext uri="{FF2B5EF4-FFF2-40B4-BE49-F238E27FC236}">
                <a16:creationId xmlns:a16="http://schemas.microsoft.com/office/drawing/2014/main" id="{1655AE8E-ED69-C920-706E-8A777514A273}"/>
              </a:ext>
            </a:extLst>
          </p:cNvPr>
          <p:cNvPicPr preferRelativeResize="0"/>
          <p:nvPr/>
        </p:nvPicPr>
        <p:blipFill>
          <a:blip r:embed="rId2">
            <a:alphaModFix/>
          </a:blip>
          <a:stretch>
            <a:fillRect/>
          </a:stretch>
        </p:blipFill>
        <p:spPr>
          <a:xfrm>
            <a:off x="7514502" y="154701"/>
            <a:ext cx="1789094" cy="1645146"/>
          </a:xfrm>
          <a:prstGeom prst="ellipse">
            <a:avLst/>
          </a:prstGeom>
          <a:solidFill>
            <a:srgbClr val="2E4664"/>
          </a:solidFill>
          <a:ln>
            <a:noFill/>
          </a:ln>
        </p:spPr>
      </p:pic>
      <p:pic>
        <p:nvPicPr>
          <p:cNvPr id="11" name="Billede 4" descr="Et billede, der indeholder tekst&#10;&#10;Automatisk genereret beskrivelse">
            <a:extLst>
              <a:ext uri="{FF2B5EF4-FFF2-40B4-BE49-F238E27FC236}">
                <a16:creationId xmlns:a16="http://schemas.microsoft.com/office/drawing/2014/main" id="{A67C7122-4D61-47D5-4862-CDF7D8B8C471}"/>
              </a:ext>
            </a:extLst>
          </p:cNvPr>
          <p:cNvPicPr>
            <a:picLocks noChangeAspect="1"/>
          </p:cNvPicPr>
          <p:nvPr/>
        </p:nvPicPr>
        <p:blipFill>
          <a:blip r:embed="rId3"/>
          <a:stretch>
            <a:fillRect/>
          </a:stretch>
        </p:blipFill>
        <p:spPr>
          <a:xfrm>
            <a:off x="7185209" y="5620607"/>
            <a:ext cx="5006791" cy="1237393"/>
          </a:xfrm>
          <a:prstGeom prst="rect">
            <a:avLst/>
          </a:prstGeom>
        </p:spPr>
      </p:pic>
      <p:pic>
        <p:nvPicPr>
          <p:cNvPr id="12" name="Picture 11" descr="A close up of an orange&#10;&#10;Description automatically generated">
            <a:extLst>
              <a:ext uri="{FF2B5EF4-FFF2-40B4-BE49-F238E27FC236}">
                <a16:creationId xmlns:a16="http://schemas.microsoft.com/office/drawing/2014/main" id="{22DA4A86-7616-A52D-12BC-EC366718F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374603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500"/>
                                        <p:tgtEl>
                                          <p:spTgt spid="25">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Effect transition="in" filter="fade">
                                      <p:cBhvr>
                                        <p:cTn id="11" dur="1500"/>
                                        <p:tgtEl>
                                          <p:spTgt spid="25">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animEffect transition="in" filter="fade">
                                      <p:cBhvr>
                                        <p:cTn id="15" dur="1500"/>
                                        <p:tgtEl>
                                          <p:spTgt spid="25">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animEffect transition="in" filter="fade">
                                      <p:cBhvr>
                                        <p:cTn id="19" dur="1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682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41823" y="1977315"/>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1728573" y="2440464"/>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5227557" y="955090"/>
            <a:ext cx="6050629"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84B50"/>
                </a:solidFill>
                <a:latin typeface="Segoe UI" panose="020B0502040204020203" pitchFamily="34" charset="0"/>
                <a:cs typeface="Segoe UI" panose="020B0502040204020203" pitchFamily="34" charset="0"/>
              </a:rPr>
              <a:t>If The Customer Wants To Walk Away At This Point:</a:t>
            </a: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sp>
        <p:nvSpPr>
          <p:cNvPr id="18" name="Google Shape;384;p52">
            <a:extLst>
              <a:ext uri="{FF2B5EF4-FFF2-40B4-BE49-F238E27FC236}">
                <a16:creationId xmlns:a16="http://schemas.microsoft.com/office/drawing/2014/main" id="{7436F4FF-08D3-D31E-30F2-100F64649F02}"/>
              </a:ext>
            </a:extLst>
          </p:cNvPr>
          <p:cNvSpPr txBox="1">
            <a:spLocks/>
          </p:cNvSpPr>
          <p:nvPr/>
        </p:nvSpPr>
        <p:spPr>
          <a:xfrm>
            <a:off x="3207973" y="2742960"/>
            <a:ext cx="8520600" cy="3416400"/>
          </a:xfrm>
          <a:prstGeom prst="rect">
            <a:avLst/>
          </a:prstGeom>
        </p:spPr>
        <p:txBody>
          <a:bodyPr spcFirstLastPara="1" wrap="square" lIns="91425" tIns="91425" rIns="91425" bIns="91425" anchor="t" anchorCtr="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indent="-457200">
              <a:lnSpc>
                <a:spcPct val="150000"/>
              </a:lnSpc>
              <a:spcBef>
                <a:spcPts val="0"/>
              </a:spcBef>
              <a:buClr>
                <a:srgbClr val="F78F40"/>
              </a:buClr>
              <a:buSzPts val="2300"/>
              <a:buFont typeface="+mj-lt"/>
              <a:buAutoNum type="arabicPeriod"/>
            </a:pPr>
            <a:r>
              <a:rPr lang="en-US" sz="2300" b="1" dirty="0">
                <a:ea typeface="Arial"/>
                <a:sym typeface="Arial"/>
              </a:rPr>
              <a:t>Empathize: </a:t>
            </a:r>
            <a:r>
              <a:rPr lang="en-US" sz="2300" i="1" dirty="0">
                <a:ea typeface="Arial"/>
                <a:sym typeface="Arial"/>
              </a:rPr>
              <a:t>“I understand, price is also important for me when I purchase something.”</a:t>
            </a:r>
          </a:p>
          <a:p>
            <a:pPr marL="539750" indent="-457200">
              <a:lnSpc>
                <a:spcPct val="150000"/>
              </a:lnSpc>
              <a:spcBef>
                <a:spcPts val="0"/>
              </a:spcBef>
              <a:buClr>
                <a:srgbClr val="F78F40"/>
              </a:buClr>
              <a:buSzPts val="2300"/>
              <a:buFont typeface="+mj-lt"/>
              <a:buAutoNum type="arabicPeriod"/>
            </a:pPr>
            <a:r>
              <a:rPr lang="en-US" sz="2300" b="1" dirty="0">
                <a:ea typeface="Arial"/>
                <a:sym typeface="Arial"/>
              </a:rPr>
              <a:t>Ask</a:t>
            </a:r>
            <a:r>
              <a:rPr lang="en-US" sz="2300" dirty="0">
                <a:ea typeface="Arial"/>
                <a:sym typeface="Arial"/>
              </a:rPr>
              <a:t> the customer if price is the only issue that matters in the purchasing decision (*hint, it’s not).</a:t>
            </a:r>
          </a:p>
          <a:p>
            <a:pPr marL="539750" indent="-457200">
              <a:lnSpc>
                <a:spcPct val="150000"/>
              </a:lnSpc>
              <a:spcBef>
                <a:spcPts val="0"/>
              </a:spcBef>
              <a:buClr>
                <a:srgbClr val="F78F40"/>
              </a:buClr>
              <a:buSzPts val="2300"/>
              <a:buFont typeface="+mj-lt"/>
              <a:buAutoNum type="arabicPeriod"/>
            </a:pPr>
            <a:r>
              <a:rPr lang="en-US" sz="2300" dirty="0">
                <a:ea typeface="Arial"/>
                <a:sym typeface="Arial"/>
              </a:rPr>
              <a:t>You can </a:t>
            </a:r>
            <a:r>
              <a:rPr lang="en-US" sz="2300" b="1" dirty="0">
                <a:ea typeface="Arial"/>
                <a:sym typeface="Arial"/>
              </a:rPr>
              <a:t>consider</a:t>
            </a:r>
            <a:r>
              <a:rPr lang="en-US" sz="2300" dirty="0">
                <a:ea typeface="Arial"/>
                <a:sym typeface="Arial"/>
              </a:rPr>
              <a:t> negotiating if the deal will make sense for you.</a:t>
            </a:r>
          </a:p>
          <a:p>
            <a:pPr marL="425450">
              <a:lnSpc>
                <a:spcPct val="150000"/>
              </a:lnSpc>
              <a:buClr>
                <a:srgbClr val="F78F40"/>
              </a:buClr>
              <a:buSzPts val="2300"/>
            </a:pPr>
            <a:r>
              <a:rPr lang="en-US" sz="2300" b="1" i="1" dirty="0">
                <a:solidFill>
                  <a:srgbClr val="F78F40"/>
                </a:solidFill>
                <a:ea typeface="Arial"/>
                <a:sym typeface="Arial"/>
              </a:rPr>
              <a:t>Always let the customer make the next offer.</a:t>
            </a:r>
          </a:p>
          <a:p>
            <a:pPr marL="425450">
              <a:lnSpc>
                <a:spcPct val="150000"/>
              </a:lnSpc>
              <a:buClr>
                <a:srgbClr val="F78F40"/>
              </a:buClr>
              <a:buSzPts val="2300"/>
            </a:pPr>
            <a:r>
              <a:rPr lang="en-US" sz="2300" b="1" i="1" dirty="0">
                <a:solidFill>
                  <a:srgbClr val="F78F40"/>
                </a:solidFill>
                <a:ea typeface="Arial"/>
                <a:sym typeface="Arial"/>
              </a:rPr>
              <a:t>Never reduce your price first or else you will negotiate against yourself.</a:t>
            </a:r>
          </a:p>
        </p:txBody>
      </p:sp>
      <p:pic>
        <p:nvPicPr>
          <p:cNvPr id="19" name="Picture 18" descr="A close up of an orange&#10;&#10;Description automatically generated">
            <a:extLst>
              <a:ext uri="{FF2B5EF4-FFF2-40B4-BE49-F238E27FC236}">
                <a16:creationId xmlns:a16="http://schemas.microsoft.com/office/drawing/2014/main" id="{8E1D0DB5-71A3-1D22-9397-8A82072B2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125235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682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41823" y="1977315"/>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1728573" y="2440464"/>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5227557" y="955090"/>
            <a:ext cx="6050629"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84B50"/>
                </a:solidFill>
                <a:latin typeface="Segoe UI" panose="020B0502040204020203" pitchFamily="34" charset="0"/>
                <a:cs typeface="Segoe UI" panose="020B0502040204020203" pitchFamily="34" charset="0"/>
              </a:rPr>
              <a:t>Remember, You Want To Close More Deals, But…</a:t>
            </a: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sp>
        <p:nvSpPr>
          <p:cNvPr id="2" name="Google Shape;384;p52">
            <a:extLst>
              <a:ext uri="{FF2B5EF4-FFF2-40B4-BE49-F238E27FC236}">
                <a16:creationId xmlns:a16="http://schemas.microsoft.com/office/drawing/2014/main" id="{8AA53BCE-F540-39EA-ECA7-C0E77FF7EFA3}"/>
              </a:ext>
            </a:extLst>
          </p:cNvPr>
          <p:cNvSpPr txBox="1">
            <a:spLocks/>
          </p:cNvSpPr>
          <p:nvPr/>
        </p:nvSpPr>
        <p:spPr>
          <a:xfrm>
            <a:off x="3449666" y="2595679"/>
            <a:ext cx="8520600" cy="3416400"/>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indent="-457200">
              <a:lnSpc>
                <a:spcPct val="150000"/>
              </a:lnSpc>
              <a:spcBef>
                <a:spcPts val="0"/>
              </a:spcBef>
              <a:buClr>
                <a:srgbClr val="F78F40"/>
              </a:buClr>
              <a:buSzPts val="2300"/>
              <a:buFont typeface="+mj-lt"/>
              <a:buAutoNum type="arabicPeriod"/>
            </a:pPr>
            <a:r>
              <a:rPr lang="en-US" sz="2300" dirty="0">
                <a:ea typeface="Arial"/>
                <a:sym typeface="Arial"/>
              </a:rPr>
              <a:t>You want to close more deals with the </a:t>
            </a:r>
            <a:r>
              <a:rPr lang="en-US" sz="2300" b="1" u="sng" dirty="0">
                <a:ea typeface="Arial"/>
                <a:sym typeface="Arial"/>
              </a:rPr>
              <a:t>right customers</a:t>
            </a:r>
          </a:p>
          <a:p>
            <a:pPr marL="539750" indent="-457200">
              <a:lnSpc>
                <a:spcPct val="150000"/>
              </a:lnSpc>
              <a:spcBef>
                <a:spcPts val="0"/>
              </a:spcBef>
              <a:buClr>
                <a:srgbClr val="F78F40"/>
              </a:buClr>
              <a:buSzPts val="2300"/>
              <a:buFont typeface="+mj-lt"/>
              <a:buAutoNum type="arabicPeriod"/>
            </a:pPr>
            <a:r>
              <a:rPr lang="en-US" sz="2300" dirty="0">
                <a:ea typeface="Arial"/>
                <a:sym typeface="Arial"/>
              </a:rPr>
              <a:t>You have an established price because it is worth the value</a:t>
            </a:r>
          </a:p>
          <a:p>
            <a:pPr marL="539750" indent="-457200">
              <a:lnSpc>
                <a:spcPct val="150000"/>
              </a:lnSpc>
              <a:spcBef>
                <a:spcPts val="0"/>
              </a:spcBef>
              <a:buClr>
                <a:srgbClr val="F78F40"/>
              </a:buClr>
              <a:buSzPts val="2300"/>
              <a:buFont typeface="+mj-lt"/>
              <a:buAutoNum type="arabicPeriod"/>
            </a:pPr>
            <a:r>
              <a:rPr lang="en-US" sz="2300" dirty="0">
                <a:ea typeface="Arial"/>
                <a:sym typeface="Arial"/>
              </a:rPr>
              <a:t>Not everyone is meant to be your customer</a:t>
            </a:r>
          </a:p>
          <a:p>
            <a:pPr marL="539750" indent="-457200">
              <a:lnSpc>
                <a:spcPct val="150000"/>
              </a:lnSpc>
              <a:spcBef>
                <a:spcPts val="0"/>
              </a:spcBef>
              <a:buClr>
                <a:srgbClr val="F78F40"/>
              </a:buClr>
              <a:buSzPts val="2300"/>
              <a:buFont typeface="+mj-lt"/>
              <a:buAutoNum type="arabicPeriod"/>
            </a:pPr>
            <a:r>
              <a:rPr lang="en-US" sz="2300" dirty="0">
                <a:ea typeface="Arial"/>
                <a:sym typeface="Arial"/>
              </a:rPr>
              <a:t>The more opportunities you have for deals and the better you are at closing, your sales will go higher</a:t>
            </a:r>
          </a:p>
          <a:p>
            <a:pPr marL="539750" indent="-457200">
              <a:lnSpc>
                <a:spcPct val="150000"/>
              </a:lnSpc>
              <a:spcBef>
                <a:spcPts val="0"/>
              </a:spcBef>
              <a:buClr>
                <a:srgbClr val="F78F40"/>
              </a:buClr>
              <a:buSzPts val="2300"/>
              <a:buFont typeface="+mj-lt"/>
              <a:buAutoNum type="arabicPeriod"/>
            </a:pPr>
            <a:r>
              <a:rPr lang="en-US" sz="2300" b="1" i="1" u="sng" dirty="0">
                <a:ea typeface="Arial"/>
                <a:sym typeface="Arial"/>
              </a:rPr>
              <a:t>Can you think of any reason to not start closing more deals?</a:t>
            </a:r>
          </a:p>
        </p:txBody>
      </p:sp>
      <p:pic>
        <p:nvPicPr>
          <p:cNvPr id="9" name="Picture 8" descr="A close up of an orange&#10;&#10;Description automatically generated">
            <a:extLst>
              <a:ext uri="{FF2B5EF4-FFF2-40B4-BE49-F238E27FC236}">
                <a16:creationId xmlns:a16="http://schemas.microsoft.com/office/drawing/2014/main" id="{16FC91BD-7AF6-EEB9-A3B4-94C8255E7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22128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1728573" y="2440464"/>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2823219" y="818472"/>
            <a:ext cx="7670454"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Virtual Classroom Summary</a:t>
            </a: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sp>
        <p:nvSpPr>
          <p:cNvPr id="18" name="Google Shape;604;p86">
            <a:extLst>
              <a:ext uri="{FF2B5EF4-FFF2-40B4-BE49-F238E27FC236}">
                <a16:creationId xmlns:a16="http://schemas.microsoft.com/office/drawing/2014/main" id="{11DB9FCD-6ECA-0BA7-C795-5BB69CE11225}"/>
              </a:ext>
            </a:extLst>
          </p:cNvPr>
          <p:cNvSpPr txBox="1">
            <a:spLocks/>
          </p:cNvSpPr>
          <p:nvPr/>
        </p:nvSpPr>
        <p:spPr>
          <a:xfrm>
            <a:off x="1835700" y="1712885"/>
            <a:ext cx="8520600" cy="39077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a:lnSpc>
                <a:spcPct val="150000"/>
              </a:lnSpc>
              <a:spcBef>
                <a:spcPts val="0"/>
              </a:spcBef>
              <a:buSzPts val="2200"/>
            </a:pPr>
            <a:r>
              <a:rPr lang="en-US" sz="2400" dirty="0">
                <a:ea typeface="Arial"/>
                <a:sym typeface="Arial"/>
              </a:rPr>
              <a:t>Closing the deal includes contracts, commitments, details &amp; eliminates options and competitors. </a:t>
            </a:r>
          </a:p>
          <a:p>
            <a:pPr marL="457200" indent="-368300">
              <a:lnSpc>
                <a:spcPct val="150000"/>
              </a:lnSpc>
              <a:spcBef>
                <a:spcPts val="0"/>
              </a:spcBef>
              <a:buSzPts val="2200"/>
            </a:pPr>
            <a:r>
              <a:rPr lang="en-US" sz="2400" dirty="0">
                <a:ea typeface="Arial"/>
                <a:sym typeface="Arial"/>
              </a:rPr>
              <a:t>Escape windows are caused by shallow closes, false positives and buyer’s remorse.</a:t>
            </a:r>
          </a:p>
          <a:p>
            <a:pPr marL="457200" indent="-368300">
              <a:lnSpc>
                <a:spcPct val="150000"/>
              </a:lnSpc>
              <a:spcBef>
                <a:spcPts val="0"/>
              </a:spcBef>
              <a:buSzPts val="2200"/>
            </a:pPr>
            <a:r>
              <a:rPr lang="en-US" sz="2400" dirty="0">
                <a:ea typeface="Arial"/>
                <a:sym typeface="Arial"/>
              </a:rPr>
              <a:t>Closing the deal starts with a goals post shared with the buyer as a predetermined optimal outcome.</a:t>
            </a:r>
          </a:p>
          <a:p>
            <a:pPr marL="457200" indent="-368300">
              <a:lnSpc>
                <a:spcPct val="150000"/>
              </a:lnSpc>
              <a:spcBef>
                <a:spcPts val="0"/>
              </a:spcBef>
              <a:buSzPts val="2200"/>
            </a:pPr>
            <a:r>
              <a:rPr lang="en-US" sz="2400" dirty="0">
                <a:ea typeface="Arial"/>
                <a:sym typeface="Arial"/>
              </a:rPr>
              <a:t>Share the goal in the beginning with the buyer to keep the sale on target at all times.</a:t>
            </a:r>
          </a:p>
        </p:txBody>
      </p:sp>
      <p:pic>
        <p:nvPicPr>
          <p:cNvPr id="19" name="Picture 18" descr="A close up of an orange&#10;&#10;Description automatically generated">
            <a:extLst>
              <a:ext uri="{FF2B5EF4-FFF2-40B4-BE49-F238E27FC236}">
                <a16:creationId xmlns:a16="http://schemas.microsoft.com/office/drawing/2014/main" id="{AA164EBE-2ABB-ACE3-9427-FCBAD0343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192802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10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10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1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1728573" y="2440464"/>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2823219" y="818472"/>
            <a:ext cx="7670454"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Virtual Classroom Summary</a:t>
            </a: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sp>
        <p:nvSpPr>
          <p:cNvPr id="2" name="Google Shape;612;p87">
            <a:extLst>
              <a:ext uri="{FF2B5EF4-FFF2-40B4-BE49-F238E27FC236}">
                <a16:creationId xmlns:a16="http://schemas.microsoft.com/office/drawing/2014/main" id="{1F599E67-904A-FD7B-0D1E-B5CFF0BFC6EE}"/>
              </a:ext>
            </a:extLst>
          </p:cNvPr>
          <p:cNvSpPr txBox="1">
            <a:spLocks/>
          </p:cNvSpPr>
          <p:nvPr/>
        </p:nvSpPr>
        <p:spPr>
          <a:xfrm>
            <a:off x="1835700" y="1720800"/>
            <a:ext cx="8520600" cy="34164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1950">
              <a:lnSpc>
                <a:spcPct val="150000"/>
              </a:lnSpc>
              <a:spcBef>
                <a:spcPts val="0"/>
              </a:spcBef>
              <a:buClr>
                <a:srgbClr val="000000"/>
              </a:buClr>
              <a:buSzPts val="2100"/>
            </a:pPr>
            <a:r>
              <a:rPr lang="en-US" i="1" dirty="0">
                <a:ea typeface="Arial"/>
                <a:sym typeface="Arial"/>
              </a:rPr>
              <a:t>“Can you think of any reason why we can’t close this deal?” </a:t>
            </a:r>
            <a:br>
              <a:rPr lang="en-US" i="1" dirty="0">
                <a:ea typeface="Arial"/>
                <a:sym typeface="Arial"/>
              </a:rPr>
            </a:br>
            <a:r>
              <a:rPr lang="en-US" dirty="0">
                <a:ea typeface="Arial"/>
                <a:sym typeface="Arial"/>
              </a:rPr>
              <a:t>No means yes.</a:t>
            </a:r>
          </a:p>
          <a:p>
            <a:pPr marL="457200" indent="-361950">
              <a:lnSpc>
                <a:spcPct val="150000"/>
              </a:lnSpc>
              <a:spcBef>
                <a:spcPts val="0"/>
              </a:spcBef>
              <a:buClr>
                <a:srgbClr val="000000"/>
              </a:buClr>
              <a:buSzPts val="2100"/>
            </a:pPr>
            <a:r>
              <a:rPr lang="en-US" dirty="0">
                <a:ea typeface="Arial"/>
                <a:sym typeface="Arial"/>
              </a:rPr>
              <a:t>If you can’t close the deal with the first ask, maintain your position, check for fitness, negotiate is necessary, manage expectations and assess/decide.</a:t>
            </a:r>
          </a:p>
          <a:p>
            <a:pPr marL="457200" indent="-361950">
              <a:lnSpc>
                <a:spcPct val="150000"/>
              </a:lnSpc>
              <a:spcBef>
                <a:spcPts val="0"/>
              </a:spcBef>
              <a:buClr>
                <a:srgbClr val="000000"/>
              </a:buClr>
              <a:buSzPts val="2100"/>
            </a:pPr>
            <a:r>
              <a:rPr lang="en-US" dirty="0">
                <a:ea typeface="Arial"/>
                <a:sym typeface="Arial"/>
              </a:rPr>
              <a:t>Never lower your price until you ask twice.</a:t>
            </a:r>
          </a:p>
          <a:p>
            <a:pPr marL="457200" indent="0">
              <a:spcBef>
                <a:spcPts val="0"/>
              </a:spcBef>
              <a:buFont typeface="Arial" panose="020B0604020202020204" pitchFamily="34" charset="0"/>
              <a:buNone/>
            </a:pPr>
            <a:endParaRPr lang="en-US" dirty="0"/>
          </a:p>
        </p:txBody>
      </p:sp>
      <p:pic>
        <p:nvPicPr>
          <p:cNvPr id="4" name="Picture 3" descr="A close up of an orange&#10;&#10;Description automatically generated">
            <a:extLst>
              <a:ext uri="{FF2B5EF4-FFF2-40B4-BE49-F238E27FC236}">
                <a16:creationId xmlns:a16="http://schemas.microsoft.com/office/drawing/2014/main" id="{4B971355-60A0-97D3-FA51-1275416B3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239990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5FC5F-86FB-E52D-7083-FCA8DAB65123}"/>
            </a:ext>
          </a:extLst>
        </p:cNvPr>
        <p:cNvGrpSpPr/>
        <p:nvPr/>
      </p:nvGrpSpPr>
      <p:grpSpPr>
        <a:xfrm>
          <a:off x="0" y="0"/>
          <a:ext cx="0" cy="0"/>
          <a:chOff x="0" y="0"/>
          <a:chExt cx="0" cy="0"/>
        </a:xfrm>
      </p:grpSpPr>
      <p:pic>
        <p:nvPicPr>
          <p:cNvPr id="11" name="Picture 10" descr="A group of people holding up paper with question marks&#10;&#10;Description automatically generated">
            <a:extLst>
              <a:ext uri="{FF2B5EF4-FFF2-40B4-BE49-F238E27FC236}">
                <a16:creationId xmlns:a16="http://schemas.microsoft.com/office/drawing/2014/main" id="{84D99121-0944-B333-7268-05CFAF792374}"/>
              </a:ext>
            </a:extLst>
          </p:cNvPr>
          <p:cNvPicPr>
            <a:picLocks noChangeAspect="1"/>
          </p:cNvPicPr>
          <p:nvPr/>
        </p:nvPicPr>
        <p:blipFill>
          <a:blip r:embed="rId2">
            <a:alphaModFix amt="9000"/>
            <a:extLst>
              <a:ext uri="{28A0092B-C50C-407E-A947-70E740481C1C}">
                <a14:useLocalDpi xmlns:a14="http://schemas.microsoft.com/office/drawing/2010/main" val="0"/>
              </a:ext>
            </a:extLst>
          </a:blip>
          <a:stretch>
            <a:fillRect/>
          </a:stretch>
        </p:blipFill>
        <p:spPr>
          <a:xfrm>
            <a:off x="0" y="22959"/>
            <a:ext cx="12191547" cy="6857745"/>
          </a:xfrm>
          <a:prstGeom prst="rect">
            <a:avLst/>
          </a:prstGeom>
        </p:spPr>
      </p:pic>
      <p:grpSp>
        <p:nvGrpSpPr>
          <p:cNvPr id="6" name="Group 5">
            <a:extLst>
              <a:ext uri="{FF2B5EF4-FFF2-40B4-BE49-F238E27FC236}">
                <a16:creationId xmlns:a16="http://schemas.microsoft.com/office/drawing/2014/main" id="{256A68AD-4C70-F969-A462-979C55244438}"/>
              </a:ext>
            </a:extLst>
          </p:cNvPr>
          <p:cNvGrpSpPr/>
          <p:nvPr/>
        </p:nvGrpSpPr>
        <p:grpSpPr>
          <a:xfrm>
            <a:off x="635823" y="0"/>
            <a:ext cx="6182435" cy="3011920"/>
            <a:chOff x="2743200" y="0"/>
            <a:chExt cx="6182435" cy="3011920"/>
          </a:xfrm>
          <a:solidFill>
            <a:srgbClr val="F78F40"/>
          </a:solidFill>
        </p:grpSpPr>
        <p:sp>
          <p:nvSpPr>
            <p:cNvPr id="7" name="Isosceles Triangle 6">
              <a:extLst>
                <a:ext uri="{FF2B5EF4-FFF2-40B4-BE49-F238E27FC236}">
                  <a16:creationId xmlns:a16="http://schemas.microsoft.com/office/drawing/2014/main" id="{8AD61D97-08EA-E22E-A82F-2B88EACFB9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latin typeface="Lato" panose="020F0502020204030203" pitchFamily="34" charset="0"/>
                <a:ea typeface="Lato" panose="020F0502020204030203" pitchFamily="34" charset="0"/>
                <a:cs typeface="Lato" panose="020F0502020204030203" pitchFamily="34" charset="0"/>
              </a:endParaRPr>
            </a:p>
          </p:txBody>
        </p:sp>
        <p:sp>
          <p:nvSpPr>
            <p:cNvPr id="8" name="Isosceles Triangle 7">
              <a:extLst>
                <a:ext uri="{FF2B5EF4-FFF2-40B4-BE49-F238E27FC236}">
                  <a16:creationId xmlns:a16="http://schemas.microsoft.com/office/drawing/2014/main" id="{1266D7B8-47E5-CC93-7154-3ABB5F77431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grpSp>
      <p:grpSp>
        <p:nvGrpSpPr>
          <p:cNvPr id="4" name="Group 3">
            <a:extLst>
              <a:ext uri="{FF2B5EF4-FFF2-40B4-BE49-F238E27FC236}">
                <a16:creationId xmlns:a16="http://schemas.microsoft.com/office/drawing/2014/main" id="{7A4E2273-F88F-57DB-D04B-5CD4D4BC865D}"/>
              </a:ext>
            </a:extLst>
          </p:cNvPr>
          <p:cNvGrpSpPr/>
          <p:nvPr/>
        </p:nvGrpSpPr>
        <p:grpSpPr>
          <a:xfrm rot="16200000">
            <a:off x="-1439846" y="2175340"/>
            <a:ext cx="6041393" cy="3161700"/>
            <a:chOff x="2743200" y="0"/>
            <a:chExt cx="6182435" cy="3011920"/>
          </a:xfrm>
          <a:solidFill>
            <a:srgbClr val="F78F40"/>
          </a:solidFill>
        </p:grpSpPr>
        <p:sp>
          <p:nvSpPr>
            <p:cNvPr id="14" name="Isosceles Triangle 13">
              <a:extLst>
                <a:ext uri="{FF2B5EF4-FFF2-40B4-BE49-F238E27FC236}">
                  <a16:creationId xmlns:a16="http://schemas.microsoft.com/office/drawing/2014/main" id="{971B235F-91A2-C51F-5E69-EF5A5DA5E2CD}"/>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sp>
          <p:nvSpPr>
            <p:cNvPr id="15" name="Isosceles Triangle 14">
              <a:extLst>
                <a:ext uri="{FF2B5EF4-FFF2-40B4-BE49-F238E27FC236}">
                  <a16:creationId xmlns:a16="http://schemas.microsoft.com/office/drawing/2014/main" id="{48C70697-FB84-5575-27ED-961AA380FDD9}"/>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a typeface="Lato" panose="020F0502020204030203" pitchFamily="34" charset="0"/>
                <a:cs typeface="Lato" panose="020F0502020204030203" pitchFamily="34" charset="0"/>
              </a:endParaRPr>
            </a:p>
          </p:txBody>
        </p:sp>
      </p:grpSp>
      <p:sp>
        <p:nvSpPr>
          <p:cNvPr id="3" name="Right Triangle 2">
            <a:extLst>
              <a:ext uri="{FF2B5EF4-FFF2-40B4-BE49-F238E27FC236}">
                <a16:creationId xmlns:a16="http://schemas.microsoft.com/office/drawing/2014/main" id="{8391D468-D7EB-87DE-3051-B57CE2DB120C}"/>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cxnSp>
        <p:nvCxnSpPr>
          <p:cNvPr id="5" name="Straight Connector 4">
            <a:extLst>
              <a:ext uri="{FF2B5EF4-FFF2-40B4-BE49-F238E27FC236}">
                <a16:creationId xmlns:a16="http://schemas.microsoft.com/office/drawing/2014/main" id="{3EE74DA1-38E1-3506-A1DA-EE71DFC63A56}"/>
              </a:ext>
            </a:extLst>
          </p:cNvPr>
          <p:cNvCxnSpPr>
            <a:cxnSpLocks/>
          </p:cNvCxnSpPr>
          <p:nvPr/>
        </p:nvCxnSpPr>
        <p:spPr>
          <a:xfrm>
            <a:off x="11728573" y="3559629"/>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FDB73762-8FC2-0CB6-F31C-4450FC19BAE9}"/>
              </a:ext>
            </a:extLst>
          </p:cNvPr>
          <p:cNvGrpSpPr/>
          <p:nvPr/>
        </p:nvGrpSpPr>
        <p:grpSpPr>
          <a:xfrm rot="2745670">
            <a:off x="11504285" y="3033443"/>
            <a:ext cx="448574" cy="448574"/>
            <a:chOff x="6756616" y="3204713"/>
            <a:chExt cx="448574" cy="448574"/>
          </a:xfrm>
        </p:grpSpPr>
        <p:cxnSp>
          <p:nvCxnSpPr>
            <p:cNvPr id="17" name="Straight Connector 16">
              <a:extLst>
                <a:ext uri="{FF2B5EF4-FFF2-40B4-BE49-F238E27FC236}">
                  <a16:creationId xmlns:a16="http://schemas.microsoft.com/office/drawing/2014/main" id="{0CF05AC6-74B6-68C6-8D0B-9BB00F212F4E}"/>
                </a:ext>
              </a:extLst>
            </p:cNvPr>
            <p:cNvCxnSpPr/>
            <p:nvPr/>
          </p:nvCxnSpPr>
          <p:spPr>
            <a:xfrm>
              <a:off x="6756616" y="3429000"/>
              <a:ext cx="448574" cy="0"/>
            </a:xfrm>
            <a:prstGeom prst="line">
              <a:avLst/>
            </a:prstGeom>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13E0B64-7C91-E2CB-60F7-57A0D0411BA0}"/>
                </a:ext>
              </a:extLst>
            </p:cNvPr>
            <p:cNvCxnSpPr/>
            <p:nvPr/>
          </p:nvCxnSpPr>
          <p:spPr>
            <a:xfrm rot="16200000">
              <a:off x="6756616" y="3429000"/>
              <a:ext cx="448574" cy="0"/>
            </a:xfrm>
            <a:prstGeom prst="line">
              <a:avLst/>
            </a:prstGeom>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2F66A436-31A3-16B4-E81D-84843C111E16}"/>
              </a:ext>
            </a:extLst>
          </p:cNvPr>
          <p:cNvCxnSpPr>
            <a:cxnSpLocks/>
          </p:cNvCxnSpPr>
          <p:nvPr/>
        </p:nvCxnSpPr>
        <p:spPr>
          <a:xfrm>
            <a:off x="7763314" y="3246792"/>
            <a:ext cx="3664689"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5398ADE-8FF5-83A8-365A-5F8C3E75CA08}"/>
              </a:ext>
            </a:extLst>
          </p:cNvPr>
          <p:cNvSpPr txBox="1">
            <a:spLocks/>
          </p:cNvSpPr>
          <p:nvPr/>
        </p:nvSpPr>
        <p:spPr>
          <a:xfrm>
            <a:off x="7714562" y="3401122"/>
            <a:ext cx="3664689" cy="26019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Questions?</a:t>
            </a:r>
            <a:endParaRPr lang="en-DK" sz="4000" b="1" dirty="0">
              <a:solidFill>
                <a:srgbClr val="484B50"/>
              </a:solidFill>
              <a:latin typeface="Segoe UI" panose="020B0502040204020203" pitchFamily="34" charset="0"/>
              <a:cs typeface="Segoe UI" panose="020B0502040204020203" pitchFamily="34" charset="0"/>
            </a:endParaRPr>
          </a:p>
        </p:txBody>
      </p:sp>
      <p:pic>
        <p:nvPicPr>
          <p:cNvPr id="19" name="Billede 4" descr="Et billede, der indeholder tekst&#10;&#10;Automatisk genereret beskrivelse">
            <a:extLst>
              <a:ext uri="{FF2B5EF4-FFF2-40B4-BE49-F238E27FC236}">
                <a16:creationId xmlns:a16="http://schemas.microsoft.com/office/drawing/2014/main" id="{943B65F1-0DF8-933F-76F7-170F67FEAB5B}"/>
              </a:ext>
            </a:extLst>
          </p:cNvPr>
          <p:cNvPicPr>
            <a:picLocks noChangeAspect="1"/>
          </p:cNvPicPr>
          <p:nvPr/>
        </p:nvPicPr>
        <p:blipFill>
          <a:blip r:embed="rId3"/>
          <a:stretch>
            <a:fillRect/>
          </a:stretch>
        </p:blipFill>
        <p:spPr>
          <a:xfrm>
            <a:off x="7185209" y="5620607"/>
            <a:ext cx="5006791" cy="1237393"/>
          </a:xfrm>
          <a:prstGeom prst="rect">
            <a:avLst/>
          </a:prstGeom>
        </p:spPr>
      </p:pic>
      <p:pic>
        <p:nvPicPr>
          <p:cNvPr id="2" name="Picture 1" descr="A close up of an orange&#10;&#10;Description automatically generated">
            <a:extLst>
              <a:ext uri="{FF2B5EF4-FFF2-40B4-BE49-F238E27FC236}">
                <a16:creationId xmlns:a16="http://schemas.microsoft.com/office/drawing/2014/main" id="{98CDCCCE-8B7C-9988-C4B4-90516F8AA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1566621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BD188-FC1D-7B36-C98E-021D7833F589}"/>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6B7EE4D7-03AC-C338-80D8-1A11B5C90FA3}"/>
              </a:ext>
            </a:extLst>
          </p:cNvPr>
          <p:cNvSpPr/>
          <p:nvPr/>
        </p:nvSpPr>
        <p:spPr>
          <a:xfrm>
            <a:off x="-13253" y="-16822"/>
            <a:ext cx="12205253" cy="6874822"/>
          </a:xfrm>
          <a:prstGeom prst="rect">
            <a:avLst/>
          </a:prstGeom>
          <a:solidFill>
            <a:srgbClr val="2E46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latin typeface="Segoe UI" panose="020B0502040204020203"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54614DD7-CF51-FB18-3DB1-4DCDFFFECA20}"/>
              </a:ext>
            </a:extLst>
          </p:cNvPr>
          <p:cNvGrpSpPr/>
          <p:nvPr/>
        </p:nvGrpSpPr>
        <p:grpSpPr>
          <a:xfrm>
            <a:off x="3023851" y="-21266"/>
            <a:ext cx="5684213" cy="2718773"/>
            <a:chOff x="2743200" y="0"/>
            <a:chExt cx="6182435" cy="3011920"/>
          </a:xfrm>
          <a:solidFill>
            <a:schemeClr val="bg1"/>
          </a:solidFill>
        </p:grpSpPr>
        <p:sp>
          <p:nvSpPr>
            <p:cNvPr id="7" name="Isosceles Triangle 6">
              <a:extLst>
                <a:ext uri="{FF2B5EF4-FFF2-40B4-BE49-F238E27FC236}">
                  <a16:creationId xmlns:a16="http://schemas.microsoft.com/office/drawing/2014/main" id="{7C9F62E6-7859-8CFF-F364-2FFA60944506}"/>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a:extLst>
                <a:ext uri="{FF2B5EF4-FFF2-40B4-BE49-F238E27FC236}">
                  <a16:creationId xmlns:a16="http://schemas.microsoft.com/office/drawing/2014/main" id="{81BE0E09-141F-FB57-F1DC-0CE4897CD493}"/>
                </a:ext>
              </a:extLst>
            </p:cNvPr>
            <p:cNvSpPr/>
            <p:nvPr/>
          </p:nvSpPr>
          <p:spPr>
            <a:xfrm flipH="1" flipV="1">
              <a:off x="4876230" y="0"/>
              <a:ext cx="1916374" cy="933607"/>
            </a:xfrm>
            <a:prstGeom prst="triangle">
              <a:avLst/>
            </a:prstGeom>
            <a:solidFill>
              <a:srgbClr val="2E4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egoe UI" panose="020B0502040204020203" pitchFamily="34" charset="0"/>
                <a:ea typeface="Lato" panose="020F0502020204030203" pitchFamily="34" charset="0"/>
                <a:cs typeface="Segoe UI" panose="020B0502040204020203" pitchFamily="34" charset="0"/>
              </a:endParaRPr>
            </a:p>
          </p:txBody>
        </p:sp>
      </p:grpSp>
      <p:sp>
        <p:nvSpPr>
          <p:cNvPr id="27" name="Right Triangle 26">
            <a:extLst>
              <a:ext uri="{FF2B5EF4-FFF2-40B4-BE49-F238E27FC236}">
                <a16:creationId xmlns:a16="http://schemas.microsoft.com/office/drawing/2014/main" id="{02D6E5C7-697D-0F6F-8A58-6C5DFAAA8A42}"/>
              </a:ext>
            </a:extLst>
          </p:cNvPr>
          <p:cNvSpPr/>
          <p:nvPr/>
        </p:nvSpPr>
        <p:spPr>
          <a:xfrm rot="10800000">
            <a:off x="11058664" y="-16822"/>
            <a:ext cx="1146586" cy="114658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a typeface="Lato" panose="020F0502020204030203"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EE600DD4-2D56-C3F5-5956-4E0C135A2910}"/>
              </a:ext>
            </a:extLst>
          </p:cNvPr>
          <p:cNvSpPr>
            <a:spLocks/>
          </p:cNvSpPr>
          <p:nvPr/>
        </p:nvSpPr>
        <p:spPr>
          <a:xfrm>
            <a:off x="-38546" y="-17930"/>
            <a:ext cx="5852750" cy="6925012"/>
          </a:xfrm>
          <a:custGeom>
            <a:avLst/>
            <a:gdLst>
              <a:gd name="connsiteX0" fmla="*/ 0 w 5830958"/>
              <a:gd name="connsiteY0" fmla="*/ 0 h 6858000"/>
              <a:gd name="connsiteX1" fmla="*/ 5830958 w 5830958"/>
              <a:gd name="connsiteY1" fmla="*/ 0 h 6858000"/>
              <a:gd name="connsiteX2" fmla="*/ 5830958 w 5830958"/>
              <a:gd name="connsiteY2" fmla="*/ 6858000 h 6858000"/>
              <a:gd name="connsiteX3" fmla="*/ 0 w 5830958"/>
              <a:gd name="connsiteY3" fmla="*/ 6858000 h 6858000"/>
              <a:gd name="connsiteX4" fmla="*/ 0 w 5830958"/>
              <a:gd name="connsiteY4" fmla="*/ 0 h 6858000"/>
              <a:gd name="connsiteX0" fmla="*/ 0 w 5830958"/>
              <a:gd name="connsiteY0" fmla="*/ 13252 h 6871252"/>
              <a:gd name="connsiteX1" fmla="*/ 2756453 w 5830958"/>
              <a:gd name="connsiteY1" fmla="*/ 0 h 6871252"/>
              <a:gd name="connsiteX2" fmla="*/ 5830958 w 5830958"/>
              <a:gd name="connsiteY2" fmla="*/ 13252 h 6871252"/>
              <a:gd name="connsiteX3" fmla="*/ 5830958 w 5830958"/>
              <a:gd name="connsiteY3" fmla="*/ 6871252 h 6871252"/>
              <a:gd name="connsiteX4" fmla="*/ 0 w 5830958"/>
              <a:gd name="connsiteY4" fmla="*/ 6871252 h 6871252"/>
              <a:gd name="connsiteX5" fmla="*/ 0 w 5830958"/>
              <a:gd name="connsiteY5" fmla="*/ 13252 h 6871252"/>
              <a:gd name="connsiteX0" fmla="*/ 0 w 5830958"/>
              <a:gd name="connsiteY0" fmla="*/ 13252 h 6871252"/>
              <a:gd name="connsiteX1" fmla="*/ 2756453 w 5830958"/>
              <a:gd name="connsiteY1" fmla="*/ 0 h 6871252"/>
              <a:gd name="connsiteX2" fmla="*/ 5605671 w 5830958"/>
              <a:gd name="connsiteY2" fmla="*/ 3154017 h 6871252"/>
              <a:gd name="connsiteX3" fmla="*/ 5830958 w 5830958"/>
              <a:gd name="connsiteY3" fmla="*/ 6871252 h 6871252"/>
              <a:gd name="connsiteX4" fmla="*/ 0 w 5830958"/>
              <a:gd name="connsiteY4" fmla="*/ 6871252 h 6871252"/>
              <a:gd name="connsiteX5" fmla="*/ 0 w 5830958"/>
              <a:gd name="connsiteY5" fmla="*/ 13252 h 6871252"/>
              <a:gd name="connsiteX0" fmla="*/ 0 w 5870715"/>
              <a:gd name="connsiteY0" fmla="*/ 13252 h 6871252"/>
              <a:gd name="connsiteX1" fmla="*/ 2756453 w 5870715"/>
              <a:gd name="connsiteY1" fmla="*/ 0 h 6871252"/>
              <a:gd name="connsiteX2" fmla="*/ 5870715 w 5870715"/>
              <a:gd name="connsiteY2" fmla="*/ 3114260 h 6871252"/>
              <a:gd name="connsiteX3" fmla="*/ 5830958 w 5870715"/>
              <a:gd name="connsiteY3" fmla="*/ 6871252 h 6871252"/>
              <a:gd name="connsiteX4" fmla="*/ 0 w 5870715"/>
              <a:gd name="connsiteY4" fmla="*/ 6871252 h 6871252"/>
              <a:gd name="connsiteX5" fmla="*/ 0 w 5870715"/>
              <a:gd name="connsiteY5" fmla="*/ 13252 h 6871252"/>
              <a:gd name="connsiteX0" fmla="*/ 0 w 5870715"/>
              <a:gd name="connsiteY0" fmla="*/ 13252 h 6871252"/>
              <a:gd name="connsiteX1" fmla="*/ 2650435 w 5870715"/>
              <a:gd name="connsiteY1" fmla="*/ 0 h 6871252"/>
              <a:gd name="connsiteX2" fmla="*/ 5870715 w 5870715"/>
              <a:gd name="connsiteY2" fmla="*/ 3114260 h 6871252"/>
              <a:gd name="connsiteX3" fmla="*/ 5830958 w 5870715"/>
              <a:gd name="connsiteY3" fmla="*/ 6871252 h 6871252"/>
              <a:gd name="connsiteX4" fmla="*/ 0 w 5870715"/>
              <a:gd name="connsiteY4" fmla="*/ 6871252 h 6871252"/>
              <a:gd name="connsiteX5" fmla="*/ 0 w 5870715"/>
              <a:gd name="connsiteY5" fmla="*/ 13252 h 6871252"/>
              <a:gd name="connsiteX0" fmla="*/ 0 w 5870715"/>
              <a:gd name="connsiteY0" fmla="*/ 13252 h 6911008"/>
              <a:gd name="connsiteX1" fmla="*/ 2650435 w 5870715"/>
              <a:gd name="connsiteY1" fmla="*/ 0 h 6911008"/>
              <a:gd name="connsiteX2" fmla="*/ 5870715 w 5870715"/>
              <a:gd name="connsiteY2" fmla="*/ 3114260 h 6911008"/>
              <a:gd name="connsiteX3" fmla="*/ 5844210 w 5870715"/>
              <a:gd name="connsiteY3" fmla="*/ 6911008 h 6911008"/>
              <a:gd name="connsiteX4" fmla="*/ 0 w 5870715"/>
              <a:gd name="connsiteY4" fmla="*/ 6871252 h 6911008"/>
              <a:gd name="connsiteX5" fmla="*/ 0 w 5870715"/>
              <a:gd name="connsiteY5" fmla="*/ 13252 h 6911008"/>
              <a:gd name="connsiteX0" fmla="*/ 13251 w 5883966"/>
              <a:gd name="connsiteY0" fmla="*/ 13252 h 6911008"/>
              <a:gd name="connsiteX1" fmla="*/ 2663686 w 5883966"/>
              <a:gd name="connsiteY1" fmla="*/ 0 h 6911008"/>
              <a:gd name="connsiteX2" fmla="*/ 5883966 w 5883966"/>
              <a:gd name="connsiteY2" fmla="*/ 3114260 h 6911008"/>
              <a:gd name="connsiteX3" fmla="*/ 5857461 w 5883966"/>
              <a:gd name="connsiteY3" fmla="*/ 6911008 h 6911008"/>
              <a:gd name="connsiteX4" fmla="*/ 13251 w 5883966"/>
              <a:gd name="connsiteY4" fmla="*/ 6871252 h 6911008"/>
              <a:gd name="connsiteX5" fmla="*/ 0 w 5883966"/>
              <a:gd name="connsiteY5" fmla="*/ 4094922 h 6911008"/>
              <a:gd name="connsiteX6" fmla="*/ 13251 w 5883966"/>
              <a:gd name="connsiteY6" fmla="*/ 13252 h 6911008"/>
              <a:gd name="connsiteX0" fmla="*/ 13251 w 5883966"/>
              <a:gd name="connsiteY0" fmla="*/ 13252 h 6964017"/>
              <a:gd name="connsiteX1" fmla="*/ 2663686 w 5883966"/>
              <a:gd name="connsiteY1" fmla="*/ 0 h 6964017"/>
              <a:gd name="connsiteX2" fmla="*/ 5883966 w 5883966"/>
              <a:gd name="connsiteY2" fmla="*/ 3114260 h 6964017"/>
              <a:gd name="connsiteX3" fmla="*/ 5857461 w 5883966"/>
              <a:gd name="connsiteY3" fmla="*/ 6911008 h 6964017"/>
              <a:gd name="connsiteX4" fmla="*/ 2597425 w 5883966"/>
              <a:gd name="connsiteY4" fmla="*/ 6964017 h 6964017"/>
              <a:gd name="connsiteX5" fmla="*/ 0 w 5883966"/>
              <a:gd name="connsiteY5" fmla="*/ 4094922 h 6964017"/>
              <a:gd name="connsiteX6" fmla="*/ 13251 w 5883966"/>
              <a:gd name="connsiteY6" fmla="*/ 13252 h 6964017"/>
              <a:gd name="connsiteX0" fmla="*/ 13251 w 5883966"/>
              <a:gd name="connsiteY0" fmla="*/ 13252 h 6911008"/>
              <a:gd name="connsiteX1" fmla="*/ 2663686 w 5883966"/>
              <a:gd name="connsiteY1" fmla="*/ 0 h 6911008"/>
              <a:gd name="connsiteX2" fmla="*/ 5883966 w 5883966"/>
              <a:gd name="connsiteY2" fmla="*/ 3114260 h 6911008"/>
              <a:gd name="connsiteX3" fmla="*/ 5857461 w 5883966"/>
              <a:gd name="connsiteY3" fmla="*/ 6911008 h 6911008"/>
              <a:gd name="connsiteX4" fmla="*/ 2345634 w 5883966"/>
              <a:gd name="connsiteY4" fmla="*/ 6871251 h 6911008"/>
              <a:gd name="connsiteX5" fmla="*/ 0 w 5883966"/>
              <a:gd name="connsiteY5" fmla="*/ 4094922 h 6911008"/>
              <a:gd name="connsiteX6" fmla="*/ 13251 w 5883966"/>
              <a:gd name="connsiteY6" fmla="*/ 13252 h 6911008"/>
              <a:gd name="connsiteX0" fmla="*/ 13251 w 5883966"/>
              <a:gd name="connsiteY0" fmla="*/ 13252 h 6911008"/>
              <a:gd name="connsiteX1" fmla="*/ 2663686 w 5883966"/>
              <a:gd name="connsiteY1" fmla="*/ 0 h 6911008"/>
              <a:gd name="connsiteX2" fmla="*/ 5883966 w 5883966"/>
              <a:gd name="connsiteY2" fmla="*/ 3114260 h 6911008"/>
              <a:gd name="connsiteX3" fmla="*/ 5857461 w 5883966"/>
              <a:gd name="connsiteY3" fmla="*/ 6911008 h 6911008"/>
              <a:gd name="connsiteX4" fmla="*/ 2345634 w 5883966"/>
              <a:gd name="connsiteY4" fmla="*/ 6871251 h 6911008"/>
              <a:gd name="connsiteX5" fmla="*/ 0 w 5883966"/>
              <a:gd name="connsiteY5" fmla="*/ 4505740 h 6911008"/>
              <a:gd name="connsiteX6" fmla="*/ 13251 w 5883966"/>
              <a:gd name="connsiteY6" fmla="*/ 13252 h 6911008"/>
              <a:gd name="connsiteX0" fmla="*/ 13251 w 5857461"/>
              <a:gd name="connsiteY0" fmla="*/ 13252 h 6911008"/>
              <a:gd name="connsiteX1" fmla="*/ 2663686 w 5857461"/>
              <a:gd name="connsiteY1" fmla="*/ 0 h 6911008"/>
              <a:gd name="connsiteX2" fmla="*/ 5817705 w 5857461"/>
              <a:gd name="connsiteY2" fmla="*/ 3101008 h 6911008"/>
              <a:gd name="connsiteX3" fmla="*/ 5857461 w 5857461"/>
              <a:gd name="connsiteY3" fmla="*/ 6911008 h 6911008"/>
              <a:gd name="connsiteX4" fmla="*/ 2345634 w 5857461"/>
              <a:gd name="connsiteY4" fmla="*/ 6871251 h 6911008"/>
              <a:gd name="connsiteX5" fmla="*/ 0 w 5857461"/>
              <a:gd name="connsiteY5" fmla="*/ 4505740 h 6911008"/>
              <a:gd name="connsiteX6" fmla="*/ 13251 w 5857461"/>
              <a:gd name="connsiteY6" fmla="*/ 13252 h 6911008"/>
              <a:gd name="connsiteX0" fmla="*/ 13251 w 5830956"/>
              <a:gd name="connsiteY0" fmla="*/ 13252 h 6897756"/>
              <a:gd name="connsiteX1" fmla="*/ 2663686 w 5830956"/>
              <a:gd name="connsiteY1" fmla="*/ 0 h 6897756"/>
              <a:gd name="connsiteX2" fmla="*/ 5817705 w 5830956"/>
              <a:gd name="connsiteY2" fmla="*/ 3101008 h 6897756"/>
              <a:gd name="connsiteX3" fmla="*/ 5830956 w 5830956"/>
              <a:gd name="connsiteY3" fmla="*/ 6897756 h 6897756"/>
              <a:gd name="connsiteX4" fmla="*/ 2345634 w 5830956"/>
              <a:gd name="connsiteY4" fmla="*/ 6871251 h 6897756"/>
              <a:gd name="connsiteX5" fmla="*/ 0 w 5830956"/>
              <a:gd name="connsiteY5" fmla="*/ 4505740 h 6897756"/>
              <a:gd name="connsiteX6" fmla="*/ 13251 w 5830956"/>
              <a:gd name="connsiteY6" fmla="*/ 13252 h 6897756"/>
              <a:gd name="connsiteX0" fmla="*/ 13251 w 5830956"/>
              <a:gd name="connsiteY0" fmla="*/ 13252 h 6897756"/>
              <a:gd name="connsiteX1" fmla="*/ 2584173 w 5830956"/>
              <a:gd name="connsiteY1" fmla="*/ 0 h 6897756"/>
              <a:gd name="connsiteX2" fmla="*/ 5817705 w 5830956"/>
              <a:gd name="connsiteY2" fmla="*/ 3101008 h 6897756"/>
              <a:gd name="connsiteX3" fmla="*/ 5830956 w 5830956"/>
              <a:gd name="connsiteY3" fmla="*/ 6897756 h 6897756"/>
              <a:gd name="connsiteX4" fmla="*/ 2345634 w 5830956"/>
              <a:gd name="connsiteY4" fmla="*/ 6871251 h 6897756"/>
              <a:gd name="connsiteX5" fmla="*/ 0 w 5830956"/>
              <a:gd name="connsiteY5" fmla="*/ 4505740 h 6897756"/>
              <a:gd name="connsiteX6" fmla="*/ 13251 w 5830956"/>
              <a:gd name="connsiteY6" fmla="*/ 13252 h 6897756"/>
              <a:gd name="connsiteX0" fmla="*/ 13251 w 5830956"/>
              <a:gd name="connsiteY0" fmla="*/ 13252 h 6897756"/>
              <a:gd name="connsiteX1" fmla="*/ 2584173 w 5830956"/>
              <a:gd name="connsiteY1" fmla="*/ 0 h 6897756"/>
              <a:gd name="connsiteX2" fmla="*/ 5817705 w 5830956"/>
              <a:gd name="connsiteY2" fmla="*/ 3101008 h 6897756"/>
              <a:gd name="connsiteX3" fmla="*/ 5830956 w 5830956"/>
              <a:gd name="connsiteY3" fmla="*/ 6897756 h 6897756"/>
              <a:gd name="connsiteX4" fmla="*/ 2380468 w 5830956"/>
              <a:gd name="connsiteY4" fmla="*/ 6897376 h 6897756"/>
              <a:gd name="connsiteX5" fmla="*/ 0 w 5830956"/>
              <a:gd name="connsiteY5" fmla="*/ 4505740 h 6897756"/>
              <a:gd name="connsiteX6" fmla="*/ 13251 w 5830956"/>
              <a:gd name="connsiteY6" fmla="*/ 13252 h 6897756"/>
              <a:gd name="connsiteX0" fmla="*/ 13251 w 5830956"/>
              <a:gd name="connsiteY0" fmla="*/ 13252 h 6897756"/>
              <a:gd name="connsiteX1" fmla="*/ 2647673 w 5830956"/>
              <a:gd name="connsiteY1" fmla="*/ 0 h 6897756"/>
              <a:gd name="connsiteX2" fmla="*/ 5817705 w 5830956"/>
              <a:gd name="connsiteY2" fmla="*/ 3101008 h 6897756"/>
              <a:gd name="connsiteX3" fmla="*/ 5830956 w 5830956"/>
              <a:gd name="connsiteY3" fmla="*/ 6897756 h 6897756"/>
              <a:gd name="connsiteX4" fmla="*/ 2380468 w 5830956"/>
              <a:gd name="connsiteY4" fmla="*/ 6897376 h 6897756"/>
              <a:gd name="connsiteX5" fmla="*/ 0 w 5830956"/>
              <a:gd name="connsiteY5" fmla="*/ 4505740 h 6897756"/>
              <a:gd name="connsiteX6" fmla="*/ 13251 w 5830956"/>
              <a:gd name="connsiteY6" fmla="*/ 13252 h 6897756"/>
              <a:gd name="connsiteX0" fmla="*/ 13251 w 5830956"/>
              <a:gd name="connsiteY0" fmla="*/ 13252 h 6897756"/>
              <a:gd name="connsiteX1" fmla="*/ 2584173 w 5830956"/>
              <a:gd name="connsiteY1" fmla="*/ 0 h 6897756"/>
              <a:gd name="connsiteX2" fmla="*/ 5817705 w 5830956"/>
              <a:gd name="connsiteY2" fmla="*/ 3101008 h 6897756"/>
              <a:gd name="connsiteX3" fmla="*/ 5830956 w 5830956"/>
              <a:gd name="connsiteY3" fmla="*/ 6897756 h 6897756"/>
              <a:gd name="connsiteX4" fmla="*/ 2380468 w 5830956"/>
              <a:gd name="connsiteY4" fmla="*/ 6897376 h 6897756"/>
              <a:gd name="connsiteX5" fmla="*/ 0 w 5830956"/>
              <a:gd name="connsiteY5" fmla="*/ 4505740 h 6897756"/>
              <a:gd name="connsiteX6" fmla="*/ 13251 w 5830956"/>
              <a:gd name="connsiteY6" fmla="*/ 13252 h 6897756"/>
              <a:gd name="connsiteX0" fmla="*/ 13251 w 5830956"/>
              <a:gd name="connsiteY0" fmla="*/ 13252 h 6897756"/>
              <a:gd name="connsiteX1" fmla="*/ 2622273 w 5830956"/>
              <a:gd name="connsiteY1" fmla="*/ 0 h 6897756"/>
              <a:gd name="connsiteX2" fmla="*/ 5817705 w 5830956"/>
              <a:gd name="connsiteY2" fmla="*/ 3101008 h 6897756"/>
              <a:gd name="connsiteX3" fmla="*/ 5830956 w 5830956"/>
              <a:gd name="connsiteY3" fmla="*/ 6897756 h 6897756"/>
              <a:gd name="connsiteX4" fmla="*/ 2380468 w 5830956"/>
              <a:gd name="connsiteY4" fmla="*/ 6897376 h 6897756"/>
              <a:gd name="connsiteX5" fmla="*/ 0 w 5830956"/>
              <a:gd name="connsiteY5" fmla="*/ 4505740 h 6897756"/>
              <a:gd name="connsiteX6" fmla="*/ 13251 w 5830956"/>
              <a:gd name="connsiteY6" fmla="*/ 13252 h 6897756"/>
              <a:gd name="connsiteX0" fmla="*/ 13251 w 5817705"/>
              <a:gd name="connsiteY0" fmla="*/ 13252 h 6897756"/>
              <a:gd name="connsiteX1" fmla="*/ 2622273 w 5817705"/>
              <a:gd name="connsiteY1" fmla="*/ 0 h 6897756"/>
              <a:gd name="connsiteX2" fmla="*/ 5817705 w 5817705"/>
              <a:gd name="connsiteY2" fmla="*/ 3101008 h 6897756"/>
              <a:gd name="connsiteX3" fmla="*/ 5800811 w 5817705"/>
              <a:gd name="connsiteY3" fmla="*/ 6897756 h 6897756"/>
              <a:gd name="connsiteX4" fmla="*/ 2380468 w 5817705"/>
              <a:gd name="connsiteY4" fmla="*/ 6897376 h 6897756"/>
              <a:gd name="connsiteX5" fmla="*/ 0 w 5817705"/>
              <a:gd name="connsiteY5" fmla="*/ 4505740 h 6897756"/>
              <a:gd name="connsiteX6" fmla="*/ 13251 w 5817705"/>
              <a:gd name="connsiteY6" fmla="*/ 13252 h 6897756"/>
              <a:gd name="connsiteX0" fmla="*/ 13251 w 5835424"/>
              <a:gd name="connsiteY0" fmla="*/ 13252 h 6920334"/>
              <a:gd name="connsiteX1" fmla="*/ 2622273 w 5835424"/>
              <a:gd name="connsiteY1" fmla="*/ 0 h 6920334"/>
              <a:gd name="connsiteX2" fmla="*/ 5817705 w 5835424"/>
              <a:gd name="connsiteY2" fmla="*/ 3101008 h 6920334"/>
              <a:gd name="connsiteX3" fmla="*/ 5834678 w 5835424"/>
              <a:gd name="connsiteY3" fmla="*/ 6920334 h 6920334"/>
              <a:gd name="connsiteX4" fmla="*/ 2380468 w 5835424"/>
              <a:gd name="connsiteY4" fmla="*/ 6897376 h 6920334"/>
              <a:gd name="connsiteX5" fmla="*/ 0 w 5835424"/>
              <a:gd name="connsiteY5" fmla="*/ 4505740 h 6920334"/>
              <a:gd name="connsiteX6" fmla="*/ 13251 w 5835424"/>
              <a:gd name="connsiteY6" fmla="*/ 13252 h 6920334"/>
              <a:gd name="connsiteX0" fmla="*/ 0 w 5822173"/>
              <a:gd name="connsiteY0" fmla="*/ 13252 h 6920334"/>
              <a:gd name="connsiteX1" fmla="*/ 2609022 w 5822173"/>
              <a:gd name="connsiteY1" fmla="*/ 0 h 6920334"/>
              <a:gd name="connsiteX2" fmla="*/ 5804454 w 5822173"/>
              <a:gd name="connsiteY2" fmla="*/ 3101008 h 6920334"/>
              <a:gd name="connsiteX3" fmla="*/ 5821427 w 5822173"/>
              <a:gd name="connsiteY3" fmla="*/ 6920334 h 6920334"/>
              <a:gd name="connsiteX4" fmla="*/ 2367217 w 5822173"/>
              <a:gd name="connsiteY4" fmla="*/ 6897376 h 6920334"/>
              <a:gd name="connsiteX5" fmla="*/ 3078 w 5822173"/>
              <a:gd name="connsiteY5" fmla="*/ 5648740 h 6920334"/>
              <a:gd name="connsiteX6" fmla="*/ 0 w 5822173"/>
              <a:gd name="connsiteY6" fmla="*/ 13252 h 6920334"/>
              <a:gd name="connsiteX0" fmla="*/ 29579 w 5851752"/>
              <a:gd name="connsiteY0" fmla="*/ 13252 h 6920334"/>
              <a:gd name="connsiteX1" fmla="*/ 2638601 w 5851752"/>
              <a:gd name="connsiteY1" fmla="*/ 0 h 6920334"/>
              <a:gd name="connsiteX2" fmla="*/ 5834033 w 5851752"/>
              <a:gd name="connsiteY2" fmla="*/ 3101008 h 6920334"/>
              <a:gd name="connsiteX3" fmla="*/ 5851006 w 5851752"/>
              <a:gd name="connsiteY3" fmla="*/ 6920334 h 6920334"/>
              <a:gd name="connsiteX4" fmla="*/ 2396796 w 5851752"/>
              <a:gd name="connsiteY4" fmla="*/ 6897376 h 6920334"/>
              <a:gd name="connsiteX5" fmla="*/ 0 w 5851752"/>
              <a:gd name="connsiteY5" fmla="*/ 6906040 h 6920334"/>
              <a:gd name="connsiteX6" fmla="*/ 29579 w 5851752"/>
              <a:gd name="connsiteY6" fmla="*/ 13252 h 6920334"/>
              <a:gd name="connsiteX0" fmla="*/ 29579 w 5852750"/>
              <a:gd name="connsiteY0" fmla="*/ 13252 h 6920334"/>
              <a:gd name="connsiteX1" fmla="*/ 2638601 w 5852750"/>
              <a:gd name="connsiteY1" fmla="*/ 0 h 6920334"/>
              <a:gd name="connsiteX2" fmla="*/ 5851963 w 5852750"/>
              <a:gd name="connsiteY2" fmla="*/ 3092043 h 6920334"/>
              <a:gd name="connsiteX3" fmla="*/ 5851006 w 5852750"/>
              <a:gd name="connsiteY3" fmla="*/ 6920334 h 6920334"/>
              <a:gd name="connsiteX4" fmla="*/ 2396796 w 5852750"/>
              <a:gd name="connsiteY4" fmla="*/ 6897376 h 6920334"/>
              <a:gd name="connsiteX5" fmla="*/ 0 w 5852750"/>
              <a:gd name="connsiteY5" fmla="*/ 6906040 h 6920334"/>
              <a:gd name="connsiteX6" fmla="*/ 29579 w 5852750"/>
              <a:gd name="connsiteY6" fmla="*/ 13252 h 6920334"/>
              <a:gd name="connsiteX0" fmla="*/ 29579 w 5852750"/>
              <a:gd name="connsiteY0" fmla="*/ 13252 h 6920334"/>
              <a:gd name="connsiteX1" fmla="*/ 2683425 w 5852750"/>
              <a:gd name="connsiteY1" fmla="*/ 0 h 6920334"/>
              <a:gd name="connsiteX2" fmla="*/ 5851963 w 5852750"/>
              <a:gd name="connsiteY2" fmla="*/ 3092043 h 6920334"/>
              <a:gd name="connsiteX3" fmla="*/ 5851006 w 5852750"/>
              <a:gd name="connsiteY3" fmla="*/ 6920334 h 6920334"/>
              <a:gd name="connsiteX4" fmla="*/ 2396796 w 5852750"/>
              <a:gd name="connsiteY4" fmla="*/ 6897376 h 6920334"/>
              <a:gd name="connsiteX5" fmla="*/ 0 w 5852750"/>
              <a:gd name="connsiteY5" fmla="*/ 6906040 h 6920334"/>
              <a:gd name="connsiteX6" fmla="*/ 29579 w 5852750"/>
              <a:gd name="connsiteY6" fmla="*/ 13252 h 6920334"/>
              <a:gd name="connsiteX0" fmla="*/ 20614 w 5852750"/>
              <a:gd name="connsiteY0" fmla="*/ 0 h 6925012"/>
              <a:gd name="connsiteX1" fmla="*/ 2683425 w 5852750"/>
              <a:gd name="connsiteY1" fmla="*/ 4678 h 6925012"/>
              <a:gd name="connsiteX2" fmla="*/ 5851963 w 5852750"/>
              <a:gd name="connsiteY2" fmla="*/ 3096721 h 6925012"/>
              <a:gd name="connsiteX3" fmla="*/ 5851006 w 5852750"/>
              <a:gd name="connsiteY3" fmla="*/ 6925012 h 6925012"/>
              <a:gd name="connsiteX4" fmla="*/ 2396796 w 5852750"/>
              <a:gd name="connsiteY4" fmla="*/ 6902054 h 6925012"/>
              <a:gd name="connsiteX5" fmla="*/ 0 w 5852750"/>
              <a:gd name="connsiteY5" fmla="*/ 6910718 h 6925012"/>
              <a:gd name="connsiteX6" fmla="*/ 20614 w 5852750"/>
              <a:gd name="connsiteY6" fmla="*/ 0 h 692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2750" h="6925012">
                <a:moveTo>
                  <a:pt x="20614" y="0"/>
                </a:moveTo>
                <a:lnTo>
                  <a:pt x="2683425" y="4678"/>
                </a:lnTo>
                <a:lnTo>
                  <a:pt x="5851963" y="3096721"/>
                </a:lnTo>
                <a:cubicBezTo>
                  <a:pt x="5846332" y="4362304"/>
                  <a:pt x="5856637" y="5659429"/>
                  <a:pt x="5851006" y="6925012"/>
                </a:cubicBezTo>
                <a:lnTo>
                  <a:pt x="2396796" y="6902054"/>
                </a:lnTo>
                <a:lnTo>
                  <a:pt x="0" y="6910718"/>
                </a:lnTo>
                <a:cubicBezTo>
                  <a:pt x="6871" y="4607145"/>
                  <a:pt x="13743" y="2303573"/>
                  <a:pt x="20614" y="0"/>
                </a:cubicBezTo>
                <a:close/>
              </a:path>
            </a:pathLst>
          </a:custGeom>
          <a:blipFill dpi="0" rotWithShape="0">
            <a:blip r:embed="rId3"/>
            <a:srcRect/>
            <a:stretch>
              <a:fillRect l="-8000" t="-14000" r="-6000" b="-2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  </a:t>
            </a:r>
            <a:endParaRPr lang="en-KE" dirty="0">
              <a:latin typeface="Segoe UI" panose="020B0502040204020203" pitchFamily="34" charset="0"/>
              <a:cs typeface="Segoe UI" panose="020B0502040204020203" pitchFamily="34" charset="0"/>
            </a:endParaRPr>
          </a:p>
        </p:txBody>
      </p:sp>
      <p:sp>
        <p:nvSpPr>
          <p:cNvPr id="32" name="Titel 2">
            <a:extLst>
              <a:ext uri="{FF2B5EF4-FFF2-40B4-BE49-F238E27FC236}">
                <a16:creationId xmlns:a16="http://schemas.microsoft.com/office/drawing/2014/main" id="{000223CC-E836-63AA-B9FA-DF970EAFF9D8}"/>
              </a:ext>
            </a:extLst>
          </p:cNvPr>
          <p:cNvSpPr txBox="1">
            <a:spLocks/>
          </p:cNvSpPr>
          <p:nvPr/>
        </p:nvSpPr>
        <p:spPr>
          <a:xfrm>
            <a:off x="6410700" y="2059824"/>
            <a:ext cx="5184804" cy="7448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Segoe UI" panose="020B0502040204020203" pitchFamily="34" charset="0"/>
                <a:cs typeface="Segoe UI" panose="020B0502040204020203" pitchFamily="34" charset="0"/>
              </a:rPr>
              <a:t>Aaron Jacobs?</a:t>
            </a:r>
            <a:endParaRPr lang="en-DK" sz="4000" b="1" dirty="0">
              <a:solidFill>
                <a:schemeClr val="bg1"/>
              </a:solidFill>
              <a:latin typeface="Segoe UI" panose="020B0502040204020203" pitchFamily="34" charset="0"/>
              <a:cs typeface="Segoe UI" panose="020B0502040204020203" pitchFamily="34" charset="0"/>
            </a:endParaRPr>
          </a:p>
        </p:txBody>
      </p:sp>
      <p:sp>
        <p:nvSpPr>
          <p:cNvPr id="40" name="Content Placeholder 4">
            <a:extLst>
              <a:ext uri="{FF2B5EF4-FFF2-40B4-BE49-F238E27FC236}">
                <a16:creationId xmlns:a16="http://schemas.microsoft.com/office/drawing/2014/main" id="{70AD6AC4-B999-0F34-E115-704786B928D7}"/>
              </a:ext>
            </a:extLst>
          </p:cNvPr>
          <p:cNvSpPr txBox="1">
            <a:spLocks/>
          </p:cNvSpPr>
          <p:nvPr/>
        </p:nvSpPr>
        <p:spPr>
          <a:xfrm>
            <a:off x="6377798" y="2867599"/>
            <a:ext cx="5864624" cy="36120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i="1" dirty="0">
                <a:solidFill>
                  <a:srgbClr val="F78F40"/>
                </a:solidFill>
                <a:latin typeface="Segoe UI" panose="020B0502040204020203" pitchFamily="34" charset="0"/>
                <a:cs typeface="Segoe UI" panose="020B0502040204020203" pitchFamily="34" charset="0"/>
              </a:rPr>
              <a:t>We can help you with your sales training &amp; </a:t>
            </a:r>
            <a:br>
              <a:rPr lang="en-US" sz="1800" i="1" dirty="0">
                <a:solidFill>
                  <a:srgbClr val="F78F40"/>
                </a:solidFill>
                <a:latin typeface="Segoe UI" panose="020B0502040204020203" pitchFamily="34" charset="0"/>
                <a:cs typeface="Segoe UI" panose="020B0502040204020203" pitchFamily="34" charset="0"/>
              </a:rPr>
            </a:br>
            <a:r>
              <a:rPr lang="en-US" sz="1800" i="1" dirty="0">
                <a:solidFill>
                  <a:srgbClr val="F78F40"/>
                </a:solidFill>
                <a:latin typeface="Segoe UI" panose="020B0502040204020203" pitchFamily="34" charset="0"/>
                <a:cs typeface="Segoe UI" panose="020B0502040204020203" pitchFamily="34" charset="0"/>
              </a:rPr>
              <a:t>sales process.</a:t>
            </a:r>
          </a:p>
          <a:p>
            <a:pPr>
              <a:lnSpc>
                <a:spcPct val="150000"/>
              </a:lnSpc>
            </a:pPr>
            <a:r>
              <a:rPr lang="en-US" sz="1800" i="1" dirty="0">
                <a:solidFill>
                  <a:srgbClr val="F78F40"/>
                </a:solidFill>
                <a:latin typeface="Segoe UI" panose="020B0502040204020203" pitchFamily="34" charset="0"/>
                <a:cs typeface="Segoe UI" panose="020B0502040204020203" pitchFamily="34" charset="0"/>
              </a:rPr>
              <a:t>Let’s keep the discussion going.</a:t>
            </a:r>
          </a:p>
          <a:p>
            <a:endParaRPr lang="en-US" sz="1900" dirty="0">
              <a:latin typeface="Segoe UI" panose="020B0502040204020203" pitchFamily="34" charset="0"/>
              <a:cs typeface="Segoe UI" panose="020B0502040204020203" pitchFamily="34" charset="0"/>
            </a:endParaRPr>
          </a:p>
          <a:p>
            <a:pPr marL="0" indent="0">
              <a:buFont typeface="Arial" panose="020B0604020202020204" pitchFamily="34" charset="0"/>
              <a:buNone/>
              <a:tabLst>
                <a:tab pos="472679" algn="l"/>
              </a:tabLst>
            </a:pPr>
            <a:r>
              <a:rPr lang="en-US" sz="1900" dirty="0">
                <a:latin typeface="Segoe UI" panose="020B0502040204020203" pitchFamily="34" charset="0"/>
                <a:cs typeface="Segoe UI" panose="020B0502040204020203" pitchFamily="34" charset="0"/>
              </a:rPr>
              <a:t>	</a:t>
            </a:r>
            <a:r>
              <a:rPr lang="en-US" sz="1800" dirty="0">
                <a:solidFill>
                  <a:schemeClr val="bg1"/>
                </a:solidFill>
                <a:latin typeface="Segoe UI" panose="020B0502040204020203" pitchFamily="34" charset="0"/>
                <a:cs typeface="Segoe UI" panose="020B0502040204020203" pitchFamily="34" charset="0"/>
              </a:rPr>
              <a:t>ajacobs@scorecardsales.com</a:t>
            </a:r>
            <a:br>
              <a:rPr lang="en-US" sz="1800" dirty="0">
                <a:solidFill>
                  <a:schemeClr val="bg1"/>
                </a:solidFill>
                <a:latin typeface="Segoe UI" panose="020B0502040204020203" pitchFamily="34" charset="0"/>
                <a:cs typeface="Segoe UI" panose="020B0502040204020203" pitchFamily="34" charset="0"/>
              </a:rPr>
            </a:br>
            <a:endParaRPr lang="en-US" sz="1800" dirty="0">
              <a:solidFill>
                <a:schemeClr val="bg1"/>
              </a:solidFill>
              <a:latin typeface="Segoe UI" panose="020B0502040204020203" pitchFamily="34" charset="0"/>
              <a:cs typeface="Segoe UI" panose="020B0502040204020203" pitchFamily="34" charset="0"/>
            </a:endParaRPr>
          </a:p>
          <a:p>
            <a:pPr marL="0" indent="0">
              <a:buFont typeface="Arial" panose="020B0604020202020204" pitchFamily="34" charset="0"/>
              <a:buNone/>
              <a:tabLst>
                <a:tab pos="472679" algn="l"/>
              </a:tabLst>
            </a:pPr>
            <a:r>
              <a:rPr lang="en-US" sz="1800" dirty="0">
                <a:solidFill>
                  <a:schemeClr val="bg1"/>
                </a:solidFill>
                <a:latin typeface="Segoe UI" panose="020B0502040204020203" pitchFamily="34" charset="0"/>
                <a:cs typeface="Segoe UI" panose="020B0502040204020203" pitchFamily="34" charset="0"/>
              </a:rPr>
              <a:t>	Find us on Facebook and LinkedIn</a:t>
            </a:r>
          </a:p>
          <a:p>
            <a:pPr marL="0" indent="0">
              <a:buFont typeface="Arial" panose="020B0604020202020204" pitchFamily="34" charset="0"/>
              <a:buNone/>
              <a:tabLst>
                <a:tab pos="472679" algn="l"/>
              </a:tabLst>
            </a:pPr>
            <a:endParaRPr lang="en-US" sz="1800" dirty="0">
              <a:solidFill>
                <a:schemeClr val="bg1"/>
              </a:solidFill>
              <a:latin typeface="Segoe UI" panose="020B0502040204020203" pitchFamily="34" charset="0"/>
              <a:cs typeface="Segoe UI" panose="020B0502040204020203" pitchFamily="34" charset="0"/>
            </a:endParaRPr>
          </a:p>
          <a:p>
            <a:pPr marL="0" indent="0">
              <a:buNone/>
              <a:tabLst>
                <a:tab pos="472679" algn="l"/>
              </a:tabLst>
            </a:pPr>
            <a:r>
              <a:rPr lang="es-ES" sz="1800" b="1" dirty="0">
                <a:solidFill>
                  <a:srgbClr val="F78F40"/>
                </a:solidFill>
                <a:latin typeface="Segoe UI" panose="020B0502040204020203" pitchFamily="34" charset="0"/>
                <a:cs typeface="Segoe UI" panose="020B0502040204020203" pitchFamily="34" charset="0"/>
              </a:rPr>
              <a:t>www.scorecardsales.com</a:t>
            </a:r>
          </a:p>
          <a:p>
            <a:pPr marL="0" indent="0">
              <a:buFont typeface="Arial" panose="020B0604020202020204" pitchFamily="34" charset="0"/>
              <a:buNone/>
              <a:tabLst>
                <a:tab pos="472679" algn="l"/>
              </a:tabLst>
            </a:pPr>
            <a:endParaRPr lang="en-US" sz="1800" dirty="0">
              <a:solidFill>
                <a:schemeClr val="bg1"/>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1900" dirty="0">
              <a:latin typeface="Segoe UI" panose="020B0502040204020203" pitchFamily="34" charset="0"/>
              <a:cs typeface="Segoe UI" panose="020B0502040204020203" pitchFamily="34" charset="0"/>
            </a:endParaRPr>
          </a:p>
          <a:p>
            <a:endParaRPr lang="es-ES" sz="1900" dirty="0">
              <a:latin typeface="Segoe UI" panose="020B0502040204020203" pitchFamily="34" charset="0"/>
              <a:cs typeface="Segoe UI" panose="020B0502040204020203" pitchFamily="34" charset="0"/>
            </a:endParaRPr>
          </a:p>
        </p:txBody>
      </p:sp>
      <p:pic>
        <p:nvPicPr>
          <p:cNvPr id="41" name="Graphic 40" descr="Email outline">
            <a:extLst>
              <a:ext uri="{FF2B5EF4-FFF2-40B4-BE49-F238E27FC236}">
                <a16:creationId xmlns:a16="http://schemas.microsoft.com/office/drawing/2014/main" id="{A412E638-987C-BD83-58DA-92FE7C3A23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0700" y="4736672"/>
            <a:ext cx="414959" cy="414959"/>
          </a:xfrm>
          <a:prstGeom prst="rect">
            <a:avLst/>
          </a:prstGeom>
        </p:spPr>
      </p:pic>
      <p:pic>
        <p:nvPicPr>
          <p:cNvPr id="42" name="Graphic 41" descr="Influencer outline">
            <a:extLst>
              <a:ext uri="{FF2B5EF4-FFF2-40B4-BE49-F238E27FC236}">
                <a16:creationId xmlns:a16="http://schemas.microsoft.com/office/drawing/2014/main" id="{F42A386B-7CE3-01C8-DAFC-5C77E5E9EB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08068" y="5249328"/>
            <a:ext cx="415800" cy="415800"/>
          </a:xfrm>
          <a:prstGeom prst="rect">
            <a:avLst/>
          </a:prstGeom>
        </p:spPr>
      </p:pic>
      <p:pic>
        <p:nvPicPr>
          <p:cNvPr id="19" name="Google Shape;54;p13">
            <a:extLst>
              <a:ext uri="{FF2B5EF4-FFF2-40B4-BE49-F238E27FC236}">
                <a16:creationId xmlns:a16="http://schemas.microsoft.com/office/drawing/2014/main" id="{A0C543B3-C9EE-A6FF-E341-E744A1CF734E}"/>
              </a:ext>
            </a:extLst>
          </p:cNvPr>
          <p:cNvPicPr preferRelativeResize="0"/>
          <p:nvPr/>
        </p:nvPicPr>
        <p:blipFill>
          <a:blip r:embed="rId8">
            <a:alphaModFix/>
          </a:blip>
          <a:stretch>
            <a:fillRect/>
          </a:stretch>
        </p:blipFill>
        <p:spPr>
          <a:xfrm>
            <a:off x="8511219" y="309422"/>
            <a:ext cx="1584503" cy="1552579"/>
          </a:xfrm>
          <a:prstGeom prst="ellipse">
            <a:avLst/>
          </a:prstGeom>
          <a:noFill/>
          <a:ln>
            <a:noFill/>
          </a:ln>
        </p:spPr>
      </p:pic>
      <p:pic>
        <p:nvPicPr>
          <p:cNvPr id="43" name="Billede 4" descr="Et billede, der indeholder tekst&#10;&#10;Automatisk genereret beskrivelse">
            <a:extLst>
              <a:ext uri="{FF2B5EF4-FFF2-40B4-BE49-F238E27FC236}">
                <a16:creationId xmlns:a16="http://schemas.microsoft.com/office/drawing/2014/main" id="{31B252A5-96B0-B450-29E1-61317D9672E9}"/>
              </a:ext>
            </a:extLst>
          </p:cNvPr>
          <p:cNvPicPr>
            <a:picLocks noChangeAspect="1"/>
          </p:cNvPicPr>
          <p:nvPr/>
        </p:nvPicPr>
        <p:blipFill>
          <a:blip r:embed="rId9"/>
          <a:stretch>
            <a:fillRect/>
          </a:stretch>
        </p:blipFill>
        <p:spPr>
          <a:xfrm>
            <a:off x="7185209" y="5620607"/>
            <a:ext cx="5006791" cy="1237393"/>
          </a:xfrm>
          <a:prstGeom prst="rect">
            <a:avLst/>
          </a:prstGeom>
        </p:spPr>
      </p:pic>
      <p:pic>
        <p:nvPicPr>
          <p:cNvPr id="2" name="Picture 1" descr="A close up of an orange&#10;&#10;Description automatically generated">
            <a:extLst>
              <a:ext uri="{FF2B5EF4-FFF2-40B4-BE49-F238E27FC236}">
                <a16:creationId xmlns:a16="http://schemas.microsoft.com/office/drawing/2014/main" id="{E2DF716C-C055-A592-9C03-69551DAAFA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2756116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94344" y="0"/>
            <a:ext cx="4521625" cy="2202817"/>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26" name="Titel 2">
            <a:extLst>
              <a:ext uri="{FF2B5EF4-FFF2-40B4-BE49-F238E27FC236}">
                <a16:creationId xmlns:a16="http://schemas.microsoft.com/office/drawing/2014/main" id="{E8DD0B5E-19FF-9FD6-7891-043B7938EFB3}"/>
              </a:ext>
            </a:extLst>
          </p:cNvPr>
          <p:cNvSpPr txBox="1">
            <a:spLocks/>
          </p:cNvSpPr>
          <p:nvPr/>
        </p:nvSpPr>
        <p:spPr>
          <a:xfrm>
            <a:off x="5072773" y="1234792"/>
            <a:ext cx="5708755"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84B50"/>
                </a:solidFill>
                <a:latin typeface="Segoe UI" panose="020B0502040204020203" pitchFamily="34" charset="0"/>
                <a:cs typeface="Segoe UI" panose="020B0502040204020203" pitchFamily="34" charset="0"/>
              </a:rPr>
              <a:t>The Agenda</a:t>
            </a:r>
            <a:endParaRPr lang="en-DK" sz="4000" b="1" dirty="0">
              <a:solidFill>
                <a:srgbClr val="484B50"/>
              </a:solidFill>
              <a:latin typeface="Segoe UI" panose="020B0502040204020203" pitchFamily="34" charset="0"/>
              <a:cs typeface="Segoe UI" panose="020B0502040204020203" pitchFamily="34" charset="0"/>
            </a:endParaRPr>
          </a:p>
        </p:txBody>
      </p:sp>
      <p:sp>
        <p:nvSpPr>
          <p:cNvPr id="9" name="Right Triangle 8">
            <a:extLst>
              <a:ext uri="{FF2B5EF4-FFF2-40B4-BE49-F238E27FC236}">
                <a16:creationId xmlns:a16="http://schemas.microsoft.com/office/drawing/2014/main" id="{D2603FFE-C7AE-CC32-F8E3-96972A9A3ADA}"/>
              </a:ext>
            </a:extLst>
          </p:cNvPr>
          <p:cNvSpPr/>
          <p:nvPr/>
        </p:nvSpPr>
        <p:spPr>
          <a:xfrm>
            <a:off x="0" y="5691116"/>
            <a:ext cx="1166884" cy="1166884"/>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pic>
        <p:nvPicPr>
          <p:cNvPr id="12" name="Picture Placeholder 11" descr="An orange paper with a bow tie&#10;&#10;Description automatically generated">
            <a:extLst>
              <a:ext uri="{FF2B5EF4-FFF2-40B4-BE49-F238E27FC236}">
                <a16:creationId xmlns:a16="http://schemas.microsoft.com/office/drawing/2014/main" id="{E2D77E60-1D6B-5A6D-9279-2D3C2DDF2A2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97" r="16697"/>
          <a:stretch>
            <a:fillRect/>
          </a:stretch>
        </p:blipFill>
        <p:spPr>
          <a:xfrm>
            <a:off x="-1433513" y="0"/>
            <a:ext cx="6858001" cy="6858000"/>
          </a:xfrm>
          <a:ln w="63500">
            <a:solidFill>
              <a:srgbClr val="F78F40"/>
            </a:solidFill>
          </a:ln>
        </p:spPr>
      </p:pic>
      <p:pic>
        <p:nvPicPr>
          <p:cNvPr id="10" name="Billede 4" descr="Et billede, der indeholder tekst&#10;&#10;Automatisk genereret beskrivelse">
            <a:extLst>
              <a:ext uri="{FF2B5EF4-FFF2-40B4-BE49-F238E27FC236}">
                <a16:creationId xmlns:a16="http://schemas.microsoft.com/office/drawing/2014/main" id="{2A877D56-3F69-6558-3029-4ADD2087199C}"/>
              </a:ext>
            </a:extLst>
          </p:cNvPr>
          <p:cNvPicPr>
            <a:picLocks noChangeAspect="1"/>
          </p:cNvPicPr>
          <p:nvPr/>
        </p:nvPicPr>
        <p:blipFill>
          <a:blip r:embed="rId4"/>
          <a:stretch>
            <a:fillRect/>
          </a:stretch>
        </p:blipFill>
        <p:spPr>
          <a:xfrm>
            <a:off x="7185209" y="5620607"/>
            <a:ext cx="5006791" cy="1237393"/>
          </a:xfrm>
          <a:prstGeom prst="rect">
            <a:avLst/>
          </a:prstGeom>
        </p:spPr>
      </p:pic>
      <p:sp>
        <p:nvSpPr>
          <p:cNvPr id="2" name="Content Placeholder 2">
            <a:extLst>
              <a:ext uri="{FF2B5EF4-FFF2-40B4-BE49-F238E27FC236}">
                <a16:creationId xmlns:a16="http://schemas.microsoft.com/office/drawing/2014/main" id="{9821E516-46C1-BFC9-5272-E0221A550C55}"/>
              </a:ext>
            </a:extLst>
          </p:cNvPr>
          <p:cNvSpPr txBox="1">
            <a:spLocks/>
          </p:cNvSpPr>
          <p:nvPr/>
        </p:nvSpPr>
        <p:spPr>
          <a:xfrm>
            <a:off x="5955476" y="2293033"/>
            <a:ext cx="5674031" cy="3263504"/>
          </a:xfrm>
          <a:prstGeom prst="rect">
            <a:avLst/>
          </a:prstGeom>
        </p:spPr>
        <p:txBody>
          <a:bodyPr vert="horz" lIns="68580" tIns="34290" rIns="68580" bIns="3429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385763">
              <a:lnSpc>
                <a:spcPct val="150000"/>
              </a:lnSpc>
              <a:buFont typeface="Arial" panose="020B0604020202020204" pitchFamily="34" charset="0"/>
              <a:buAutoNum type="arabicPeriod"/>
            </a:pPr>
            <a:r>
              <a:rPr lang="en-US">
                <a:cs typeface="Calibri"/>
              </a:rPr>
              <a:t>What closing deals does and doesn’t mean</a:t>
            </a:r>
          </a:p>
          <a:p>
            <a:pPr marL="385763" indent="-385763">
              <a:lnSpc>
                <a:spcPct val="150000"/>
              </a:lnSpc>
              <a:buFont typeface="Arial" panose="020B0604020202020204" pitchFamily="34" charset="0"/>
              <a:buAutoNum type="arabicPeriod"/>
            </a:pPr>
            <a:r>
              <a:rPr lang="en-US">
                <a:cs typeface="Calibri"/>
              </a:rPr>
              <a:t>Know your goal post</a:t>
            </a:r>
          </a:p>
          <a:p>
            <a:pPr marL="385763" indent="-385763">
              <a:lnSpc>
                <a:spcPct val="150000"/>
              </a:lnSpc>
              <a:buFont typeface="Arial" panose="020B0604020202020204" pitchFamily="34" charset="0"/>
              <a:buAutoNum type="arabicPeriod"/>
            </a:pPr>
            <a:r>
              <a:rPr lang="en-US">
                <a:solidFill>
                  <a:srgbClr val="F78F40"/>
                </a:solidFill>
                <a:cs typeface="Calibri"/>
              </a:rPr>
              <a:t>Q&amp;A Session</a:t>
            </a:r>
          </a:p>
          <a:p>
            <a:pPr marL="385763" indent="-385763">
              <a:lnSpc>
                <a:spcPct val="150000"/>
              </a:lnSpc>
              <a:buFont typeface="Arial" panose="020B0604020202020204" pitchFamily="34" charset="0"/>
              <a:buAutoNum type="arabicPeriod"/>
            </a:pPr>
            <a:r>
              <a:rPr lang="en-US">
                <a:cs typeface="Calibri"/>
              </a:rPr>
              <a:t>How to close deals</a:t>
            </a:r>
          </a:p>
          <a:p>
            <a:pPr marL="385763" indent="-385763">
              <a:lnSpc>
                <a:spcPct val="150000"/>
              </a:lnSpc>
              <a:buFont typeface="Arial" panose="020B0604020202020204" pitchFamily="34" charset="0"/>
              <a:buAutoNum type="arabicPeriod"/>
            </a:pPr>
            <a:r>
              <a:rPr lang="en-US">
                <a:cs typeface="Calibri"/>
              </a:rPr>
              <a:t>What if the deal won’t close?</a:t>
            </a:r>
          </a:p>
          <a:p>
            <a:pPr marL="385763" indent="-385763">
              <a:lnSpc>
                <a:spcPct val="150000"/>
              </a:lnSpc>
              <a:buFont typeface="Arial" panose="020B0604020202020204" pitchFamily="34" charset="0"/>
              <a:buAutoNum type="arabicPeriod"/>
            </a:pPr>
            <a:r>
              <a:rPr lang="en-US">
                <a:solidFill>
                  <a:srgbClr val="F78F40"/>
                </a:solidFill>
                <a:cs typeface="Calibri"/>
              </a:rPr>
              <a:t>Q&amp;A Session</a:t>
            </a:r>
          </a:p>
          <a:p>
            <a:pPr marL="385763" indent="-385763">
              <a:buFont typeface="Arial" panose="020B0604020202020204" pitchFamily="34" charset="0"/>
              <a:buAutoNum type="arabicPeriod"/>
            </a:pPr>
            <a:endParaRPr lang="en-US">
              <a:cs typeface="Calibri"/>
            </a:endParaRPr>
          </a:p>
          <a:p>
            <a:endParaRPr lang="en-US">
              <a:cs typeface="Calibri"/>
            </a:endParaRPr>
          </a:p>
          <a:p>
            <a:endParaRPr lang="en-DK" dirty="0">
              <a:cs typeface="Calibri"/>
            </a:endParaRPr>
          </a:p>
        </p:txBody>
      </p:sp>
      <p:pic>
        <p:nvPicPr>
          <p:cNvPr id="4" name="Picture 3" descr="A close up of an orange&#10;&#10;Description automatically generated">
            <a:extLst>
              <a:ext uri="{FF2B5EF4-FFF2-40B4-BE49-F238E27FC236}">
                <a16:creationId xmlns:a16="http://schemas.microsoft.com/office/drawing/2014/main" id="{5160722F-08CD-E7E8-9ABE-0C0E7A0805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355945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taking a picture of a person&#10;&#10;Description automatically generated">
            <a:extLst>
              <a:ext uri="{FF2B5EF4-FFF2-40B4-BE49-F238E27FC236}">
                <a16:creationId xmlns:a16="http://schemas.microsoft.com/office/drawing/2014/main" id="{04B37232-DE66-9760-8948-5281F87D2797}"/>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flipH="1">
            <a:off x="0" y="9126"/>
            <a:ext cx="12192000" cy="6857744"/>
          </a:xfrm>
          <a:prstGeom prst="rect">
            <a:avLst/>
          </a:prstGeom>
        </p:spPr>
      </p:pic>
      <p:grpSp>
        <p:nvGrpSpPr>
          <p:cNvPr id="6" name="Group 5"/>
          <p:cNvGrpSpPr/>
          <p:nvPr/>
        </p:nvGrpSpPr>
        <p:grpSpPr>
          <a:xfrm>
            <a:off x="635823" y="0"/>
            <a:ext cx="6182435" cy="3011920"/>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latin typeface="Lato" panose="020F0502020204030203" pitchFamily="34" charset="0"/>
                <a:ea typeface="Lato" panose="020F0502020204030203" pitchFamily="34" charset="0"/>
                <a:cs typeface="Lato" panose="020F050202020403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a typeface="Lato" panose="020F0502020204030203" pitchFamily="34" charset="0"/>
                <a:cs typeface="Lato" panose="020F050202020403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439846" y="2175340"/>
            <a:ext cx="6041393" cy="316170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a typeface="Lato" panose="020F0502020204030203" pitchFamily="34" charset="0"/>
                <a:cs typeface="Lato" panose="020F050202020403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4068599" y="2401834"/>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5" y="3033443"/>
            <a:ext cx="448574" cy="448574"/>
            <a:chOff x="6756616" y="3204713"/>
            <a:chExt cx="448574" cy="448574"/>
          </a:xfrm>
          <a:solidFill>
            <a:srgbClr val="F78F40"/>
          </a:solidFill>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012871" y="3246792"/>
            <a:ext cx="6415132"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5132351" y="3695036"/>
            <a:ext cx="7329377" cy="26019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What “Closing The Deal” Does &amp; Does Not Mean</a:t>
            </a:r>
            <a:endParaRPr lang="en-DK" sz="4000" b="1" dirty="0">
              <a:solidFill>
                <a:srgbClr val="484B50"/>
              </a:solidFill>
              <a:latin typeface="Segoe UI" panose="020B0502040204020203" pitchFamily="34" charset="0"/>
              <a:cs typeface="Segoe UI" panose="020B0502040204020203" pitchFamily="34" charset="0"/>
            </a:endParaRPr>
          </a:p>
        </p:txBody>
      </p:sp>
      <p:pic>
        <p:nvPicPr>
          <p:cNvPr id="10" name="Billede 4" descr="Et billede, der indeholder tekst&#10;&#10;Automatisk genereret beskrivelse">
            <a:extLst>
              <a:ext uri="{FF2B5EF4-FFF2-40B4-BE49-F238E27FC236}">
                <a16:creationId xmlns:a16="http://schemas.microsoft.com/office/drawing/2014/main" id="{489B3C85-0725-25D8-52A6-CDA9356B5324}"/>
              </a:ext>
            </a:extLst>
          </p:cNvPr>
          <p:cNvPicPr>
            <a:picLocks noChangeAspect="1"/>
          </p:cNvPicPr>
          <p:nvPr/>
        </p:nvPicPr>
        <p:blipFill>
          <a:blip r:embed="rId4"/>
          <a:stretch>
            <a:fillRect/>
          </a:stretch>
        </p:blipFill>
        <p:spPr>
          <a:xfrm>
            <a:off x="7185209" y="5620607"/>
            <a:ext cx="5006791" cy="1237393"/>
          </a:xfrm>
          <a:prstGeom prst="rect">
            <a:avLst/>
          </a:prstGeom>
        </p:spPr>
      </p:pic>
      <p:pic>
        <p:nvPicPr>
          <p:cNvPr id="2" name="Picture 1" descr="A close up of an orange&#10;&#10;Description automatically generated">
            <a:extLst>
              <a:ext uri="{FF2B5EF4-FFF2-40B4-BE49-F238E27FC236}">
                <a16:creationId xmlns:a16="http://schemas.microsoft.com/office/drawing/2014/main" id="{D88A7C29-196B-95D0-24E9-350356221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3951627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25" name="Pladsholder til indhold 3">
            <a:extLst>
              <a:ext uri="{FF2B5EF4-FFF2-40B4-BE49-F238E27FC236}">
                <a16:creationId xmlns:a16="http://schemas.microsoft.com/office/drawing/2014/main" id="{8998EDBB-B0F8-02D3-7565-5D4A33374C14}"/>
              </a:ext>
            </a:extLst>
          </p:cNvPr>
          <p:cNvSpPr txBox="1">
            <a:spLocks/>
          </p:cNvSpPr>
          <p:nvPr/>
        </p:nvSpPr>
        <p:spPr>
          <a:xfrm>
            <a:off x="5375847" y="1705915"/>
            <a:ext cx="5995065" cy="4505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n-US" sz="2400" b="1" dirty="0">
                <a:solidFill>
                  <a:schemeClr val="accent4"/>
                </a:solidFill>
                <a:ea typeface="Arial"/>
                <a:sym typeface="Arial"/>
              </a:rPr>
              <a:t>The point in a sale where negotiating concludes, and all terms are agreed upon, finalized and documented. </a:t>
            </a:r>
          </a:p>
          <a:p>
            <a:pPr marL="0" lvl="0" indent="0">
              <a:spcBef>
                <a:spcPts val="0"/>
              </a:spcBef>
              <a:buNone/>
            </a:pPr>
            <a:endParaRPr lang="en-US" sz="2400" b="1" dirty="0">
              <a:solidFill>
                <a:schemeClr val="accent4"/>
              </a:solidFill>
              <a:ea typeface="Arial"/>
              <a:sym typeface="Arial"/>
            </a:endParaRPr>
          </a:p>
          <a:p>
            <a:pPr marL="720725" lvl="0" indent="-363538">
              <a:spcBef>
                <a:spcPts val="0"/>
              </a:spcBef>
              <a:buNone/>
            </a:pPr>
            <a:r>
              <a:rPr lang="en-US" sz="2400" b="1" dirty="0">
                <a:ea typeface="Arial"/>
                <a:sym typeface="Arial"/>
              </a:rPr>
              <a:t>This includes:</a:t>
            </a:r>
          </a:p>
          <a:p>
            <a:pPr marL="720725" lvl="0" indent="-363538">
              <a:lnSpc>
                <a:spcPct val="100000"/>
              </a:lnSpc>
              <a:spcBef>
                <a:spcPts val="0"/>
              </a:spcBef>
              <a:buClr>
                <a:srgbClr val="000000"/>
              </a:buClr>
              <a:buSzPts val="2200"/>
            </a:pPr>
            <a:r>
              <a:rPr lang="en-US" sz="2400" dirty="0">
                <a:ea typeface="Arial"/>
                <a:sym typeface="Arial"/>
              </a:rPr>
              <a:t>Commitments</a:t>
            </a:r>
          </a:p>
          <a:p>
            <a:pPr marL="720725" lvl="0" indent="-363538">
              <a:lnSpc>
                <a:spcPct val="100000"/>
              </a:lnSpc>
              <a:spcBef>
                <a:spcPts val="0"/>
              </a:spcBef>
              <a:buClr>
                <a:srgbClr val="000000"/>
              </a:buClr>
              <a:buSzPts val="2200"/>
            </a:pPr>
            <a:r>
              <a:rPr lang="en-US" sz="2400" dirty="0">
                <a:ea typeface="Arial"/>
                <a:sym typeface="Arial"/>
              </a:rPr>
              <a:t>Price</a:t>
            </a:r>
          </a:p>
          <a:p>
            <a:pPr marL="720725" lvl="0" indent="-363538">
              <a:lnSpc>
                <a:spcPct val="100000"/>
              </a:lnSpc>
              <a:spcBef>
                <a:spcPts val="0"/>
              </a:spcBef>
              <a:buClr>
                <a:srgbClr val="000000"/>
              </a:buClr>
              <a:buSzPts val="2200"/>
            </a:pPr>
            <a:r>
              <a:rPr lang="en-US" sz="2400" dirty="0">
                <a:ea typeface="Arial"/>
                <a:sym typeface="Arial"/>
              </a:rPr>
              <a:t>Contracts</a:t>
            </a:r>
          </a:p>
          <a:p>
            <a:pPr marL="720725" lvl="0" indent="-363538">
              <a:lnSpc>
                <a:spcPct val="100000"/>
              </a:lnSpc>
              <a:spcBef>
                <a:spcPts val="0"/>
              </a:spcBef>
              <a:buClr>
                <a:srgbClr val="000000"/>
              </a:buClr>
              <a:buSzPts val="2200"/>
            </a:pPr>
            <a:r>
              <a:rPr lang="en-US" sz="2400" dirty="0">
                <a:ea typeface="Arial"/>
                <a:sym typeface="Arial"/>
              </a:rPr>
              <a:t>Implementation </a:t>
            </a:r>
          </a:p>
          <a:p>
            <a:pPr marL="720725" lvl="0" indent="-363538">
              <a:lnSpc>
                <a:spcPct val="100000"/>
              </a:lnSpc>
              <a:spcBef>
                <a:spcPts val="0"/>
              </a:spcBef>
              <a:buClr>
                <a:srgbClr val="000000"/>
              </a:buClr>
              <a:buSzPts val="2200"/>
            </a:pPr>
            <a:r>
              <a:rPr lang="en-US" sz="2400" dirty="0">
                <a:ea typeface="Arial"/>
                <a:sym typeface="Arial"/>
              </a:rPr>
              <a:t>Details</a:t>
            </a:r>
          </a:p>
          <a:p>
            <a:pPr marL="720725" lvl="0" indent="-363538">
              <a:lnSpc>
                <a:spcPct val="100000"/>
              </a:lnSpc>
              <a:spcBef>
                <a:spcPts val="0"/>
              </a:spcBef>
              <a:buClr>
                <a:srgbClr val="000000"/>
              </a:buClr>
              <a:buSzPts val="2200"/>
            </a:pPr>
            <a:r>
              <a:rPr lang="en-US" sz="2400" dirty="0">
                <a:ea typeface="Arial"/>
                <a:sym typeface="Arial"/>
              </a:rPr>
              <a:t>Eliminating competitors </a:t>
            </a:r>
          </a:p>
          <a:p>
            <a:pPr marL="720725" lvl="0" indent="-363538">
              <a:lnSpc>
                <a:spcPct val="100000"/>
              </a:lnSpc>
              <a:spcBef>
                <a:spcPts val="0"/>
              </a:spcBef>
              <a:buClr>
                <a:srgbClr val="000000"/>
              </a:buClr>
              <a:buSzPts val="2200"/>
            </a:pPr>
            <a:r>
              <a:rPr lang="en-US" sz="2400" dirty="0">
                <a:ea typeface="Arial"/>
                <a:sym typeface="Arial"/>
              </a:rPr>
              <a:t>Eliminating options</a:t>
            </a:r>
          </a:p>
          <a:p>
            <a:pPr marL="390525" indent="-342900">
              <a:lnSpc>
                <a:spcPct val="100000"/>
              </a:lnSpc>
              <a:spcBef>
                <a:spcPts val="1200"/>
              </a:spcBef>
              <a:buSzPct val="100000"/>
            </a:pPr>
            <a:endParaRPr lang="en-DK" sz="1800" dirty="0">
              <a:solidFill>
                <a:srgbClr val="484B50"/>
              </a:solidFill>
              <a:latin typeface="Segoe UI" panose="020B0502040204020203" pitchFamily="34" charset="0"/>
              <a:cs typeface="Segoe UI" panose="020B0502040204020203" pitchFamily="34" charset="0"/>
            </a:endParaRPr>
          </a:p>
        </p:txBody>
      </p:sp>
      <p:sp>
        <p:nvSpPr>
          <p:cNvPr id="26" name="Titel 2">
            <a:extLst>
              <a:ext uri="{FF2B5EF4-FFF2-40B4-BE49-F238E27FC236}">
                <a16:creationId xmlns:a16="http://schemas.microsoft.com/office/drawing/2014/main" id="{E8DD0B5E-19FF-9FD6-7891-043B7938EFB3}"/>
              </a:ext>
            </a:extLst>
          </p:cNvPr>
          <p:cNvSpPr txBox="1">
            <a:spLocks/>
          </p:cNvSpPr>
          <p:nvPr/>
        </p:nvSpPr>
        <p:spPr>
          <a:xfrm>
            <a:off x="4528952" y="697029"/>
            <a:ext cx="6480731"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84B50"/>
                </a:solidFill>
                <a:latin typeface="Segoe UI" panose="020B0502040204020203" pitchFamily="34" charset="0"/>
                <a:cs typeface="Segoe UI" panose="020B0502040204020203" pitchFamily="34" charset="0"/>
              </a:rPr>
              <a:t>Closing The Deal</a:t>
            </a:r>
            <a:endParaRPr lang="en-DK" sz="4000" b="1" dirty="0">
              <a:solidFill>
                <a:srgbClr val="484B50"/>
              </a:solidFill>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1E4A00EA-EBBA-516E-B444-EB122308A74E}"/>
              </a:ext>
            </a:extLst>
          </p:cNvPr>
          <p:cNvGrpSpPr/>
          <p:nvPr/>
        </p:nvGrpSpPr>
        <p:grpSpPr>
          <a:xfrm>
            <a:off x="2594345" y="0"/>
            <a:ext cx="3501656" cy="1705915"/>
            <a:chOff x="2743200" y="0"/>
            <a:chExt cx="6182435" cy="3011920"/>
          </a:xfrm>
          <a:solidFill>
            <a:srgbClr val="F78F40"/>
          </a:solidFill>
        </p:grpSpPr>
        <p:sp>
          <p:nvSpPr>
            <p:cNvPr id="10" name="Isosceles Triangle 9">
              <a:extLst>
                <a:ext uri="{FF2B5EF4-FFF2-40B4-BE49-F238E27FC236}">
                  <a16:creationId xmlns:a16="http://schemas.microsoft.com/office/drawing/2014/main" id="{C9810BB4-4459-821E-F57F-10C2E7D5545D}"/>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1" name="Isosceles Triangle 10">
              <a:extLst>
                <a:ext uri="{FF2B5EF4-FFF2-40B4-BE49-F238E27FC236}">
                  <a16:creationId xmlns:a16="http://schemas.microsoft.com/office/drawing/2014/main" id="{61517F37-6049-4746-3213-128C927CC94C}"/>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12" name="Right Triangle 11">
            <a:extLst>
              <a:ext uri="{FF2B5EF4-FFF2-40B4-BE49-F238E27FC236}">
                <a16:creationId xmlns:a16="http://schemas.microsoft.com/office/drawing/2014/main" id="{5977ACDA-D93A-E577-20F1-D0F26DF9FA67}"/>
              </a:ext>
            </a:extLst>
          </p:cNvPr>
          <p:cNvSpPr/>
          <p:nvPr/>
        </p:nvSpPr>
        <p:spPr>
          <a:xfrm>
            <a:off x="0" y="5691116"/>
            <a:ext cx="1166884" cy="1166884"/>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pic>
        <p:nvPicPr>
          <p:cNvPr id="6" name="Billede 4" descr="Et billede, der indeholder tekst&#10;&#10;Automatisk genereret beskrivelse">
            <a:extLst>
              <a:ext uri="{FF2B5EF4-FFF2-40B4-BE49-F238E27FC236}">
                <a16:creationId xmlns:a16="http://schemas.microsoft.com/office/drawing/2014/main" id="{7C1624A1-7458-39B1-5CB4-B6B8F029B84A}"/>
              </a:ext>
            </a:extLst>
          </p:cNvPr>
          <p:cNvPicPr>
            <a:picLocks noChangeAspect="1"/>
          </p:cNvPicPr>
          <p:nvPr/>
        </p:nvPicPr>
        <p:blipFill>
          <a:blip r:embed="rId2"/>
          <a:stretch>
            <a:fillRect/>
          </a:stretch>
        </p:blipFill>
        <p:spPr>
          <a:xfrm>
            <a:off x="7185209" y="5620607"/>
            <a:ext cx="5006791" cy="1237393"/>
          </a:xfrm>
          <a:prstGeom prst="rect">
            <a:avLst/>
          </a:prstGeom>
        </p:spPr>
      </p:pic>
      <p:sp>
        <p:nvSpPr>
          <p:cNvPr id="4" name="Picture Placeholder 3">
            <a:extLst>
              <a:ext uri="{FF2B5EF4-FFF2-40B4-BE49-F238E27FC236}">
                <a16:creationId xmlns:a16="http://schemas.microsoft.com/office/drawing/2014/main" id="{0FE17D09-BD10-730A-5AA8-6A82170DC7F1}"/>
              </a:ext>
            </a:extLst>
          </p:cNvPr>
          <p:cNvSpPr>
            <a:spLocks noGrp="1"/>
          </p:cNvSpPr>
          <p:nvPr>
            <p:ph type="pic" sz="quarter" idx="10"/>
          </p:nvPr>
        </p:nvSpPr>
        <p:spPr/>
        <p:txBody>
          <a:bodyPr/>
          <a:lstStyle/>
          <a:p>
            <a:endParaRPr lang="en-DK" dirty="0"/>
          </a:p>
        </p:txBody>
      </p:sp>
      <p:pic>
        <p:nvPicPr>
          <p:cNvPr id="5" name="Picture Placeholder 11">
            <a:extLst>
              <a:ext uri="{FF2B5EF4-FFF2-40B4-BE49-F238E27FC236}">
                <a16:creationId xmlns:a16="http://schemas.microsoft.com/office/drawing/2014/main" id="{05A9BAD8-7718-0A22-D349-27E97E34D299}"/>
              </a:ext>
            </a:extLst>
          </p:cNvPr>
          <p:cNvPicPr>
            <a:picLocks noChangeAspect="1"/>
          </p:cNvPicPr>
          <p:nvPr/>
        </p:nvPicPr>
        <p:blipFill>
          <a:blip r:embed="rId3">
            <a:extLst>
              <a:ext uri="{28A0092B-C50C-407E-A947-70E740481C1C}">
                <a14:useLocalDpi xmlns:a14="http://schemas.microsoft.com/office/drawing/2010/main" val="0"/>
              </a:ext>
            </a:extLst>
          </a:blip>
          <a:srcRect l="16650" r="16650"/>
          <a:stretch/>
        </p:blipFill>
        <p:spPr>
          <a:xfrm>
            <a:off x="-1433513" y="0"/>
            <a:ext cx="6858001" cy="6858000"/>
          </a:xfrm>
          <a:prstGeom prst="diamond">
            <a:avLst/>
          </a:prstGeom>
          <a:ln w="63500">
            <a:solidFill>
              <a:srgbClr val="F78F40"/>
            </a:solidFill>
          </a:ln>
        </p:spPr>
      </p:pic>
      <p:pic>
        <p:nvPicPr>
          <p:cNvPr id="2" name="Picture 1" descr="A close up of an orange&#10;&#10;Description automatically generated">
            <a:extLst>
              <a:ext uri="{FF2B5EF4-FFF2-40B4-BE49-F238E27FC236}">
                <a16:creationId xmlns:a16="http://schemas.microsoft.com/office/drawing/2014/main" id="{D3E67062-B15C-DE22-70B5-3DB1E06E9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302656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6823"/>
            <a:ext cx="6098456" cy="2971008"/>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241823" y="1977315"/>
            <a:ext cx="5210518" cy="272687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1728573" y="2440464"/>
            <a:ext cx="0" cy="30622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6" y="1959973"/>
            <a:ext cx="448574" cy="448574"/>
            <a:chOff x="6756616" y="3204713"/>
            <a:chExt cx="448574" cy="448574"/>
          </a:xfrm>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492827" y="1949262"/>
            <a:ext cx="5917569"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5191040" y="1040584"/>
            <a:ext cx="6480731"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4"/>
                </a:solidFill>
                <a:latin typeface="Segoe UI" panose="020B0502040204020203" pitchFamily="34" charset="0"/>
                <a:cs typeface="Segoe UI" panose="020B0502040204020203" pitchFamily="34" charset="0"/>
              </a:rPr>
              <a:t>Closing The Deal Does Not Have:</a:t>
            </a:r>
            <a:endParaRPr lang="en-DK" sz="4000" b="1" dirty="0">
              <a:solidFill>
                <a:schemeClr val="accent4"/>
              </a:solidFill>
              <a:latin typeface="Segoe UI" panose="020B0502040204020203" pitchFamily="34" charset="0"/>
              <a:cs typeface="Segoe UI" panose="020B0502040204020203" pitchFamily="34" charset="0"/>
            </a:endParaRPr>
          </a:p>
        </p:txBody>
      </p:sp>
      <p:pic>
        <p:nvPicPr>
          <p:cNvPr id="10" name="Billede 4" descr="Et billede, der indeholder tekst&#10;&#10;Automatisk genereret beskrivelse">
            <a:extLst>
              <a:ext uri="{FF2B5EF4-FFF2-40B4-BE49-F238E27FC236}">
                <a16:creationId xmlns:a16="http://schemas.microsoft.com/office/drawing/2014/main" id="{AF248842-B5F5-9B57-CE5F-BCFD17E207EC}"/>
              </a:ext>
            </a:extLst>
          </p:cNvPr>
          <p:cNvPicPr>
            <a:picLocks noChangeAspect="1"/>
          </p:cNvPicPr>
          <p:nvPr/>
        </p:nvPicPr>
        <p:blipFill>
          <a:blip r:embed="rId2"/>
          <a:stretch>
            <a:fillRect/>
          </a:stretch>
        </p:blipFill>
        <p:spPr>
          <a:xfrm>
            <a:off x="7185209" y="5620607"/>
            <a:ext cx="5006791" cy="1237393"/>
          </a:xfrm>
          <a:prstGeom prst="rect">
            <a:avLst/>
          </a:prstGeom>
        </p:spPr>
      </p:pic>
      <p:sp>
        <p:nvSpPr>
          <p:cNvPr id="2" name="Google Shape;367;p57">
            <a:extLst>
              <a:ext uri="{FF2B5EF4-FFF2-40B4-BE49-F238E27FC236}">
                <a16:creationId xmlns:a16="http://schemas.microsoft.com/office/drawing/2014/main" id="{85C7CE5E-C0DF-85BF-3D07-F73836419770}"/>
              </a:ext>
            </a:extLst>
          </p:cNvPr>
          <p:cNvSpPr txBox="1">
            <a:spLocks/>
          </p:cNvSpPr>
          <p:nvPr/>
        </p:nvSpPr>
        <p:spPr>
          <a:xfrm>
            <a:off x="5428304" y="2150236"/>
            <a:ext cx="8520600" cy="364272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lnSpc>
                <a:spcPct val="150000"/>
              </a:lnSpc>
            </a:pPr>
            <a:r>
              <a:rPr lang="en-US" sz="2000" dirty="0">
                <a:ea typeface="Arial"/>
                <a:sym typeface="Arial"/>
              </a:rPr>
              <a:t>Assumptions</a:t>
            </a:r>
          </a:p>
          <a:p>
            <a:pPr marL="342900">
              <a:lnSpc>
                <a:spcPct val="150000"/>
              </a:lnSpc>
            </a:pPr>
            <a:r>
              <a:rPr lang="en-US" sz="2000" dirty="0">
                <a:ea typeface="Arial"/>
                <a:sym typeface="Arial"/>
              </a:rPr>
              <a:t>Vague agreements</a:t>
            </a:r>
          </a:p>
          <a:p>
            <a:pPr marL="342900">
              <a:lnSpc>
                <a:spcPct val="150000"/>
              </a:lnSpc>
            </a:pPr>
            <a:r>
              <a:rPr lang="en-US" sz="2000" dirty="0">
                <a:ea typeface="Arial"/>
                <a:sym typeface="Arial"/>
              </a:rPr>
              <a:t>Lack of time commitment</a:t>
            </a:r>
          </a:p>
          <a:p>
            <a:pPr marL="342900">
              <a:lnSpc>
                <a:spcPct val="150000"/>
              </a:lnSpc>
            </a:pPr>
            <a:r>
              <a:rPr lang="en-US" sz="2000" dirty="0">
                <a:ea typeface="Arial"/>
                <a:sym typeface="Arial"/>
              </a:rPr>
              <a:t>Uncertainty</a:t>
            </a:r>
          </a:p>
          <a:p>
            <a:pPr marL="342900">
              <a:lnSpc>
                <a:spcPct val="150000"/>
              </a:lnSpc>
            </a:pPr>
            <a:r>
              <a:rPr lang="en-US" sz="2000" dirty="0">
                <a:ea typeface="Arial"/>
                <a:sym typeface="Arial"/>
              </a:rPr>
              <a:t>Contingencies </a:t>
            </a:r>
          </a:p>
          <a:p>
            <a:pPr marL="342900">
              <a:lnSpc>
                <a:spcPct val="150000"/>
              </a:lnSpc>
            </a:pPr>
            <a:r>
              <a:rPr lang="en-US" sz="2000" dirty="0">
                <a:ea typeface="Arial"/>
                <a:sym typeface="Arial"/>
              </a:rPr>
              <a:t>Room for additional negotiation</a:t>
            </a:r>
          </a:p>
          <a:p>
            <a:pPr marL="342900">
              <a:lnSpc>
                <a:spcPct val="150000"/>
              </a:lnSpc>
            </a:pPr>
            <a:r>
              <a:rPr lang="en-US" sz="2000" b="1" dirty="0">
                <a:solidFill>
                  <a:schemeClr val="accent4"/>
                </a:solidFill>
                <a:ea typeface="Arial"/>
                <a:sym typeface="Arial"/>
              </a:rPr>
              <a:t>Escape windows</a:t>
            </a:r>
          </a:p>
        </p:txBody>
      </p:sp>
      <p:pic>
        <p:nvPicPr>
          <p:cNvPr id="9" name="Picture 8" descr="A close up of an orange&#10;&#10;Description automatically generated">
            <a:extLst>
              <a:ext uri="{FF2B5EF4-FFF2-40B4-BE49-F238E27FC236}">
                <a16:creationId xmlns:a16="http://schemas.microsoft.com/office/drawing/2014/main" id="{5D724E3C-EF4A-3D58-C556-E80297797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200426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Lato" panose="020F0502020204030203" pitchFamily="34" charset="0"/>
              <a:ea typeface="Lato" panose="020F0502020204030203" pitchFamily="34" charset="0"/>
              <a:cs typeface="Lato" panose="020F0502020204030203" pitchFamily="34" charset="0"/>
            </a:endParaRPr>
          </a:p>
        </p:txBody>
      </p:sp>
      <p:sp>
        <p:nvSpPr>
          <p:cNvPr id="26" name="Titel 2">
            <a:extLst>
              <a:ext uri="{FF2B5EF4-FFF2-40B4-BE49-F238E27FC236}">
                <a16:creationId xmlns:a16="http://schemas.microsoft.com/office/drawing/2014/main" id="{E8DD0B5E-19FF-9FD6-7891-043B7938EFB3}"/>
              </a:ext>
            </a:extLst>
          </p:cNvPr>
          <p:cNvSpPr txBox="1">
            <a:spLocks/>
          </p:cNvSpPr>
          <p:nvPr/>
        </p:nvSpPr>
        <p:spPr>
          <a:xfrm>
            <a:off x="5748494" y="852957"/>
            <a:ext cx="6480731" cy="13475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4"/>
                </a:solidFill>
                <a:latin typeface="Segoe UI" panose="020B0502040204020203" pitchFamily="34" charset="0"/>
                <a:cs typeface="Segoe UI" panose="020B0502040204020203" pitchFamily="34" charset="0"/>
              </a:rPr>
              <a:t>What Are Escape Windows?</a:t>
            </a:r>
          </a:p>
        </p:txBody>
      </p:sp>
      <p:sp>
        <p:nvSpPr>
          <p:cNvPr id="67" name="Rectangle 66">
            <a:extLst>
              <a:ext uri="{FF2B5EF4-FFF2-40B4-BE49-F238E27FC236}">
                <a16:creationId xmlns:a16="http://schemas.microsoft.com/office/drawing/2014/main" id="{2CDD7CE8-5A20-54F4-A1FD-53274470C3A6}"/>
              </a:ext>
            </a:extLst>
          </p:cNvPr>
          <p:cNvSpPr/>
          <p:nvPr/>
        </p:nvSpPr>
        <p:spPr>
          <a:xfrm>
            <a:off x="4003031" y="3355018"/>
            <a:ext cx="382141" cy="382141"/>
          </a:xfrm>
          <a:prstGeom prst="rect">
            <a:avLst/>
          </a:prstGeom>
          <a:solidFill>
            <a:srgbClr val="F78F4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84B50"/>
              </a:solidFill>
            </a:endParaRPr>
          </a:p>
        </p:txBody>
      </p:sp>
      <p:pic>
        <p:nvPicPr>
          <p:cNvPr id="11" name="Billede 4" descr="Et billede, der indeholder tekst&#10;&#10;Automatisk genereret beskrivelse">
            <a:extLst>
              <a:ext uri="{FF2B5EF4-FFF2-40B4-BE49-F238E27FC236}">
                <a16:creationId xmlns:a16="http://schemas.microsoft.com/office/drawing/2014/main" id="{9F74C4A8-E8B8-71D6-B148-DA90AB1F2C4A}"/>
              </a:ext>
            </a:extLst>
          </p:cNvPr>
          <p:cNvPicPr>
            <a:picLocks noChangeAspect="1"/>
          </p:cNvPicPr>
          <p:nvPr/>
        </p:nvPicPr>
        <p:blipFill>
          <a:blip r:embed="rId2"/>
          <a:stretch>
            <a:fillRect/>
          </a:stretch>
        </p:blipFill>
        <p:spPr>
          <a:xfrm>
            <a:off x="7185209" y="5620607"/>
            <a:ext cx="5006791" cy="1237393"/>
          </a:xfrm>
          <a:prstGeom prst="rect">
            <a:avLst/>
          </a:prstGeom>
        </p:spPr>
      </p:pic>
      <p:grpSp>
        <p:nvGrpSpPr>
          <p:cNvPr id="12" name="Group 11">
            <a:extLst>
              <a:ext uri="{FF2B5EF4-FFF2-40B4-BE49-F238E27FC236}">
                <a16:creationId xmlns:a16="http://schemas.microsoft.com/office/drawing/2014/main" id="{B4C13620-7351-2B73-C0AE-C011BEC3F18A}"/>
              </a:ext>
            </a:extLst>
          </p:cNvPr>
          <p:cNvGrpSpPr/>
          <p:nvPr/>
        </p:nvGrpSpPr>
        <p:grpSpPr>
          <a:xfrm>
            <a:off x="2594345" y="0"/>
            <a:ext cx="3501656" cy="1705915"/>
            <a:chOff x="2743200" y="0"/>
            <a:chExt cx="6182435" cy="3011920"/>
          </a:xfrm>
          <a:solidFill>
            <a:srgbClr val="F78F40"/>
          </a:solidFill>
        </p:grpSpPr>
        <p:sp>
          <p:nvSpPr>
            <p:cNvPr id="13" name="Isosceles Triangle 12">
              <a:extLst>
                <a:ext uri="{FF2B5EF4-FFF2-40B4-BE49-F238E27FC236}">
                  <a16:creationId xmlns:a16="http://schemas.microsoft.com/office/drawing/2014/main" id="{71FF2CDA-4544-62E0-BBFD-1B4D8E4C99A3}"/>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sp>
          <p:nvSpPr>
            <p:cNvPr id="18" name="Isosceles Triangle 17">
              <a:extLst>
                <a:ext uri="{FF2B5EF4-FFF2-40B4-BE49-F238E27FC236}">
                  <a16:creationId xmlns:a16="http://schemas.microsoft.com/office/drawing/2014/main" id="{A9E85713-8C2E-721A-B311-7B21DCE891D4}"/>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grpSp>
      <p:sp>
        <p:nvSpPr>
          <p:cNvPr id="19" name="Right Triangle 18">
            <a:extLst>
              <a:ext uri="{FF2B5EF4-FFF2-40B4-BE49-F238E27FC236}">
                <a16:creationId xmlns:a16="http://schemas.microsoft.com/office/drawing/2014/main" id="{47BB9546-DAA9-17BC-7D1A-8E4578ADC844}"/>
              </a:ext>
            </a:extLst>
          </p:cNvPr>
          <p:cNvSpPr/>
          <p:nvPr/>
        </p:nvSpPr>
        <p:spPr>
          <a:xfrm>
            <a:off x="0" y="5691116"/>
            <a:ext cx="1166884" cy="1166884"/>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484B50"/>
              </a:solidFill>
              <a:latin typeface="Segoe UI" panose="020B0502040204020203" pitchFamily="34" charset="0"/>
              <a:ea typeface="Lato" panose="020F0502020204030203" pitchFamily="34" charset="0"/>
              <a:cs typeface="Segoe UI" panose="020B0502040204020203" pitchFamily="34" charset="0"/>
            </a:endParaRPr>
          </a:p>
        </p:txBody>
      </p:sp>
      <p:pic>
        <p:nvPicPr>
          <p:cNvPr id="2" name="Picture Placeholder 11">
            <a:extLst>
              <a:ext uri="{FF2B5EF4-FFF2-40B4-BE49-F238E27FC236}">
                <a16:creationId xmlns:a16="http://schemas.microsoft.com/office/drawing/2014/main" id="{03A45C47-CBF5-E0F5-79E9-BCB8BA58F4E8}"/>
              </a:ext>
            </a:extLst>
          </p:cNvPr>
          <p:cNvPicPr>
            <a:picLocks noChangeAspect="1"/>
          </p:cNvPicPr>
          <p:nvPr/>
        </p:nvPicPr>
        <p:blipFill>
          <a:blip r:embed="rId3">
            <a:extLst>
              <a:ext uri="{28A0092B-C50C-407E-A947-70E740481C1C}">
                <a14:useLocalDpi xmlns:a14="http://schemas.microsoft.com/office/drawing/2010/main" val="0"/>
              </a:ext>
            </a:extLst>
          </a:blip>
          <a:srcRect l="16674" r="16674"/>
          <a:stretch/>
        </p:blipFill>
        <p:spPr>
          <a:xfrm>
            <a:off x="-1302645" y="264392"/>
            <a:ext cx="6858001" cy="6858000"/>
          </a:xfrm>
          <a:prstGeom prst="diamond">
            <a:avLst/>
          </a:prstGeom>
          <a:ln w="63500">
            <a:solidFill>
              <a:srgbClr val="F78F40"/>
            </a:solidFill>
          </a:ln>
        </p:spPr>
      </p:pic>
      <p:sp>
        <p:nvSpPr>
          <p:cNvPr id="4" name="Google Shape;367;p57">
            <a:extLst>
              <a:ext uri="{FF2B5EF4-FFF2-40B4-BE49-F238E27FC236}">
                <a16:creationId xmlns:a16="http://schemas.microsoft.com/office/drawing/2014/main" id="{40438DAF-384C-E3F0-EC78-6A1B4F945346}"/>
              </a:ext>
            </a:extLst>
          </p:cNvPr>
          <p:cNvSpPr txBox="1">
            <a:spLocks/>
          </p:cNvSpPr>
          <p:nvPr/>
        </p:nvSpPr>
        <p:spPr>
          <a:xfrm>
            <a:off x="5806387" y="2019456"/>
            <a:ext cx="6253807" cy="378220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Arial" panose="020B0604020202020204" pitchFamily="34" charset="0"/>
              <a:buNone/>
            </a:pPr>
            <a:r>
              <a:rPr lang="en-US" sz="1800" b="1" dirty="0">
                <a:ea typeface="Arial"/>
                <a:sym typeface="Arial"/>
              </a:rPr>
              <a:t>An opportunity for a buyer or seller to back out of the deal after an agreement is made, but before payments and services have been delivered. </a:t>
            </a:r>
            <a:endParaRPr lang="en-US" sz="1800" dirty="0">
              <a:ea typeface="Arial"/>
              <a:sym typeface="Arial"/>
            </a:endParaRPr>
          </a:p>
          <a:p>
            <a:pPr marL="0" indent="0">
              <a:lnSpc>
                <a:spcPct val="170000"/>
              </a:lnSpc>
              <a:buFont typeface="Arial" panose="020B0604020202020204" pitchFamily="34" charset="0"/>
              <a:buNone/>
            </a:pPr>
            <a:r>
              <a:rPr lang="en-US" sz="1800" b="1" dirty="0">
                <a:solidFill>
                  <a:schemeClr val="accent4"/>
                </a:solidFill>
                <a:ea typeface="Arial"/>
                <a:sym typeface="Arial"/>
              </a:rPr>
              <a:t>This may appear as:</a:t>
            </a:r>
          </a:p>
          <a:p>
            <a:pPr marL="342900">
              <a:lnSpc>
                <a:spcPct val="100000"/>
              </a:lnSpc>
            </a:pPr>
            <a:r>
              <a:rPr lang="en-US" sz="1800" dirty="0">
                <a:ea typeface="Arial"/>
                <a:sym typeface="Arial"/>
              </a:rPr>
              <a:t>False positives</a:t>
            </a:r>
          </a:p>
          <a:p>
            <a:pPr marL="342900">
              <a:lnSpc>
                <a:spcPct val="100000"/>
              </a:lnSpc>
            </a:pPr>
            <a:r>
              <a:rPr lang="en-US" sz="1800" dirty="0">
                <a:ea typeface="Arial"/>
                <a:sym typeface="Arial"/>
              </a:rPr>
              <a:t>A shallow close</a:t>
            </a:r>
          </a:p>
          <a:p>
            <a:pPr marL="342900">
              <a:lnSpc>
                <a:spcPct val="100000"/>
              </a:lnSpc>
            </a:pPr>
            <a:r>
              <a:rPr lang="en-US" sz="1800" dirty="0">
                <a:ea typeface="Arial"/>
                <a:sym typeface="Arial"/>
              </a:rPr>
              <a:t>Buyer’s remorse</a:t>
            </a:r>
          </a:p>
          <a:p>
            <a:pPr marL="342900">
              <a:lnSpc>
                <a:spcPct val="100000"/>
              </a:lnSpc>
            </a:pPr>
            <a:r>
              <a:rPr lang="en-US" sz="1800" dirty="0">
                <a:ea typeface="Arial"/>
                <a:sym typeface="Arial"/>
              </a:rPr>
              <a:t>Inability to purchase</a:t>
            </a:r>
          </a:p>
          <a:p>
            <a:pPr marL="342900">
              <a:lnSpc>
                <a:spcPct val="100000"/>
              </a:lnSpc>
            </a:pPr>
            <a:r>
              <a:rPr lang="en-US" sz="1800" dirty="0">
                <a:ea typeface="Arial"/>
                <a:sym typeface="Arial"/>
              </a:rPr>
              <a:t>Change of heart/mind</a:t>
            </a:r>
          </a:p>
        </p:txBody>
      </p:sp>
      <p:pic>
        <p:nvPicPr>
          <p:cNvPr id="5" name="Picture 4" descr="A close up of an orange&#10;&#10;Description automatically generated">
            <a:extLst>
              <a:ext uri="{FF2B5EF4-FFF2-40B4-BE49-F238E27FC236}">
                <a16:creationId xmlns:a16="http://schemas.microsoft.com/office/drawing/2014/main" id="{8F8BCC51-3401-3BA4-7447-F2A8B07BE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297844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taking a picture of a person&#10;&#10;Description automatically generated">
            <a:extLst>
              <a:ext uri="{FF2B5EF4-FFF2-40B4-BE49-F238E27FC236}">
                <a16:creationId xmlns:a16="http://schemas.microsoft.com/office/drawing/2014/main" id="{04B37232-DE66-9760-8948-5281F87D2797}"/>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flipH="1">
            <a:off x="0" y="9126"/>
            <a:ext cx="12192000" cy="6857744"/>
          </a:xfrm>
          <a:prstGeom prst="rect">
            <a:avLst/>
          </a:prstGeom>
        </p:spPr>
      </p:pic>
      <p:grpSp>
        <p:nvGrpSpPr>
          <p:cNvPr id="6" name="Group 5"/>
          <p:cNvGrpSpPr/>
          <p:nvPr/>
        </p:nvGrpSpPr>
        <p:grpSpPr>
          <a:xfrm>
            <a:off x="635823" y="0"/>
            <a:ext cx="6182435" cy="3011920"/>
            <a:chOff x="2743200" y="0"/>
            <a:chExt cx="6182435" cy="3011920"/>
          </a:xfrm>
          <a:solidFill>
            <a:srgbClr val="F78F40"/>
          </a:solidFill>
        </p:grpSpPr>
        <p:sp>
          <p:nvSpPr>
            <p:cNvPr id="7" name="Isosceles Triangle 6"/>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dirty="0">
                <a:latin typeface="Lato" panose="020F0502020204030203" pitchFamily="34" charset="0"/>
                <a:ea typeface="Lato" panose="020F0502020204030203" pitchFamily="34" charset="0"/>
                <a:cs typeface="Lato" panose="020F0502020204030203" pitchFamily="34" charset="0"/>
              </a:endParaRPr>
            </a:p>
          </p:txBody>
        </p:sp>
        <p:sp>
          <p:nvSpPr>
            <p:cNvPr id="8" name="Isosceles Triangle 7"/>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a typeface="Lato" panose="020F0502020204030203" pitchFamily="34" charset="0"/>
                <a:cs typeface="Lato" panose="020F0502020204030203" pitchFamily="34" charset="0"/>
              </a:endParaRPr>
            </a:p>
          </p:txBody>
        </p:sp>
      </p:grpSp>
      <p:grpSp>
        <p:nvGrpSpPr>
          <p:cNvPr id="4" name="Group 3">
            <a:extLst>
              <a:ext uri="{FF2B5EF4-FFF2-40B4-BE49-F238E27FC236}">
                <a16:creationId xmlns:a16="http://schemas.microsoft.com/office/drawing/2014/main" id="{0992AE61-7F94-CDEA-AB15-EFEBA6746AE6}"/>
              </a:ext>
            </a:extLst>
          </p:cNvPr>
          <p:cNvGrpSpPr/>
          <p:nvPr/>
        </p:nvGrpSpPr>
        <p:grpSpPr>
          <a:xfrm rot="16200000">
            <a:off x="-1439846" y="2175340"/>
            <a:ext cx="6041393" cy="3161700"/>
            <a:chOff x="2743200" y="0"/>
            <a:chExt cx="6182435" cy="3011920"/>
          </a:xfrm>
          <a:solidFill>
            <a:srgbClr val="F78F40"/>
          </a:solidFill>
        </p:grpSpPr>
        <p:sp>
          <p:nvSpPr>
            <p:cNvPr id="14" name="Isosceles Triangle 13">
              <a:extLst>
                <a:ext uri="{FF2B5EF4-FFF2-40B4-BE49-F238E27FC236}">
                  <a16:creationId xmlns:a16="http://schemas.microsoft.com/office/drawing/2014/main" id="{400A02DC-BFDD-623A-4502-0F95C9F853AF}"/>
                </a:ext>
              </a:extLst>
            </p:cNvPr>
            <p:cNvSpPr/>
            <p:nvPr/>
          </p:nvSpPr>
          <p:spPr>
            <a:xfrm flipH="1" flipV="1">
              <a:off x="2743200" y="0"/>
              <a:ext cx="6182435" cy="3011920"/>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sp>
          <p:nvSpPr>
            <p:cNvPr id="15" name="Isosceles Triangle 14">
              <a:extLst>
                <a:ext uri="{FF2B5EF4-FFF2-40B4-BE49-F238E27FC236}">
                  <a16:creationId xmlns:a16="http://schemas.microsoft.com/office/drawing/2014/main" id="{7ECAEF0A-C4DD-7A91-00ED-59E3C8713743}"/>
                </a:ext>
              </a:extLst>
            </p:cNvPr>
            <p:cNvSpPr/>
            <p:nvPr/>
          </p:nvSpPr>
          <p:spPr>
            <a:xfrm flipH="1" flipV="1">
              <a:off x="48762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panose="020F0502020204030203" pitchFamily="34" charset="0"/>
                <a:ea typeface="Lato" panose="020F0502020204030203" pitchFamily="34" charset="0"/>
                <a:cs typeface="Lato" panose="020F0502020204030203" pitchFamily="34" charset="0"/>
              </a:endParaRPr>
            </a:p>
          </p:txBody>
        </p:sp>
      </p:grpSp>
      <p:sp>
        <p:nvSpPr>
          <p:cNvPr id="3" name="Right Triangle 2">
            <a:extLst>
              <a:ext uri="{FF2B5EF4-FFF2-40B4-BE49-F238E27FC236}">
                <a16:creationId xmlns:a16="http://schemas.microsoft.com/office/drawing/2014/main" id="{BA9C1280-7751-147A-6BC6-EAFF69383326}"/>
              </a:ext>
            </a:extLst>
          </p:cNvPr>
          <p:cNvSpPr/>
          <p:nvPr/>
        </p:nvSpPr>
        <p:spPr>
          <a:xfrm rot="10800000">
            <a:off x="10650757" y="-16823"/>
            <a:ext cx="1554493" cy="1554493"/>
          </a:xfrm>
          <a:prstGeom prst="rtTriangle">
            <a:avLst/>
          </a:prstGeom>
          <a:solidFill>
            <a:srgbClr val="F7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cxnSp>
        <p:nvCxnSpPr>
          <p:cNvPr id="5" name="Straight Connector 4">
            <a:extLst>
              <a:ext uri="{FF2B5EF4-FFF2-40B4-BE49-F238E27FC236}">
                <a16:creationId xmlns:a16="http://schemas.microsoft.com/office/drawing/2014/main" id="{84D8AD66-1DD6-8156-EF91-D087FB4BE39D}"/>
              </a:ext>
            </a:extLst>
          </p:cNvPr>
          <p:cNvCxnSpPr>
            <a:cxnSpLocks/>
          </p:cNvCxnSpPr>
          <p:nvPr/>
        </p:nvCxnSpPr>
        <p:spPr>
          <a:xfrm>
            <a:off x="11728573" y="3559629"/>
            <a:ext cx="0" cy="1012371"/>
          </a:xfrm>
          <a:prstGeom prst="line">
            <a:avLst/>
          </a:prstGeom>
          <a:ln w="28575">
            <a:solidFill>
              <a:srgbClr val="F78F4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291A90-F7EC-FA4E-A86C-58FBD6F89BCF}"/>
              </a:ext>
            </a:extLst>
          </p:cNvPr>
          <p:cNvGrpSpPr/>
          <p:nvPr/>
        </p:nvGrpSpPr>
        <p:grpSpPr>
          <a:xfrm rot="2745670">
            <a:off x="11504285" y="3033443"/>
            <a:ext cx="448574" cy="448574"/>
            <a:chOff x="6756616" y="3204713"/>
            <a:chExt cx="448574" cy="448574"/>
          </a:xfrm>
          <a:solidFill>
            <a:srgbClr val="F78F40"/>
          </a:solidFill>
        </p:grpSpPr>
        <p:cxnSp>
          <p:nvCxnSpPr>
            <p:cNvPr id="17" name="Straight Connector 16">
              <a:extLst>
                <a:ext uri="{FF2B5EF4-FFF2-40B4-BE49-F238E27FC236}">
                  <a16:creationId xmlns:a16="http://schemas.microsoft.com/office/drawing/2014/main" id="{BC8A483B-741B-94DA-C64C-86AA301B1AF3}"/>
                </a:ext>
              </a:extLst>
            </p:cNvPr>
            <p:cNvCxnSpPr/>
            <p:nvPr/>
          </p:nvCxnSpPr>
          <p:spPr>
            <a:xfrm>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8F90E1-0C3B-516C-34A5-3F31683E4AD0}"/>
                </a:ext>
              </a:extLst>
            </p:cNvPr>
            <p:cNvCxnSpPr/>
            <p:nvPr/>
          </p:nvCxnSpPr>
          <p:spPr>
            <a:xfrm rot="16200000">
              <a:off x="6756616" y="3429000"/>
              <a:ext cx="448574" cy="0"/>
            </a:xfrm>
            <a:prstGeom prst="line">
              <a:avLst/>
            </a:prstGeom>
            <a:grpFill/>
            <a:ln w="88900">
              <a:solidFill>
                <a:srgbClr val="F78F4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1B1755C-954E-59E5-115D-FC551416FFE9}"/>
              </a:ext>
            </a:extLst>
          </p:cNvPr>
          <p:cNvCxnSpPr>
            <a:cxnSpLocks/>
          </p:cNvCxnSpPr>
          <p:nvPr/>
        </p:nvCxnSpPr>
        <p:spPr>
          <a:xfrm>
            <a:off x="5012871" y="3246792"/>
            <a:ext cx="6415132" cy="0"/>
          </a:xfrm>
          <a:prstGeom prst="line">
            <a:avLst/>
          </a:prstGeom>
          <a:ln w="25400">
            <a:solidFill>
              <a:srgbClr val="F78F40"/>
            </a:solidFill>
          </a:ln>
        </p:spPr>
        <p:style>
          <a:lnRef idx="1">
            <a:schemeClr val="dk1"/>
          </a:lnRef>
          <a:fillRef idx="0">
            <a:schemeClr val="dk1"/>
          </a:fillRef>
          <a:effectRef idx="0">
            <a:schemeClr val="dk1"/>
          </a:effectRef>
          <a:fontRef idx="minor">
            <a:schemeClr val="tx1"/>
          </a:fontRef>
        </p:style>
      </p:cxnSp>
      <p:sp>
        <p:nvSpPr>
          <p:cNvPr id="26" name="Titel 2">
            <a:extLst>
              <a:ext uri="{FF2B5EF4-FFF2-40B4-BE49-F238E27FC236}">
                <a16:creationId xmlns:a16="http://schemas.microsoft.com/office/drawing/2014/main" id="{E8DD0B5E-19FF-9FD6-7891-043B7938EFB3}"/>
              </a:ext>
            </a:extLst>
          </p:cNvPr>
          <p:cNvSpPr txBox="1">
            <a:spLocks/>
          </p:cNvSpPr>
          <p:nvPr/>
        </p:nvSpPr>
        <p:spPr>
          <a:xfrm>
            <a:off x="5132351" y="3695036"/>
            <a:ext cx="7329377" cy="26019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84B50"/>
                </a:solidFill>
                <a:latin typeface="Segoe UI" panose="020B0502040204020203" pitchFamily="34" charset="0"/>
                <a:cs typeface="Segoe UI" panose="020B0502040204020203" pitchFamily="34" charset="0"/>
              </a:rPr>
              <a:t>Know Your Goal Post</a:t>
            </a:r>
            <a:endParaRPr lang="en-DK" sz="4000" b="1" dirty="0">
              <a:solidFill>
                <a:srgbClr val="484B50"/>
              </a:solidFill>
              <a:latin typeface="Segoe UI" panose="020B0502040204020203" pitchFamily="34" charset="0"/>
              <a:cs typeface="Segoe UI" panose="020B0502040204020203" pitchFamily="34" charset="0"/>
            </a:endParaRPr>
          </a:p>
        </p:txBody>
      </p:sp>
      <p:pic>
        <p:nvPicPr>
          <p:cNvPr id="10" name="Billede 4" descr="Et billede, der indeholder tekst&#10;&#10;Automatisk genereret beskrivelse">
            <a:extLst>
              <a:ext uri="{FF2B5EF4-FFF2-40B4-BE49-F238E27FC236}">
                <a16:creationId xmlns:a16="http://schemas.microsoft.com/office/drawing/2014/main" id="{489B3C85-0725-25D8-52A6-CDA9356B5324}"/>
              </a:ext>
            </a:extLst>
          </p:cNvPr>
          <p:cNvPicPr>
            <a:picLocks noChangeAspect="1"/>
          </p:cNvPicPr>
          <p:nvPr/>
        </p:nvPicPr>
        <p:blipFill>
          <a:blip r:embed="rId4"/>
          <a:stretch>
            <a:fillRect/>
          </a:stretch>
        </p:blipFill>
        <p:spPr>
          <a:xfrm>
            <a:off x="7185209" y="5620607"/>
            <a:ext cx="5006791" cy="1237393"/>
          </a:xfrm>
          <a:prstGeom prst="rect">
            <a:avLst/>
          </a:prstGeom>
        </p:spPr>
      </p:pic>
      <p:pic>
        <p:nvPicPr>
          <p:cNvPr id="2" name="Picture 1" descr="A close up of an orange&#10;&#10;Description automatically generated">
            <a:extLst>
              <a:ext uri="{FF2B5EF4-FFF2-40B4-BE49-F238E27FC236}">
                <a16:creationId xmlns:a16="http://schemas.microsoft.com/office/drawing/2014/main" id="{3E3148DF-A967-7834-131A-110A83E2B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3684" y="6323482"/>
            <a:ext cx="1685651" cy="505695"/>
          </a:xfrm>
          <a:prstGeom prst="rect">
            <a:avLst/>
          </a:prstGeom>
        </p:spPr>
      </p:pic>
    </p:spTree>
    <p:extLst>
      <p:ext uri="{BB962C8B-B14F-4D97-AF65-F5344CB8AC3E}">
        <p14:creationId xmlns:p14="http://schemas.microsoft.com/office/powerpoint/2010/main" val="3481214133"/>
      </p:ext>
    </p:extLst>
  </p:cSld>
  <p:clrMapOvr>
    <a:masterClrMapping/>
  </p:clrMapOvr>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BE40160DD1AC44A03FEF49EAF47395" ma:contentTypeVersion="19" ma:contentTypeDescription="Create a new document." ma:contentTypeScope="" ma:versionID="747d26a5e44bd1ba5cb654b3eae6ad08">
  <xsd:schema xmlns:xsd="http://www.w3.org/2001/XMLSchema" xmlns:xs="http://www.w3.org/2001/XMLSchema" xmlns:p="http://schemas.microsoft.com/office/2006/metadata/properties" xmlns:ns2="b73f8ac7-8ab0-4f07-8e8c-b4d85546ca29" xmlns:ns3="b23874ba-1c73-4d8e-b136-53b362f86a81" targetNamespace="http://schemas.microsoft.com/office/2006/metadata/properties" ma:root="true" ma:fieldsID="875ad3e7823000f03c2bd0f152501211" ns2:_="" ns3:_="">
    <xsd:import namespace="b73f8ac7-8ab0-4f07-8e8c-b4d85546ca29"/>
    <xsd:import namespace="b23874ba-1c73-4d8e-b136-53b362f86a8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OCR" minOccurs="0"/>
                <xsd:element ref="ns2:DateTim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3f8ac7-8ab0-4f07-8e8c-b4d85546ca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DateTime" ma:index="20" nillable="true" ma:displayName="Date Time" ma:format="DateOnly" ma:internalName="Date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2477613-7fc0-409e-9ee1-263a05e8da1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3874ba-1c73-4d8e-b136-53b362f86a8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3c79f25-898a-437c-9e9b-d768451d5d8d}" ma:internalName="TaxCatchAll" ma:showField="CatchAllData" ma:web="b23874ba-1c73-4d8e-b136-53b362f86a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73f8ac7-8ab0-4f07-8e8c-b4d85546ca29">
      <Terms xmlns="http://schemas.microsoft.com/office/infopath/2007/PartnerControls"/>
    </lcf76f155ced4ddcb4097134ff3c332f>
    <TaxCatchAll xmlns="b23874ba-1c73-4d8e-b136-53b362f86a81" xsi:nil="true"/>
    <DateTime xmlns="b73f8ac7-8ab0-4f07-8e8c-b4d85546ca2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5437AB-8818-4286-B65A-59A231DD3E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3f8ac7-8ab0-4f07-8e8c-b4d85546ca29"/>
    <ds:schemaRef ds:uri="b23874ba-1c73-4d8e-b136-53b362f86a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99BAA5-C92B-4033-B8D3-541843781056}">
  <ds:schemaRefs>
    <ds:schemaRef ds:uri="9eab98cb-ddc9-4dbe-9840-5d05e557a96a"/>
    <ds:schemaRef ds:uri="http://www.w3.org/XML/1998/namespace"/>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582331b9-c261-4adf-a6c2-d80a85157348"/>
    <ds:schemaRef ds:uri="http://schemas.microsoft.com/office/2006/metadata/properties"/>
    <ds:schemaRef ds:uri="http://purl.org/dc/terms/"/>
    <ds:schemaRef ds:uri="b73f8ac7-8ab0-4f07-8e8c-b4d85546ca29"/>
    <ds:schemaRef ds:uri="b23874ba-1c73-4d8e-b136-53b362f86a81"/>
  </ds:schemaRefs>
</ds:datastoreItem>
</file>

<file path=customXml/itemProps3.xml><?xml version="1.0" encoding="utf-8"?>
<ds:datastoreItem xmlns:ds="http://schemas.openxmlformats.org/officeDocument/2006/customXml" ds:itemID="{6D6917E6-D184-435E-9385-DF2CF49B90D6}">
  <ds:schemaRefs>
    <ds:schemaRef ds:uri="http://schemas.microsoft.com/sharepoint/v3/contenttype/forms"/>
  </ds:schemaRefs>
</ds:datastoreItem>
</file>

<file path=docMetadata/LabelInfo.xml><?xml version="1.0" encoding="utf-8"?>
<clbl:labelList xmlns:clbl="http://schemas.microsoft.com/office/2020/mipLabelMetadata">
  <clbl:label id="{739195a1-f5d6-4d9a-ac42-a1dbb7c7413d}" enabled="0" method="" siteId="{739195a1-f5d6-4d9a-ac42-a1dbb7c7413d}" removed="1"/>
</clbl:labelList>
</file>

<file path=docProps/app.xml><?xml version="1.0" encoding="utf-8"?>
<Properties xmlns="http://schemas.openxmlformats.org/officeDocument/2006/extended-properties" xmlns:vt="http://schemas.openxmlformats.org/officeDocument/2006/docPropsVTypes">
  <Template>Office Theme</Template>
  <TotalTime>4222</TotalTime>
  <Words>1826</Words>
  <Application>Microsoft Office PowerPoint</Application>
  <PresentationFormat>Widescreen</PresentationFormat>
  <Paragraphs>198</Paragraphs>
  <Slides>35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Lato</vt:lpstr>
      <vt:lpstr>Poppins Light</vt:lpstr>
      <vt:lpstr>Segoe UI</vt:lpstr>
      <vt:lpstr>Office Theme</vt:lpstr>
      <vt:lpstr>Scorecard Sales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maranita</dc:creator>
  <cp:lastModifiedBy>Aaron Jacobs</cp:lastModifiedBy>
  <cp:revision>244</cp:revision>
  <dcterms:created xsi:type="dcterms:W3CDTF">2018-07-17T11:16:02Z</dcterms:created>
  <dcterms:modified xsi:type="dcterms:W3CDTF">2024-06-27T11:14:20Z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0x01010037BE40160DD1AC44A03FEF49EAF47395</vt:lpwstr>
  </property>
</Properties>
</file>