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79" r:id="rId3"/>
    <p:sldId id="281" r:id="rId4"/>
    <p:sldId id="266" r:id="rId5"/>
    <p:sldId id="284" r:id="rId6"/>
    <p:sldId id="282" r:id="rId7"/>
    <p:sldId id="283" r:id="rId8"/>
    <p:sldId id="268" r:id="rId9"/>
    <p:sldId id="257" r:id="rId10"/>
    <p:sldId id="280" r:id="rId11"/>
    <p:sldId id="285" r:id="rId12"/>
    <p:sldId id="259" r:id="rId13"/>
    <p:sldId id="258" r:id="rId14"/>
    <p:sldId id="261"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5201" autoAdjust="0"/>
  </p:normalViewPr>
  <p:slideViewPr>
    <p:cSldViewPr snapToGrid="0">
      <p:cViewPr varScale="1">
        <p:scale>
          <a:sx n="86" d="100"/>
          <a:sy n="86"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8F634-F46D-43D4-A98F-7C8F299FD063}" type="datetimeFigureOut">
              <a:rPr lang="en-US" smtClean="0"/>
              <a:t>11/28/2022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276F01-DE1E-4E5E-BAEC-3C0345CD56DF}" type="slidenum">
              <a:rPr lang="en-US" smtClean="0"/>
              <a:t>‹#›</a:t>
            </a:fld>
            <a:endParaRPr lang="en-US"/>
          </a:p>
        </p:txBody>
      </p:sp>
    </p:spTree>
    <p:extLst>
      <p:ext uri="{BB962C8B-B14F-4D97-AF65-F5344CB8AC3E}">
        <p14:creationId xmlns:p14="http://schemas.microsoft.com/office/powerpoint/2010/main" val="2295512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Vision,People,Data,Issues,Process,Communication</a:t>
            </a:r>
            <a:endParaRPr lang="en-US" dirty="0"/>
          </a:p>
          <a:p>
            <a:endParaRPr lang="en-US" dirty="0"/>
          </a:p>
        </p:txBody>
      </p:sp>
      <p:sp>
        <p:nvSpPr>
          <p:cNvPr id="4" name="Slide Number Placeholder 3"/>
          <p:cNvSpPr>
            <a:spLocks noGrp="1"/>
          </p:cNvSpPr>
          <p:nvPr>
            <p:ph type="sldNum" sz="quarter" idx="5"/>
          </p:nvPr>
        </p:nvSpPr>
        <p:spPr/>
        <p:txBody>
          <a:bodyPr/>
          <a:lstStyle/>
          <a:p>
            <a:fld id="{FA276F01-DE1E-4E5E-BAEC-3C0345CD56DF}" type="slidenum">
              <a:rPr lang="en-US" smtClean="0"/>
              <a:t>2</a:t>
            </a:fld>
            <a:endParaRPr lang="en-US"/>
          </a:p>
        </p:txBody>
      </p:sp>
    </p:spTree>
    <p:extLst>
      <p:ext uri="{BB962C8B-B14F-4D97-AF65-F5344CB8AC3E}">
        <p14:creationId xmlns:p14="http://schemas.microsoft.com/office/powerpoint/2010/main" val="3671175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276F01-DE1E-4E5E-BAEC-3C0345CD56DF}" type="slidenum">
              <a:rPr lang="en-US" smtClean="0"/>
              <a:t>9</a:t>
            </a:fld>
            <a:endParaRPr lang="en-US"/>
          </a:p>
        </p:txBody>
      </p:sp>
    </p:spTree>
    <p:extLst>
      <p:ext uri="{BB962C8B-B14F-4D97-AF65-F5344CB8AC3E}">
        <p14:creationId xmlns:p14="http://schemas.microsoft.com/office/powerpoint/2010/main" val="3541369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DB70E-042F-CEC8-FEB6-1A851C2C97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3A47ED-DC66-82EE-D657-1EE10AFDF6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AF10937-CA2F-FF6F-0F5C-FA288B3FE3A1}"/>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5" name="Footer Placeholder 4">
            <a:extLst>
              <a:ext uri="{FF2B5EF4-FFF2-40B4-BE49-F238E27FC236}">
                <a16:creationId xmlns:a16="http://schemas.microsoft.com/office/drawing/2014/main" id="{1FB8C7A5-0984-F531-BF13-8EF830EFA3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7FEB92-E3D0-08FD-FA68-3D3D647DA579}"/>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1665867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63A09-6C14-04BC-3689-2B6A395516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6F6676-0BBA-A105-AD95-C850EFAFA8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514A7A-D173-8479-2F53-E7126037A0A0}"/>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5" name="Footer Placeholder 4">
            <a:extLst>
              <a:ext uri="{FF2B5EF4-FFF2-40B4-BE49-F238E27FC236}">
                <a16:creationId xmlns:a16="http://schemas.microsoft.com/office/drawing/2014/main" id="{F6E25BCD-F2A4-8B28-DA07-F662EC41C5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4AD0CE-21DD-6F35-E463-9F3C2D5876AE}"/>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2789042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54733A-380F-F015-7A91-BDAD73134F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D2055C-6923-C96C-5D71-5B377B2A82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EDFFB8-A85E-6899-0942-9A9C857D23A6}"/>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5" name="Footer Placeholder 4">
            <a:extLst>
              <a:ext uri="{FF2B5EF4-FFF2-40B4-BE49-F238E27FC236}">
                <a16:creationId xmlns:a16="http://schemas.microsoft.com/office/drawing/2014/main" id="{47960717-AF70-1543-3B2C-167109AE4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428F3F-BC4A-B77E-BC45-47EE7D998780}"/>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222149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04391-A072-3B39-7CD9-30B2D74E07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8B8A45-2968-6668-54D8-393E134D1D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1B10BC-000B-A077-1BA2-929940C2D75C}"/>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5" name="Footer Placeholder 4">
            <a:extLst>
              <a:ext uri="{FF2B5EF4-FFF2-40B4-BE49-F238E27FC236}">
                <a16:creationId xmlns:a16="http://schemas.microsoft.com/office/drawing/2014/main" id="{D47198F4-E268-3360-B0C3-0C974D0C14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B6C65-CBB1-94F8-B47B-390F343FBCD4}"/>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3683849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E3756-3C40-D085-50BC-F3CF15B331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9796B5-ECA4-E610-E5FC-47A2158081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928DED-4986-D0D2-3F51-45D307A3C877}"/>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5" name="Footer Placeholder 4">
            <a:extLst>
              <a:ext uri="{FF2B5EF4-FFF2-40B4-BE49-F238E27FC236}">
                <a16:creationId xmlns:a16="http://schemas.microsoft.com/office/drawing/2014/main" id="{1C634493-B37C-E11A-48DB-5B74DD9498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4C1CE9-098C-EC94-591D-5ADABCA5305F}"/>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2064274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A78EC-D2D2-9BF1-4233-0F470AD4F9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72C1B2-F425-E1C0-538D-0D07BBA92D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217BA2-A65E-6CAD-E0F0-79FF406A38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D8E0DE-B8EE-8383-6708-04028989D9F7}"/>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6" name="Footer Placeholder 5">
            <a:extLst>
              <a:ext uri="{FF2B5EF4-FFF2-40B4-BE49-F238E27FC236}">
                <a16:creationId xmlns:a16="http://schemas.microsoft.com/office/drawing/2014/main" id="{843D8BB9-180C-BEB0-2C02-7EE65966F0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6A5331-8394-86F0-5BF6-2ADE18B43557}"/>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3590325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9320C-6C97-3F7D-4189-EFAA08FB32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CE62F3-8CB0-75F6-173E-DB487348CB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C3560F-D77B-54FF-9C95-8817011EC7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42E64A-704C-C176-1450-1523377141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DA1CBA-CD1B-3791-7799-CE34A9D48B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E14501-E347-47B3-CD7E-BC5516F65A76}"/>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8" name="Footer Placeholder 7">
            <a:extLst>
              <a:ext uri="{FF2B5EF4-FFF2-40B4-BE49-F238E27FC236}">
                <a16:creationId xmlns:a16="http://schemas.microsoft.com/office/drawing/2014/main" id="{BF4CCD02-D419-7E51-06BD-C71B35D3C2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F41CCB-2098-B107-5A76-62D72E06B8A0}"/>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1338469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B8EE8-943D-A1DF-26E8-9EB1856F4A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9A0E28-EEEE-BE31-1389-D5453A0C4782}"/>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4" name="Footer Placeholder 3">
            <a:extLst>
              <a:ext uri="{FF2B5EF4-FFF2-40B4-BE49-F238E27FC236}">
                <a16:creationId xmlns:a16="http://schemas.microsoft.com/office/drawing/2014/main" id="{CC947F03-9156-1E8D-4136-E0C4D108BD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A52FC0-3325-2E7F-3B5A-C69B28455820}"/>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1470028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786FFC-7720-7D8D-9A24-4BF9784B5EC1}"/>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3" name="Footer Placeholder 2">
            <a:extLst>
              <a:ext uri="{FF2B5EF4-FFF2-40B4-BE49-F238E27FC236}">
                <a16:creationId xmlns:a16="http://schemas.microsoft.com/office/drawing/2014/main" id="{BF64830F-7008-90C0-B64B-CB78374DE2C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CBBC5E-8280-5A73-8311-855D3CD6BB85}"/>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4271357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B3E45-C6EC-1B53-104D-E51E55B01F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648CC1-2FFE-2440-ED04-4DB7C12677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CD3881-261C-5CB2-289D-3C880A7A13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11FAF4-EFA1-C2CD-226F-2F5FD469AC28}"/>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6" name="Footer Placeholder 5">
            <a:extLst>
              <a:ext uri="{FF2B5EF4-FFF2-40B4-BE49-F238E27FC236}">
                <a16:creationId xmlns:a16="http://schemas.microsoft.com/office/drawing/2014/main" id="{0638BBD3-A934-6AAA-CF9A-73E28D255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9853B3-8F13-97F2-7D28-A137BA5D3B84}"/>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2703024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67CD0-E9E0-515B-B3EC-630430018B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8858BE-512F-650C-76A1-F61F424A6E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F2482D-4993-BEE0-E687-5E836B7B7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384814-4EDF-3DC1-6DCF-C249CA8331E8}"/>
              </a:ext>
            </a:extLst>
          </p:cNvPr>
          <p:cNvSpPr>
            <a:spLocks noGrp="1"/>
          </p:cNvSpPr>
          <p:nvPr>
            <p:ph type="dt" sz="half" idx="10"/>
          </p:nvPr>
        </p:nvSpPr>
        <p:spPr/>
        <p:txBody>
          <a:bodyPr/>
          <a:lstStyle/>
          <a:p>
            <a:fld id="{080B24AE-229C-47D4-81AD-3EF9CF75A5C8}" type="datetimeFigureOut">
              <a:rPr lang="en-US" smtClean="0"/>
              <a:t>11/28/2022</a:t>
            </a:fld>
            <a:endParaRPr lang="en-US"/>
          </a:p>
        </p:txBody>
      </p:sp>
      <p:sp>
        <p:nvSpPr>
          <p:cNvPr id="6" name="Footer Placeholder 5">
            <a:extLst>
              <a:ext uri="{FF2B5EF4-FFF2-40B4-BE49-F238E27FC236}">
                <a16:creationId xmlns:a16="http://schemas.microsoft.com/office/drawing/2014/main" id="{21640429-B2B5-1077-4130-B750B2EE0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2D0E92-48F0-1252-45E7-379CEF71B501}"/>
              </a:ext>
            </a:extLst>
          </p:cNvPr>
          <p:cNvSpPr>
            <a:spLocks noGrp="1"/>
          </p:cNvSpPr>
          <p:nvPr>
            <p:ph type="sldNum" sz="quarter" idx="12"/>
          </p:nvPr>
        </p:nvSpPr>
        <p:spPr/>
        <p:txBody>
          <a:bodyPr/>
          <a:lstStyle/>
          <a:p>
            <a:fld id="{61BB8B38-F6F6-4793-B9C8-9CEE514F4DBA}" type="slidenum">
              <a:rPr lang="en-US" smtClean="0"/>
              <a:t>‹#›</a:t>
            </a:fld>
            <a:endParaRPr lang="en-US"/>
          </a:p>
        </p:txBody>
      </p:sp>
    </p:spTree>
    <p:extLst>
      <p:ext uri="{BB962C8B-B14F-4D97-AF65-F5344CB8AC3E}">
        <p14:creationId xmlns:p14="http://schemas.microsoft.com/office/powerpoint/2010/main" val="374282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A97D8D-7C9C-D6BC-29C1-2970ED77A5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1C86EF-3BFC-7D47-AF30-4795A86A7C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6BE69B-CA70-65A3-4033-EA3A01D9E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0B24AE-229C-47D4-81AD-3EF9CF75A5C8}" type="datetimeFigureOut">
              <a:rPr lang="en-US" smtClean="0"/>
              <a:t>11/28/2022</a:t>
            </a:fld>
            <a:endParaRPr lang="en-US"/>
          </a:p>
        </p:txBody>
      </p:sp>
      <p:sp>
        <p:nvSpPr>
          <p:cNvPr id="5" name="Footer Placeholder 4">
            <a:extLst>
              <a:ext uri="{FF2B5EF4-FFF2-40B4-BE49-F238E27FC236}">
                <a16:creationId xmlns:a16="http://schemas.microsoft.com/office/drawing/2014/main" id="{86AB8A65-7DF8-C6FF-2161-7195E2A77E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7F49F8C-6725-CE3B-D450-E57F6041E8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B8B38-F6F6-4793-B9C8-9CEE514F4DBA}" type="slidenum">
              <a:rPr lang="en-US" smtClean="0"/>
              <a:t>‹#›</a:t>
            </a:fld>
            <a:endParaRPr lang="en-US"/>
          </a:p>
        </p:txBody>
      </p:sp>
    </p:spTree>
    <p:extLst>
      <p:ext uri="{BB962C8B-B14F-4D97-AF65-F5344CB8AC3E}">
        <p14:creationId xmlns:p14="http://schemas.microsoft.com/office/powerpoint/2010/main" val="233619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rantseshul@apexusfinancial.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51E81-B031-444A-934A-83B7314C4A5D}"/>
              </a:ext>
            </a:extLst>
          </p:cNvPr>
          <p:cNvSpPr>
            <a:spLocks noGrp="1"/>
          </p:cNvSpPr>
          <p:nvPr>
            <p:ph type="ctrTitle"/>
          </p:nvPr>
        </p:nvSpPr>
        <p:spPr>
          <a:xfrm>
            <a:off x="157655" y="828174"/>
            <a:ext cx="11802676" cy="1706562"/>
          </a:xfrm>
        </p:spPr>
        <p:txBody>
          <a:bodyPr>
            <a:normAutofit/>
          </a:bodyPr>
          <a:lstStyle/>
          <a:p>
            <a:r>
              <a:rPr lang="en-US" dirty="0"/>
              <a:t>Business Transition Planning</a:t>
            </a:r>
          </a:p>
        </p:txBody>
      </p:sp>
      <p:sp>
        <p:nvSpPr>
          <p:cNvPr id="6" name="TextBox 5">
            <a:extLst>
              <a:ext uri="{FF2B5EF4-FFF2-40B4-BE49-F238E27FC236}">
                <a16:creationId xmlns:a16="http://schemas.microsoft.com/office/drawing/2014/main" id="{8B7834AC-5CD3-48BC-9E89-BF3639EBF47D}"/>
              </a:ext>
            </a:extLst>
          </p:cNvPr>
          <p:cNvSpPr txBox="1"/>
          <p:nvPr/>
        </p:nvSpPr>
        <p:spPr>
          <a:xfrm>
            <a:off x="157655" y="6060012"/>
            <a:ext cx="12034345" cy="646331"/>
          </a:xfrm>
          <a:prstGeom prst="rect">
            <a:avLst/>
          </a:prstGeom>
          <a:noFill/>
        </p:spPr>
        <p:txBody>
          <a:bodyPr wrap="square">
            <a:spAutoFit/>
          </a:bodyPr>
          <a:lstStyle/>
          <a:p>
            <a:r>
              <a:rPr lang="en-US" dirty="0"/>
              <a:t>Disclaimer: The content in this presentation is for informational purposes only, and does not constitute legal, tax, or accounting advice. If you have specific questions about any of these topics, seek the counsel of a licensed professional.</a:t>
            </a:r>
          </a:p>
        </p:txBody>
      </p:sp>
      <p:pic>
        <p:nvPicPr>
          <p:cNvPr id="7" name="Picture 6">
            <a:extLst>
              <a:ext uri="{FF2B5EF4-FFF2-40B4-BE49-F238E27FC236}">
                <a16:creationId xmlns:a16="http://schemas.microsoft.com/office/drawing/2014/main" id="{D22B7266-FF0F-44CA-8D5E-A711DDA4E2D6}"/>
              </a:ext>
            </a:extLst>
          </p:cNvPr>
          <p:cNvPicPr>
            <a:picLocks noChangeAspect="1"/>
          </p:cNvPicPr>
          <p:nvPr/>
        </p:nvPicPr>
        <p:blipFill>
          <a:blip r:embed="rId2"/>
          <a:stretch>
            <a:fillRect/>
          </a:stretch>
        </p:blipFill>
        <p:spPr>
          <a:xfrm>
            <a:off x="5658095" y="2641870"/>
            <a:ext cx="1033462" cy="707106"/>
          </a:xfrm>
          <a:prstGeom prst="rect">
            <a:avLst/>
          </a:prstGeom>
        </p:spPr>
      </p:pic>
      <p:sp>
        <p:nvSpPr>
          <p:cNvPr id="9" name="Title 1">
            <a:extLst>
              <a:ext uri="{FF2B5EF4-FFF2-40B4-BE49-F238E27FC236}">
                <a16:creationId xmlns:a16="http://schemas.microsoft.com/office/drawing/2014/main" id="{21B362F0-B17D-EF29-B38B-63002C2171BC}"/>
              </a:ext>
            </a:extLst>
          </p:cNvPr>
          <p:cNvSpPr txBox="1">
            <a:spLocks/>
          </p:cNvSpPr>
          <p:nvPr/>
        </p:nvSpPr>
        <p:spPr>
          <a:xfrm>
            <a:off x="453863" y="4163216"/>
            <a:ext cx="11441927" cy="1432501"/>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300" dirty="0"/>
              <a:t>Grant Seshul</a:t>
            </a:r>
          </a:p>
          <a:p>
            <a:r>
              <a:rPr lang="en-US" sz="3300" dirty="0">
                <a:hlinkClick r:id="rId3"/>
              </a:rPr>
              <a:t>grantseshul@apexusfinancial.com</a:t>
            </a:r>
            <a:r>
              <a:rPr lang="en-US" sz="3300" dirty="0"/>
              <a:t>	</a:t>
            </a:r>
          </a:p>
          <a:p>
            <a:r>
              <a:rPr lang="en-US" sz="3300" dirty="0"/>
              <a:t>309.472.6683</a:t>
            </a:r>
            <a:endParaRPr lang="en-US" dirty="0"/>
          </a:p>
        </p:txBody>
      </p:sp>
    </p:spTree>
    <p:extLst>
      <p:ext uri="{BB962C8B-B14F-4D97-AF65-F5344CB8AC3E}">
        <p14:creationId xmlns:p14="http://schemas.microsoft.com/office/powerpoint/2010/main" val="1181215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C95BF97-74ED-8B4B-A5F6-12FC35426E19}"/>
              </a:ext>
            </a:extLst>
          </p:cNvPr>
          <p:cNvPicPr>
            <a:picLocks noChangeAspect="1"/>
          </p:cNvPicPr>
          <p:nvPr/>
        </p:nvPicPr>
        <p:blipFill rotWithShape="1">
          <a:blip r:embed="rId2"/>
          <a:srcRect t="12408"/>
          <a:stretch/>
        </p:blipFill>
        <p:spPr>
          <a:xfrm>
            <a:off x="0" y="1706806"/>
            <a:ext cx="12082160" cy="4795202"/>
          </a:xfrm>
          <a:prstGeom prst="rect">
            <a:avLst/>
          </a:prstGeom>
        </p:spPr>
      </p:pic>
      <p:pic>
        <p:nvPicPr>
          <p:cNvPr id="3" name="Picture 2">
            <a:extLst>
              <a:ext uri="{FF2B5EF4-FFF2-40B4-BE49-F238E27FC236}">
                <a16:creationId xmlns:a16="http://schemas.microsoft.com/office/drawing/2014/main" id="{2E5CB82A-6C25-4311-C089-F86FAE99851A}"/>
              </a:ext>
            </a:extLst>
          </p:cNvPr>
          <p:cNvPicPr>
            <a:picLocks noChangeAspect="1"/>
          </p:cNvPicPr>
          <p:nvPr/>
        </p:nvPicPr>
        <p:blipFill>
          <a:blip r:embed="rId3"/>
          <a:stretch>
            <a:fillRect/>
          </a:stretch>
        </p:blipFill>
        <p:spPr>
          <a:xfrm>
            <a:off x="10552621" y="355992"/>
            <a:ext cx="1033462" cy="707106"/>
          </a:xfrm>
          <a:prstGeom prst="rect">
            <a:avLst/>
          </a:prstGeom>
        </p:spPr>
      </p:pic>
      <p:sp>
        <p:nvSpPr>
          <p:cNvPr id="9" name="Title 1">
            <a:extLst>
              <a:ext uri="{FF2B5EF4-FFF2-40B4-BE49-F238E27FC236}">
                <a16:creationId xmlns:a16="http://schemas.microsoft.com/office/drawing/2014/main" id="{CC52F728-49A5-FF09-FFF1-370555B3C8A3}"/>
              </a:ext>
            </a:extLst>
          </p:cNvPr>
          <p:cNvSpPr>
            <a:spLocks noGrp="1"/>
          </p:cNvSpPr>
          <p:nvPr>
            <p:ph type="title"/>
          </p:nvPr>
        </p:nvSpPr>
        <p:spPr>
          <a:xfrm>
            <a:off x="37021" y="59389"/>
            <a:ext cx="10515600" cy="1325563"/>
          </a:xfrm>
        </p:spPr>
        <p:txBody>
          <a:bodyPr/>
          <a:lstStyle/>
          <a:p>
            <a:r>
              <a:rPr lang="en-US" dirty="0"/>
              <a:t>Overview of Succession Planning</a:t>
            </a:r>
          </a:p>
        </p:txBody>
      </p:sp>
    </p:spTree>
    <p:extLst>
      <p:ext uri="{BB962C8B-B14F-4D97-AF65-F5344CB8AC3E}">
        <p14:creationId xmlns:p14="http://schemas.microsoft.com/office/powerpoint/2010/main" val="2457450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E5CB82A-6C25-4311-C089-F86FAE99851A}"/>
              </a:ext>
            </a:extLst>
          </p:cNvPr>
          <p:cNvPicPr>
            <a:picLocks noChangeAspect="1"/>
          </p:cNvPicPr>
          <p:nvPr/>
        </p:nvPicPr>
        <p:blipFill>
          <a:blip r:embed="rId2"/>
          <a:stretch>
            <a:fillRect/>
          </a:stretch>
        </p:blipFill>
        <p:spPr>
          <a:xfrm>
            <a:off x="10552621" y="355992"/>
            <a:ext cx="1033462" cy="707106"/>
          </a:xfrm>
          <a:prstGeom prst="rect">
            <a:avLst/>
          </a:prstGeom>
        </p:spPr>
      </p:pic>
      <p:sp>
        <p:nvSpPr>
          <p:cNvPr id="9" name="Title 1">
            <a:extLst>
              <a:ext uri="{FF2B5EF4-FFF2-40B4-BE49-F238E27FC236}">
                <a16:creationId xmlns:a16="http://schemas.microsoft.com/office/drawing/2014/main" id="{CC52F728-49A5-FF09-FFF1-370555B3C8A3}"/>
              </a:ext>
            </a:extLst>
          </p:cNvPr>
          <p:cNvSpPr>
            <a:spLocks noGrp="1"/>
          </p:cNvSpPr>
          <p:nvPr>
            <p:ph type="title"/>
          </p:nvPr>
        </p:nvSpPr>
        <p:spPr>
          <a:xfrm>
            <a:off x="37021" y="59389"/>
            <a:ext cx="10515600" cy="1325563"/>
          </a:xfrm>
        </p:spPr>
        <p:txBody>
          <a:bodyPr/>
          <a:lstStyle/>
          <a:p>
            <a:r>
              <a:rPr lang="en-US" dirty="0"/>
              <a:t>Family Specific Succession Planning Tips</a:t>
            </a:r>
          </a:p>
        </p:txBody>
      </p:sp>
      <p:sp>
        <p:nvSpPr>
          <p:cNvPr id="2" name="Content Placeholder 2">
            <a:extLst>
              <a:ext uri="{FF2B5EF4-FFF2-40B4-BE49-F238E27FC236}">
                <a16:creationId xmlns:a16="http://schemas.microsoft.com/office/drawing/2014/main" id="{38B17EFF-04F7-7463-DDE2-436FD89ADA0E}"/>
              </a:ext>
            </a:extLst>
          </p:cNvPr>
          <p:cNvSpPr>
            <a:spLocks noGrp="1"/>
          </p:cNvSpPr>
          <p:nvPr>
            <p:ph idx="1"/>
          </p:nvPr>
        </p:nvSpPr>
        <p:spPr>
          <a:xfrm>
            <a:off x="290146" y="1384952"/>
            <a:ext cx="11611707" cy="5117056"/>
          </a:xfrm>
        </p:spPr>
        <p:txBody>
          <a:bodyPr>
            <a:normAutofit lnSpcReduction="10000"/>
          </a:bodyPr>
          <a:lstStyle/>
          <a:p>
            <a:r>
              <a:rPr lang="en-US" sz="3200" dirty="0"/>
              <a:t>Foster familiarity – Give employees time to prepare by being upfront when hiring about the firm’s motivations and intentions to develop trust and cooperation</a:t>
            </a:r>
          </a:p>
          <a:p>
            <a:r>
              <a:rPr lang="en-US" sz="3200" dirty="0"/>
              <a:t>Raise the bar – Aspiring successors should demonstrate competence and accountability.  The firms should also demand longer hours and tougher assignments during the transition to develop nonfamily employee confidence.</a:t>
            </a:r>
          </a:p>
          <a:p>
            <a:r>
              <a:rPr lang="en-US" sz="3200" dirty="0"/>
              <a:t>Be Inclusive – In addition to the traditional family leader’s hand off of responsibilities, skilled nonfamily employees should be considered a valuable resource for training.  The participative culture will help develop a more loyal and devoted workforce.</a:t>
            </a:r>
          </a:p>
          <a:p>
            <a:endParaRPr lang="en-US" dirty="0"/>
          </a:p>
        </p:txBody>
      </p:sp>
    </p:spTree>
    <p:extLst>
      <p:ext uri="{BB962C8B-B14F-4D97-AF65-F5344CB8AC3E}">
        <p14:creationId xmlns:p14="http://schemas.microsoft.com/office/powerpoint/2010/main" val="2542218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7516-81D0-EA2B-7534-28F2921F52B9}"/>
              </a:ext>
            </a:extLst>
          </p:cNvPr>
          <p:cNvSpPr>
            <a:spLocks noGrp="1"/>
          </p:cNvSpPr>
          <p:nvPr>
            <p:ph type="title"/>
          </p:nvPr>
        </p:nvSpPr>
        <p:spPr>
          <a:xfrm>
            <a:off x="7464614" y="1783959"/>
            <a:ext cx="4087306" cy="2889114"/>
          </a:xfrm>
        </p:spPr>
        <p:txBody>
          <a:bodyPr vert="horz" lIns="91440" tIns="45720" rIns="91440" bIns="45720" rtlCol="0" anchor="b">
            <a:normAutofit/>
          </a:bodyPr>
          <a:lstStyle/>
          <a:p>
            <a:r>
              <a:rPr lang="en-US" sz="5400" dirty="0"/>
              <a:t>Areas covered in a Personal Financial Plan</a:t>
            </a:r>
          </a:p>
        </p:txBody>
      </p:sp>
      <p:sp>
        <p:nvSpPr>
          <p:cNvPr id="8" name="Freeform: Shape 7">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3" descr="Calculator, pen, compass, money and a paper with graphs printed on it">
            <a:extLst>
              <a:ext uri="{FF2B5EF4-FFF2-40B4-BE49-F238E27FC236}">
                <a16:creationId xmlns:a16="http://schemas.microsoft.com/office/drawing/2014/main" id="{AD0C3602-E859-4E68-9E4F-5353C6FB46D1}"/>
              </a:ext>
            </a:extLst>
          </p:cNvPr>
          <p:cNvPicPr>
            <a:picLocks noChangeAspect="1"/>
          </p:cNvPicPr>
          <p:nvPr/>
        </p:nvPicPr>
        <p:blipFill rotWithShape="1">
          <a:blip r:embed="rId2"/>
          <a:srcRect l="21237" r="17014"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pic>
        <p:nvPicPr>
          <p:cNvPr id="3" name="Picture 2">
            <a:extLst>
              <a:ext uri="{FF2B5EF4-FFF2-40B4-BE49-F238E27FC236}">
                <a16:creationId xmlns:a16="http://schemas.microsoft.com/office/drawing/2014/main" id="{C6016242-8889-573C-BE93-6D934B90B83F}"/>
              </a:ext>
            </a:extLst>
          </p:cNvPr>
          <p:cNvPicPr>
            <a:picLocks noChangeAspect="1"/>
          </p:cNvPicPr>
          <p:nvPr/>
        </p:nvPicPr>
        <p:blipFill>
          <a:blip r:embed="rId3"/>
          <a:stretch>
            <a:fillRect/>
          </a:stretch>
        </p:blipFill>
        <p:spPr>
          <a:xfrm>
            <a:off x="10480431" y="488340"/>
            <a:ext cx="1033462" cy="707106"/>
          </a:xfrm>
          <a:prstGeom prst="rect">
            <a:avLst/>
          </a:prstGeom>
        </p:spPr>
      </p:pic>
    </p:spTree>
    <p:extLst>
      <p:ext uri="{BB962C8B-B14F-4D97-AF65-F5344CB8AC3E}">
        <p14:creationId xmlns:p14="http://schemas.microsoft.com/office/powerpoint/2010/main" val="387042383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7516-81D0-EA2B-7534-28F2921F52B9}"/>
              </a:ext>
            </a:extLst>
          </p:cNvPr>
          <p:cNvSpPr>
            <a:spLocks noGrp="1"/>
          </p:cNvSpPr>
          <p:nvPr>
            <p:ph type="title"/>
          </p:nvPr>
        </p:nvSpPr>
        <p:spPr/>
        <p:txBody>
          <a:bodyPr/>
          <a:lstStyle/>
          <a:p>
            <a:r>
              <a:rPr lang="en-US" dirty="0"/>
              <a:t>Personal Financial Planning</a:t>
            </a:r>
          </a:p>
        </p:txBody>
      </p:sp>
      <p:pic>
        <p:nvPicPr>
          <p:cNvPr id="4" name="Picture 3">
            <a:extLst>
              <a:ext uri="{FF2B5EF4-FFF2-40B4-BE49-F238E27FC236}">
                <a16:creationId xmlns:a16="http://schemas.microsoft.com/office/drawing/2014/main" id="{9F898224-8F12-9767-6BB7-B99909D44417}"/>
              </a:ext>
            </a:extLst>
          </p:cNvPr>
          <p:cNvPicPr>
            <a:picLocks noChangeAspect="1"/>
          </p:cNvPicPr>
          <p:nvPr/>
        </p:nvPicPr>
        <p:blipFill>
          <a:blip r:embed="rId2"/>
          <a:stretch>
            <a:fillRect/>
          </a:stretch>
        </p:blipFill>
        <p:spPr>
          <a:xfrm>
            <a:off x="393261" y="1545712"/>
            <a:ext cx="8208872" cy="3177279"/>
          </a:xfrm>
          <a:prstGeom prst="rect">
            <a:avLst/>
          </a:prstGeom>
        </p:spPr>
      </p:pic>
      <p:pic>
        <p:nvPicPr>
          <p:cNvPr id="3" name="Picture 2">
            <a:extLst>
              <a:ext uri="{FF2B5EF4-FFF2-40B4-BE49-F238E27FC236}">
                <a16:creationId xmlns:a16="http://schemas.microsoft.com/office/drawing/2014/main" id="{12DD565E-B62D-660E-606B-C97DD2D0EE3F}"/>
              </a:ext>
            </a:extLst>
          </p:cNvPr>
          <p:cNvPicPr>
            <a:picLocks noChangeAspect="1"/>
          </p:cNvPicPr>
          <p:nvPr/>
        </p:nvPicPr>
        <p:blipFill>
          <a:blip r:embed="rId3"/>
          <a:stretch>
            <a:fillRect/>
          </a:stretch>
        </p:blipFill>
        <p:spPr>
          <a:xfrm>
            <a:off x="10480431" y="488340"/>
            <a:ext cx="1033462" cy="707106"/>
          </a:xfrm>
          <a:prstGeom prst="rect">
            <a:avLst/>
          </a:prstGeom>
        </p:spPr>
      </p:pic>
    </p:spTree>
    <p:extLst>
      <p:ext uri="{BB962C8B-B14F-4D97-AF65-F5344CB8AC3E}">
        <p14:creationId xmlns:p14="http://schemas.microsoft.com/office/powerpoint/2010/main" val="153674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7516-81D0-EA2B-7534-28F2921F52B9}"/>
              </a:ext>
            </a:extLst>
          </p:cNvPr>
          <p:cNvSpPr>
            <a:spLocks noGrp="1"/>
          </p:cNvSpPr>
          <p:nvPr>
            <p:ph type="title"/>
          </p:nvPr>
        </p:nvSpPr>
        <p:spPr/>
        <p:txBody>
          <a:bodyPr/>
          <a:lstStyle/>
          <a:p>
            <a:r>
              <a:rPr lang="en-US" dirty="0"/>
              <a:t>Financial Planning for Business Sale</a:t>
            </a:r>
          </a:p>
        </p:txBody>
      </p:sp>
      <p:pic>
        <p:nvPicPr>
          <p:cNvPr id="4" name="Picture 3">
            <a:extLst>
              <a:ext uri="{FF2B5EF4-FFF2-40B4-BE49-F238E27FC236}">
                <a16:creationId xmlns:a16="http://schemas.microsoft.com/office/drawing/2014/main" id="{980A460D-9844-F82D-E658-C77B219E8740}"/>
              </a:ext>
            </a:extLst>
          </p:cNvPr>
          <p:cNvPicPr>
            <a:picLocks noChangeAspect="1"/>
          </p:cNvPicPr>
          <p:nvPr/>
        </p:nvPicPr>
        <p:blipFill>
          <a:blip r:embed="rId2"/>
          <a:stretch>
            <a:fillRect/>
          </a:stretch>
        </p:blipFill>
        <p:spPr>
          <a:xfrm>
            <a:off x="951644" y="1676155"/>
            <a:ext cx="8079467" cy="4164207"/>
          </a:xfrm>
          <a:prstGeom prst="rect">
            <a:avLst/>
          </a:prstGeom>
        </p:spPr>
      </p:pic>
      <p:pic>
        <p:nvPicPr>
          <p:cNvPr id="3" name="Picture 2">
            <a:extLst>
              <a:ext uri="{FF2B5EF4-FFF2-40B4-BE49-F238E27FC236}">
                <a16:creationId xmlns:a16="http://schemas.microsoft.com/office/drawing/2014/main" id="{2E5CB82A-6C25-4311-C089-F86FAE99851A}"/>
              </a:ext>
            </a:extLst>
          </p:cNvPr>
          <p:cNvPicPr>
            <a:picLocks noChangeAspect="1"/>
          </p:cNvPicPr>
          <p:nvPr/>
        </p:nvPicPr>
        <p:blipFill>
          <a:blip r:embed="rId3"/>
          <a:stretch>
            <a:fillRect/>
          </a:stretch>
        </p:blipFill>
        <p:spPr>
          <a:xfrm>
            <a:off x="10480431" y="488340"/>
            <a:ext cx="1033462" cy="707106"/>
          </a:xfrm>
          <a:prstGeom prst="rect">
            <a:avLst/>
          </a:prstGeom>
        </p:spPr>
      </p:pic>
    </p:spTree>
    <p:extLst>
      <p:ext uri="{BB962C8B-B14F-4D97-AF65-F5344CB8AC3E}">
        <p14:creationId xmlns:p14="http://schemas.microsoft.com/office/powerpoint/2010/main" val="24221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7516-81D0-EA2B-7534-28F2921F52B9}"/>
              </a:ext>
            </a:extLst>
          </p:cNvPr>
          <p:cNvSpPr>
            <a:spLocks noGrp="1"/>
          </p:cNvSpPr>
          <p:nvPr>
            <p:ph type="title"/>
          </p:nvPr>
        </p:nvSpPr>
        <p:spPr/>
        <p:txBody>
          <a:bodyPr/>
          <a:lstStyle/>
          <a:p>
            <a:r>
              <a:rPr lang="en-US" dirty="0"/>
              <a:t>Q&amp;A</a:t>
            </a:r>
          </a:p>
        </p:txBody>
      </p:sp>
      <p:pic>
        <p:nvPicPr>
          <p:cNvPr id="3" name="Picture 2">
            <a:extLst>
              <a:ext uri="{FF2B5EF4-FFF2-40B4-BE49-F238E27FC236}">
                <a16:creationId xmlns:a16="http://schemas.microsoft.com/office/drawing/2014/main" id="{E6E0DDCE-FE7C-D360-E879-56FE347687D6}"/>
              </a:ext>
            </a:extLst>
          </p:cNvPr>
          <p:cNvPicPr>
            <a:picLocks noChangeAspect="1"/>
          </p:cNvPicPr>
          <p:nvPr/>
        </p:nvPicPr>
        <p:blipFill>
          <a:blip r:embed="rId2"/>
          <a:stretch>
            <a:fillRect/>
          </a:stretch>
        </p:blipFill>
        <p:spPr>
          <a:xfrm>
            <a:off x="10480431" y="488340"/>
            <a:ext cx="1033462" cy="707106"/>
          </a:xfrm>
          <a:prstGeom prst="rect">
            <a:avLst/>
          </a:prstGeom>
        </p:spPr>
      </p:pic>
    </p:spTree>
    <p:extLst>
      <p:ext uri="{BB962C8B-B14F-4D97-AF65-F5344CB8AC3E}">
        <p14:creationId xmlns:p14="http://schemas.microsoft.com/office/powerpoint/2010/main" val="21411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Connector 6">
            <a:extLst>
              <a:ext uri="{FF2B5EF4-FFF2-40B4-BE49-F238E27FC236}">
                <a16:creationId xmlns:a16="http://schemas.microsoft.com/office/drawing/2014/main" id="{3CB48D8C-68BF-AFFA-ED24-684396BA8916}"/>
              </a:ext>
            </a:extLst>
          </p:cNvPr>
          <p:cNvSpPr/>
          <p:nvPr/>
        </p:nvSpPr>
        <p:spPr>
          <a:xfrm>
            <a:off x="2845946" y="96252"/>
            <a:ext cx="6600107" cy="6761747"/>
          </a:xfrm>
          <a:prstGeom prst="flowChartConnector">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Personal Financial Planning</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 </a:t>
            </a:r>
          </a:p>
          <a:p>
            <a:r>
              <a:rPr lang="en-US" dirty="0"/>
              <a:t>	</a:t>
            </a:r>
          </a:p>
        </p:txBody>
      </p:sp>
      <p:pic>
        <p:nvPicPr>
          <p:cNvPr id="2" name="Picture 1">
            <a:extLst>
              <a:ext uri="{FF2B5EF4-FFF2-40B4-BE49-F238E27FC236}">
                <a16:creationId xmlns:a16="http://schemas.microsoft.com/office/drawing/2014/main" id="{BBF4A859-0606-09A4-660A-8DBE6995A647}"/>
              </a:ext>
            </a:extLst>
          </p:cNvPr>
          <p:cNvPicPr>
            <a:picLocks noChangeAspect="1"/>
          </p:cNvPicPr>
          <p:nvPr/>
        </p:nvPicPr>
        <p:blipFill>
          <a:blip r:embed="rId3"/>
          <a:stretch>
            <a:fillRect/>
          </a:stretch>
        </p:blipFill>
        <p:spPr>
          <a:xfrm>
            <a:off x="10480431" y="488340"/>
            <a:ext cx="1033462" cy="707106"/>
          </a:xfrm>
          <a:prstGeom prst="rect">
            <a:avLst/>
          </a:prstGeom>
        </p:spPr>
      </p:pic>
      <p:sp>
        <p:nvSpPr>
          <p:cNvPr id="6" name="Flowchart: Connector 5">
            <a:extLst>
              <a:ext uri="{FF2B5EF4-FFF2-40B4-BE49-F238E27FC236}">
                <a16:creationId xmlns:a16="http://schemas.microsoft.com/office/drawing/2014/main" id="{E442BD28-1E09-B8E1-2C9E-FAC0D766FC95}"/>
              </a:ext>
            </a:extLst>
          </p:cNvPr>
          <p:cNvSpPr/>
          <p:nvPr/>
        </p:nvSpPr>
        <p:spPr>
          <a:xfrm>
            <a:off x="3113737" y="1295804"/>
            <a:ext cx="5977254" cy="5566301"/>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Business Transition Planning</a:t>
            </a:r>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 </a:t>
            </a:r>
          </a:p>
          <a:p>
            <a:r>
              <a:rPr lang="en-US" dirty="0"/>
              <a:t>	</a:t>
            </a:r>
          </a:p>
        </p:txBody>
      </p:sp>
      <p:sp>
        <p:nvSpPr>
          <p:cNvPr id="5" name="Flowchart: Connector 4">
            <a:extLst>
              <a:ext uri="{FF2B5EF4-FFF2-40B4-BE49-F238E27FC236}">
                <a16:creationId xmlns:a16="http://schemas.microsoft.com/office/drawing/2014/main" id="{62D7D3A8-D631-8355-4C0E-F9F6419492ED}"/>
              </a:ext>
            </a:extLst>
          </p:cNvPr>
          <p:cNvSpPr/>
          <p:nvPr/>
        </p:nvSpPr>
        <p:spPr>
          <a:xfrm>
            <a:off x="3597442" y="2639903"/>
            <a:ext cx="5089358" cy="4211052"/>
          </a:xfrm>
          <a:prstGeom prst="flowChartConnector">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Strategic Planning </a:t>
            </a:r>
          </a:p>
          <a:p>
            <a:r>
              <a:rPr lang="en-US" dirty="0"/>
              <a:t>	</a:t>
            </a:r>
          </a:p>
        </p:txBody>
      </p:sp>
      <p:sp>
        <p:nvSpPr>
          <p:cNvPr id="8" name="Title 1">
            <a:extLst>
              <a:ext uri="{FF2B5EF4-FFF2-40B4-BE49-F238E27FC236}">
                <a16:creationId xmlns:a16="http://schemas.microsoft.com/office/drawing/2014/main" id="{16FD2F5C-1D9A-8DC0-8912-326E8A42A27A}"/>
              </a:ext>
            </a:extLst>
          </p:cNvPr>
          <p:cNvSpPr txBox="1">
            <a:spLocks/>
          </p:cNvSpPr>
          <p:nvPr/>
        </p:nvSpPr>
        <p:spPr>
          <a:xfrm>
            <a:off x="-357555" y="-483670"/>
            <a:ext cx="3761936"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t>Framework</a:t>
            </a:r>
          </a:p>
        </p:txBody>
      </p:sp>
    </p:spTree>
    <p:extLst>
      <p:ext uri="{BB962C8B-B14F-4D97-AF65-F5344CB8AC3E}">
        <p14:creationId xmlns:p14="http://schemas.microsoft.com/office/powerpoint/2010/main" val="1871571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850F2-C84D-C224-5780-E92612106FCD}"/>
              </a:ext>
            </a:extLst>
          </p:cNvPr>
          <p:cNvSpPr>
            <a:spLocks noGrp="1"/>
          </p:cNvSpPr>
          <p:nvPr>
            <p:ph type="title"/>
          </p:nvPr>
        </p:nvSpPr>
        <p:spPr>
          <a:xfrm>
            <a:off x="345830" y="336989"/>
            <a:ext cx="10515600" cy="1325563"/>
          </a:xfrm>
        </p:spPr>
        <p:txBody>
          <a:bodyPr/>
          <a:lstStyle/>
          <a:p>
            <a:r>
              <a:rPr lang="en-US" dirty="0"/>
              <a:t>Strategic Planning – Vision to Execution</a:t>
            </a:r>
          </a:p>
        </p:txBody>
      </p:sp>
      <p:sp>
        <p:nvSpPr>
          <p:cNvPr id="3" name="Content Placeholder 2">
            <a:extLst>
              <a:ext uri="{FF2B5EF4-FFF2-40B4-BE49-F238E27FC236}">
                <a16:creationId xmlns:a16="http://schemas.microsoft.com/office/drawing/2014/main" id="{F4BC5393-9505-0E51-C125-78797FBE7C78}"/>
              </a:ext>
            </a:extLst>
          </p:cNvPr>
          <p:cNvSpPr>
            <a:spLocks noGrp="1"/>
          </p:cNvSpPr>
          <p:nvPr>
            <p:ph idx="1"/>
          </p:nvPr>
        </p:nvSpPr>
        <p:spPr>
          <a:xfrm>
            <a:off x="345830" y="1813903"/>
            <a:ext cx="11611707" cy="4351338"/>
          </a:xfrm>
        </p:spPr>
        <p:txBody>
          <a:bodyPr/>
          <a:lstStyle/>
          <a:p>
            <a:r>
              <a:rPr lang="en-US" sz="3200" dirty="0"/>
              <a:t>Vision – Develop Short-term to Long-term</a:t>
            </a:r>
          </a:p>
          <a:p>
            <a:r>
              <a:rPr lang="en-US" sz="3200" dirty="0"/>
              <a:t>People – Right Person, Right Seat</a:t>
            </a:r>
          </a:p>
          <a:p>
            <a:r>
              <a:rPr lang="en-US" sz="3200" dirty="0"/>
              <a:t>Data – Develop Efficient Monitoring</a:t>
            </a:r>
          </a:p>
          <a:p>
            <a:r>
              <a:rPr lang="en-US" sz="3200" dirty="0"/>
              <a:t>Issues – Develop process to solve business issues</a:t>
            </a:r>
          </a:p>
          <a:p>
            <a:r>
              <a:rPr lang="en-US" sz="3200" dirty="0"/>
              <a:t>Process – Document key processes</a:t>
            </a:r>
          </a:p>
          <a:p>
            <a:r>
              <a:rPr lang="en-US" sz="3200" dirty="0"/>
              <a:t>Communication – Develop clear and consistent communication</a:t>
            </a:r>
          </a:p>
          <a:p>
            <a:endParaRPr lang="en-US" dirty="0"/>
          </a:p>
        </p:txBody>
      </p:sp>
      <p:pic>
        <p:nvPicPr>
          <p:cNvPr id="4" name="Picture 3">
            <a:extLst>
              <a:ext uri="{FF2B5EF4-FFF2-40B4-BE49-F238E27FC236}">
                <a16:creationId xmlns:a16="http://schemas.microsoft.com/office/drawing/2014/main" id="{C61B1F6C-6AD9-A114-90EC-D52BCE98B294}"/>
              </a:ext>
            </a:extLst>
          </p:cNvPr>
          <p:cNvPicPr>
            <a:picLocks noChangeAspect="1"/>
          </p:cNvPicPr>
          <p:nvPr/>
        </p:nvPicPr>
        <p:blipFill>
          <a:blip r:embed="rId2"/>
          <a:stretch>
            <a:fillRect/>
          </a:stretch>
        </p:blipFill>
        <p:spPr>
          <a:xfrm>
            <a:off x="10480431" y="488340"/>
            <a:ext cx="1033462" cy="707106"/>
          </a:xfrm>
          <a:prstGeom prst="rect">
            <a:avLst/>
          </a:prstGeom>
        </p:spPr>
      </p:pic>
    </p:spTree>
    <p:extLst>
      <p:ext uri="{BB962C8B-B14F-4D97-AF65-F5344CB8AC3E}">
        <p14:creationId xmlns:p14="http://schemas.microsoft.com/office/powerpoint/2010/main" val="1539664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F1996CD-08A0-2ECB-8624-551E0B2E16F0}"/>
              </a:ext>
            </a:extLst>
          </p:cNvPr>
          <p:cNvPicPr>
            <a:picLocks noChangeAspect="1"/>
          </p:cNvPicPr>
          <p:nvPr/>
        </p:nvPicPr>
        <p:blipFill>
          <a:blip r:embed="rId2"/>
          <a:stretch>
            <a:fillRect/>
          </a:stretch>
        </p:blipFill>
        <p:spPr>
          <a:xfrm>
            <a:off x="287116" y="1247470"/>
            <a:ext cx="9405524" cy="5318185"/>
          </a:xfrm>
          <a:prstGeom prst="rect">
            <a:avLst/>
          </a:prstGeom>
        </p:spPr>
      </p:pic>
      <p:pic>
        <p:nvPicPr>
          <p:cNvPr id="2" name="Picture 1">
            <a:extLst>
              <a:ext uri="{FF2B5EF4-FFF2-40B4-BE49-F238E27FC236}">
                <a16:creationId xmlns:a16="http://schemas.microsoft.com/office/drawing/2014/main" id="{D3675CEE-B235-03B1-A8DB-FF8B6BCD01D1}"/>
              </a:ext>
            </a:extLst>
          </p:cNvPr>
          <p:cNvPicPr>
            <a:picLocks noChangeAspect="1"/>
          </p:cNvPicPr>
          <p:nvPr/>
        </p:nvPicPr>
        <p:blipFill>
          <a:blip r:embed="rId3"/>
          <a:stretch>
            <a:fillRect/>
          </a:stretch>
        </p:blipFill>
        <p:spPr>
          <a:xfrm>
            <a:off x="10480431" y="488340"/>
            <a:ext cx="1033462" cy="707106"/>
          </a:xfrm>
          <a:prstGeom prst="rect">
            <a:avLst/>
          </a:prstGeom>
        </p:spPr>
      </p:pic>
    </p:spTree>
    <p:extLst>
      <p:ext uri="{BB962C8B-B14F-4D97-AF65-F5344CB8AC3E}">
        <p14:creationId xmlns:p14="http://schemas.microsoft.com/office/powerpoint/2010/main" val="368006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850F2-C84D-C224-5780-E92612106FCD}"/>
              </a:ext>
            </a:extLst>
          </p:cNvPr>
          <p:cNvSpPr>
            <a:spLocks noGrp="1"/>
          </p:cNvSpPr>
          <p:nvPr>
            <p:ph type="title"/>
          </p:nvPr>
        </p:nvSpPr>
        <p:spPr>
          <a:xfrm>
            <a:off x="345830" y="336989"/>
            <a:ext cx="8770035" cy="1325563"/>
          </a:xfrm>
        </p:spPr>
        <p:txBody>
          <a:bodyPr/>
          <a:lstStyle/>
          <a:p>
            <a:r>
              <a:rPr lang="en-US" dirty="0"/>
              <a:t>Business Transition Planning is a </a:t>
            </a:r>
            <a:br>
              <a:rPr lang="en-US" dirty="0"/>
            </a:br>
            <a:r>
              <a:rPr lang="en-US" dirty="0"/>
              <a:t>Process, Not an Event</a:t>
            </a:r>
          </a:p>
        </p:txBody>
      </p:sp>
      <p:sp>
        <p:nvSpPr>
          <p:cNvPr id="3" name="Content Placeholder 2">
            <a:extLst>
              <a:ext uri="{FF2B5EF4-FFF2-40B4-BE49-F238E27FC236}">
                <a16:creationId xmlns:a16="http://schemas.microsoft.com/office/drawing/2014/main" id="{F4BC5393-9505-0E51-C125-78797FBE7C78}"/>
              </a:ext>
            </a:extLst>
          </p:cNvPr>
          <p:cNvSpPr>
            <a:spLocks noGrp="1"/>
          </p:cNvSpPr>
          <p:nvPr>
            <p:ph idx="1"/>
          </p:nvPr>
        </p:nvSpPr>
        <p:spPr>
          <a:xfrm>
            <a:off x="345830" y="1813903"/>
            <a:ext cx="11611707" cy="4351338"/>
          </a:xfrm>
        </p:spPr>
        <p:txBody>
          <a:bodyPr/>
          <a:lstStyle/>
          <a:p>
            <a:pPr marL="0" indent="0">
              <a:buNone/>
            </a:pPr>
            <a:r>
              <a:rPr lang="en-US" dirty="0"/>
              <a:t>Business transition planning is the conscious effort to maximize enterprise value while enabling the conversion of that ownership into personal financial freedom and peace of mind.</a:t>
            </a:r>
          </a:p>
        </p:txBody>
      </p:sp>
      <p:pic>
        <p:nvPicPr>
          <p:cNvPr id="4" name="Picture 3">
            <a:extLst>
              <a:ext uri="{FF2B5EF4-FFF2-40B4-BE49-F238E27FC236}">
                <a16:creationId xmlns:a16="http://schemas.microsoft.com/office/drawing/2014/main" id="{C61B1F6C-6AD9-A114-90EC-D52BCE98B294}"/>
              </a:ext>
            </a:extLst>
          </p:cNvPr>
          <p:cNvPicPr>
            <a:picLocks noChangeAspect="1"/>
          </p:cNvPicPr>
          <p:nvPr/>
        </p:nvPicPr>
        <p:blipFill>
          <a:blip r:embed="rId2"/>
          <a:stretch>
            <a:fillRect/>
          </a:stretch>
        </p:blipFill>
        <p:spPr>
          <a:xfrm>
            <a:off x="10861430" y="336989"/>
            <a:ext cx="1033462" cy="707106"/>
          </a:xfrm>
          <a:prstGeom prst="rect">
            <a:avLst/>
          </a:prstGeom>
        </p:spPr>
      </p:pic>
    </p:spTree>
    <p:extLst>
      <p:ext uri="{BB962C8B-B14F-4D97-AF65-F5344CB8AC3E}">
        <p14:creationId xmlns:p14="http://schemas.microsoft.com/office/powerpoint/2010/main" val="386236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850F2-C84D-C224-5780-E92612106FCD}"/>
              </a:ext>
            </a:extLst>
          </p:cNvPr>
          <p:cNvSpPr>
            <a:spLocks noGrp="1"/>
          </p:cNvSpPr>
          <p:nvPr>
            <p:ph type="title"/>
          </p:nvPr>
        </p:nvSpPr>
        <p:spPr>
          <a:xfrm>
            <a:off x="345830" y="336989"/>
            <a:ext cx="10515600" cy="1325563"/>
          </a:xfrm>
        </p:spPr>
        <p:txBody>
          <a:bodyPr/>
          <a:lstStyle/>
          <a:p>
            <a:r>
              <a:rPr lang="en-US" dirty="0"/>
              <a:t>What the Statistics Say about Business Sales</a:t>
            </a:r>
          </a:p>
        </p:txBody>
      </p:sp>
      <p:sp>
        <p:nvSpPr>
          <p:cNvPr id="3" name="Content Placeholder 2">
            <a:extLst>
              <a:ext uri="{FF2B5EF4-FFF2-40B4-BE49-F238E27FC236}">
                <a16:creationId xmlns:a16="http://schemas.microsoft.com/office/drawing/2014/main" id="{F4BC5393-9505-0E51-C125-78797FBE7C78}"/>
              </a:ext>
            </a:extLst>
          </p:cNvPr>
          <p:cNvSpPr>
            <a:spLocks noGrp="1"/>
          </p:cNvSpPr>
          <p:nvPr>
            <p:ph idx="1"/>
          </p:nvPr>
        </p:nvSpPr>
        <p:spPr>
          <a:xfrm>
            <a:off x="345831" y="1813903"/>
            <a:ext cx="7686822" cy="1112177"/>
          </a:xfrm>
        </p:spPr>
        <p:txBody>
          <a:bodyPr/>
          <a:lstStyle/>
          <a:p>
            <a:r>
              <a:rPr lang="en-US" sz="3200" dirty="0"/>
              <a:t>3 out of 4 business owners regret selling</a:t>
            </a:r>
          </a:p>
          <a:p>
            <a:endParaRPr lang="en-US" sz="3200" dirty="0"/>
          </a:p>
          <a:p>
            <a:endParaRPr lang="en-US" sz="3200" dirty="0"/>
          </a:p>
          <a:p>
            <a:endParaRPr lang="en-US" dirty="0"/>
          </a:p>
        </p:txBody>
      </p:sp>
      <p:pic>
        <p:nvPicPr>
          <p:cNvPr id="4" name="Picture 3">
            <a:extLst>
              <a:ext uri="{FF2B5EF4-FFF2-40B4-BE49-F238E27FC236}">
                <a16:creationId xmlns:a16="http://schemas.microsoft.com/office/drawing/2014/main" id="{C61B1F6C-6AD9-A114-90EC-D52BCE98B294}"/>
              </a:ext>
            </a:extLst>
          </p:cNvPr>
          <p:cNvPicPr>
            <a:picLocks noChangeAspect="1"/>
          </p:cNvPicPr>
          <p:nvPr/>
        </p:nvPicPr>
        <p:blipFill>
          <a:blip r:embed="rId2"/>
          <a:stretch>
            <a:fillRect/>
          </a:stretch>
        </p:blipFill>
        <p:spPr>
          <a:xfrm>
            <a:off x="10812708" y="292664"/>
            <a:ext cx="1033462" cy="707106"/>
          </a:xfrm>
          <a:prstGeom prst="rect">
            <a:avLst/>
          </a:prstGeom>
        </p:spPr>
      </p:pic>
      <p:pic>
        <p:nvPicPr>
          <p:cNvPr id="6" name="Picture 5">
            <a:extLst>
              <a:ext uri="{FF2B5EF4-FFF2-40B4-BE49-F238E27FC236}">
                <a16:creationId xmlns:a16="http://schemas.microsoft.com/office/drawing/2014/main" id="{4953B1FD-6EF3-A308-E3BE-C83C99E88700}"/>
              </a:ext>
            </a:extLst>
          </p:cNvPr>
          <p:cNvPicPr>
            <a:picLocks noChangeAspect="1"/>
          </p:cNvPicPr>
          <p:nvPr/>
        </p:nvPicPr>
        <p:blipFill>
          <a:blip r:embed="rId3"/>
          <a:stretch>
            <a:fillRect/>
          </a:stretch>
        </p:blipFill>
        <p:spPr>
          <a:xfrm>
            <a:off x="345830" y="2643259"/>
            <a:ext cx="1609579" cy="1625837"/>
          </a:xfrm>
          <a:prstGeom prst="rect">
            <a:avLst/>
          </a:prstGeom>
        </p:spPr>
      </p:pic>
      <p:sp>
        <p:nvSpPr>
          <p:cNvPr id="7" name="Content Placeholder 2">
            <a:extLst>
              <a:ext uri="{FF2B5EF4-FFF2-40B4-BE49-F238E27FC236}">
                <a16:creationId xmlns:a16="http://schemas.microsoft.com/office/drawing/2014/main" id="{8C378623-6EA3-65B4-8322-CF8A7400FEA7}"/>
              </a:ext>
            </a:extLst>
          </p:cNvPr>
          <p:cNvSpPr txBox="1">
            <a:spLocks/>
          </p:cNvSpPr>
          <p:nvPr/>
        </p:nvSpPr>
        <p:spPr>
          <a:xfrm>
            <a:off x="2256693" y="3184124"/>
            <a:ext cx="9180342" cy="11121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70% to 80% of businesses don’t sell</a:t>
            </a:r>
          </a:p>
          <a:p>
            <a:endParaRPr lang="en-US" sz="3200" dirty="0"/>
          </a:p>
          <a:p>
            <a:endParaRPr lang="en-US" sz="3200" dirty="0"/>
          </a:p>
          <a:p>
            <a:endParaRPr lang="en-US" dirty="0"/>
          </a:p>
        </p:txBody>
      </p:sp>
      <p:sp>
        <p:nvSpPr>
          <p:cNvPr id="8" name="Content Placeholder 2">
            <a:extLst>
              <a:ext uri="{FF2B5EF4-FFF2-40B4-BE49-F238E27FC236}">
                <a16:creationId xmlns:a16="http://schemas.microsoft.com/office/drawing/2014/main" id="{C3ED0E79-D911-1021-E9C3-629092BDB99B}"/>
              </a:ext>
            </a:extLst>
          </p:cNvPr>
          <p:cNvSpPr txBox="1">
            <a:spLocks/>
          </p:cNvSpPr>
          <p:nvPr/>
        </p:nvSpPr>
        <p:spPr>
          <a:xfrm>
            <a:off x="234463" y="4976789"/>
            <a:ext cx="8811063" cy="11121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95% see unrealistic expectations as their biggest obstacle </a:t>
            </a:r>
          </a:p>
          <a:p>
            <a:endParaRPr lang="en-US" sz="3200" dirty="0"/>
          </a:p>
          <a:p>
            <a:endParaRPr lang="en-US" sz="3200" dirty="0"/>
          </a:p>
          <a:p>
            <a:endParaRPr lang="en-US" dirty="0"/>
          </a:p>
        </p:txBody>
      </p:sp>
      <p:pic>
        <p:nvPicPr>
          <p:cNvPr id="10" name="Picture 9">
            <a:extLst>
              <a:ext uri="{FF2B5EF4-FFF2-40B4-BE49-F238E27FC236}">
                <a16:creationId xmlns:a16="http://schemas.microsoft.com/office/drawing/2014/main" id="{3ED2B507-488E-F3C3-4B75-F3DE642A2564}"/>
              </a:ext>
            </a:extLst>
          </p:cNvPr>
          <p:cNvPicPr>
            <a:picLocks noChangeAspect="1"/>
          </p:cNvPicPr>
          <p:nvPr/>
        </p:nvPicPr>
        <p:blipFill>
          <a:blip r:embed="rId4"/>
          <a:stretch>
            <a:fillRect/>
          </a:stretch>
        </p:blipFill>
        <p:spPr>
          <a:xfrm>
            <a:off x="9091245" y="4493539"/>
            <a:ext cx="1546587" cy="1595427"/>
          </a:xfrm>
          <a:prstGeom prst="rect">
            <a:avLst/>
          </a:prstGeom>
        </p:spPr>
      </p:pic>
      <p:pic>
        <p:nvPicPr>
          <p:cNvPr id="12" name="Picture 11">
            <a:extLst>
              <a:ext uri="{FF2B5EF4-FFF2-40B4-BE49-F238E27FC236}">
                <a16:creationId xmlns:a16="http://schemas.microsoft.com/office/drawing/2014/main" id="{CF950D5F-2B7A-8C85-EBFD-D42CC584CFE6}"/>
              </a:ext>
            </a:extLst>
          </p:cNvPr>
          <p:cNvPicPr>
            <a:picLocks noChangeAspect="1"/>
          </p:cNvPicPr>
          <p:nvPr/>
        </p:nvPicPr>
        <p:blipFill>
          <a:blip r:embed="rId5"/>
          <a:stretch>
            <a:fillRect/>
          </a:stretch>
        </p:blipFill>
        <p:spPr>
          <a:xfrm>
            <a:off x="7686747" y="1438584"/>
            <a:ext cx="1579394" cy="1325563"/>
          </a:xfrm>
          <a:prstGeom prst="rect">
            <a:avLst/>
          </a:prstGeom>
        </p:spPr>
      </p:pic>
    </p:spTree>
    <p:extLst>
      <p:ext uri="{BB962C8B-B14F-4D97-AF65-F5344CB8AC3E}">
        <p14:creationId xmlns:p14="http://schemas.microsoft.com/office/powerpoint/2010/main" val="3048857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850F2-C84D-C224-5780-E92612106FCD}"/>
              </a:ext>
            </a:extLst>
          </p:cNvPr>
          <p:cNvSpPr>
            <a:spLocks noGrp="1"/>
          </p:cNvSpPr>
          <p:nvPr>
            <p:ph type="title"/>
          </p:nvPr>
        </p:nvSpPr>
        <p:spPr>
          <a:xfrm>
            <a:off x="345830" y="336989"/>
            <a:ext cx="10515600" cy="1325563"/>
          </a:xfrm>
        </p:spPr>
        <p:txBody>
          <a:bodyPr/>
          <a:lstStyle/>
          <a:p>
            <a:r>
              <a:rPr lang="en-US" dirty="0"/>
              <a:t>What the Statistics Say about Family Successions</a:t>
            </a:r>
          </a:p>
        </p:txBody>
      </p:sp>
      <p:sp>
        <p:nvSpPr>
          <p:cNvPr id="3" name="Content Placeholder 2">
            <a:extLst>
              <a:ext uri="{FF2B5EF4-FFF2-40B4-BE49-F238E27FC236}">
                <a16:creationId xmlns:a16="http://schemas.microsoft.com/office/drawing/2014/main" id="{F4BC5393-9505-0E51-C125-78797FBE7C78}"/>
              </a:ext>
            </a:extLst>
          </p:cNvPr>
          <p:cNvSpPr>
            <a:spLocks noGrp="1"/>
          </p:cNvSpPr>
          <p:nvPr>
            <p:ph idx="1"/>
          </p:nvPr>
        </p:nvSpPr>
        <p:spPr>
          <a:xfrm>
            <a:off x="345830" y="1813903"/>
            <a:ext cx="8179191" cy="1112177"/>
          </a:xfrm>
        </p:spPr>
        <p:txBody>
          <a:bodyPr/>
          <a:lstStyle/>
          <a:p>
            <a:r>
              <a:rPr lang="en-US" sz="3200" dirty="0"/>
              <a:t>Only 30% survive into the second generation</a:t>
            </a:r>
          </a:p>
          <a:p>
            <a:endParaRPr lang="en-US" sz="3200" dirty="0"/>
          </a:p>
          <a:p>
            <a:endParaRPr lang="en-US" sz="3200" dirty="0"/>
          </a:p>
          <a:p>
            <a:endParaRPr lang="en-US" dirty="0"/>
          </a:p>
        </p:txBody>
      </p:sp>
      <p:pic>
        <p:nvPicPr>
          <p:cNvPr id="4" name="Picture 3">
            <a:extLst>
              <a:ext uri="{FF2B5EF4-FFF2-40B4-BE49-F238E27FC236}">
                <a16:creationId xmlns:a16="http://schemas.microsoft.com/office/drawing/2014/main" id="{C61B1F6C-6AD9-A114-90EC-D52BCE98B294}"/>
              </a:ext>
            </a:extLst>
          </p:cNvPr>
          <p:cNvPicPr>
            <a:picLocks noChangeAspect="1"/>
          </p:cNvPicPr>
          <p:nvPr/>
        </p:nvPicPr>
        <p:blipFill>
          <a:blip r:embed="rId2"/>
          <a:stretch>
            <a:fillRect/>
          </a:stretch>
        </p:blipFill>
        <p:spPr>
          <a:xfrm>
            <a:off x="10812708" y="292664"/>
            <a:ext cx="1033462" cy="707106"/>
          </a:xfrm>
          <a:prstGeom prst="rect">
            <a:avLst/>
          </a:prstGeom>
        </p:spPr>
      </p:pic>
      <p:sp>
        <p:nvSpPr>
          <p:cNvPr id="7" name="Content Placeholder 2">
            <a:extLst>
              <a:ext uri="{FF2B5EF4-FFF2-40B4-BE49-F238E27FC236}">
                <a16:creationId xmlns:a16="http://schemas.microsoft.com/office/drawing/2014/main" id="{8C378623-6EA3-65B4-8322-CF8A7400FEA7}"/>
              </a:ext>
            </a:extLst>
          </p:cNvPr>
          <p:cNvSpPr txBox="1">
            <a:spLocks/>
          </p:cNvSpPr>
          <p:nvPr/>
        </p:nvSpPr>
        <p:spPr>
          <a:xfrm>
            <a:off x="2256693" y="3184124"/>
            <a:ext cx="9180342" cy="11121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12% survive into the third generation</a:t>
            </a:r>
          </a:p>
          <a:p>
            <a:endParaRPr lang="en-US" sz="3200" dirty="0"/>
          </a:p>
          <a:p>
            <a:endParaRPr lang="en-US" sz="3200" dirty="0"/>
          </a:p>
          <a:p>
            <a:endParaRPr lang="en-US" dirty="0"/>
          </a:p>
        </p:txBody>
      </p:sp>
      <p:sp>
        <p:nvSpPr>
          <p:cNvPr id="8" name="Content Placeholder 2">
            <a:extLst>
              <a:ext uri="{FF2B5EF4-FFF2-40B4-BE49-F238E27FC236}">
                <a16:creationId xmlns:a16="http://schemas.microsoft.com/office/drawing/2014/main" id="{C3ED0E79-D911-1021-E9C3-629092BDB99B}"/>
              </a:ext>
            </a:extLst>
          </p:cNvPr>
          <p:cNvSpPr txBox="1">
            <a:spLocks/>
          </p:cNvSpPr>
          <p:nvPr/>
        </p:nvSpPr>
        <p:spPr>
          <a:xfrm>
            <a:off x="234463" y="4976789"/>
            <a:ext cx="8811063" cy="11121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3% survive at the fourth generation and beyond</a:t>
            </a:r>
          </a:p>
          <a:p>
            <a:endParaRPr lang="en-US" sz="3200" dirty="0"/>
          </a:p>
          <a:p>
            <a:endParaRPr lang="en-US" sz="3200" dirty="0"/>
          </a:p>
          <a:p>
            <a:endParaRPr lang="en-US" dirty="0"/>
          </a:p>
        </p:txBody>
      </p:sp>
      <p:pic>
        <p:nvPicPr>
          <p:cNvPr id="9" name="Picture 8">
            <a:extLst>
              <a:ext uri="{FF2B5EF4-FFF2-40B4-BE49-F238E27FC236}">
                <a16:creationId xmlns:a16="http://schemas.microsoft.com/office/drawing/2014/main" id="{4F0D1B28-7DC3-95DC-A2BB-824CE445E60B}"/>
              </a:ext>
            </a:extLst>
          </p:cNvPr>
          <p:cNvPicPr>
            <a:picLocks noChangeAspect="1"/>
          </p:cNvPicPr>
          <p:nvPr/>
        </p:nvPicPr>
        <p:blipFill>
          <a:blip r:embed="rId3"/>
          <a:stretch>
            <a:fillRect/>
          </a:stretch>
        </p:blipFill>
        <p:spPr>
          <a:xfrm>
            <a:off x="8393575" y="1453073"/>
            <a:ext cx="1609579" cy="1553103"/>
          </a:xfrm>
          <a:prstGeom prst="rect">
            <a:avLst/>
          </a:prstGeom>
        </p:spPr>
      </p:pic>
      <p:pic>
        <p:nvPicPr>
          <p:cNvPr id="13" name="Picture 12">
            <a:extLst>
              <a:ext uri="{FF2B5EF4-FFF2-40B4-BE49-F238E27FC236}">
                <a16:creationId xmlns:a16="http://schemas.microsoft.com/office/drawing/2014/main" id="{DC2671EB-DD74-D0D2-DE59-40E3AE65035A}"/>
              </a:ext>
            </a:extLst>
          </p:cNvPr>
          <p:cNvPicPr>
            <a:picLocks noChangeAspect="1"/>
          </p:cNvPicPr>
          <p:nvPr/>
        </p:nvPicPr>
        <p:blipFill>
          <a:blip r:embed="rId4"/>
          <a:stretch>
            <a:fillRect/>
          </a:stretch>
        </p:blipFill>
        <p:spPr>
          <a:xfrm>
            <a:off x="345830" y="2782973"/>
            <a:ext cx="1610098" cy="1553103"/>
          </a:xfrm>
          <a:prstGeom prst="rect">
            <a:avLst/>
          </a:prstGeom>
        </p:spPr>
      </p:pic>
      <p:pic>
        <p:nvPicPr>
          <p:cNvPr id="15" name="Picture 14">
            <a:extLst>
              <a:ext uri="{FF2B5EF4-FFF2-40B4-BE49-F238E27FC236}">
                <a16:creationId xmlns:a16="http://schemas.microsoft.com/office/drawing/2014/main" id="{BD448E35-BB52-B29B-FB47-8DDACDD9CFF3}"/>
              </a:ext>
            </a:extLst>
          </p:cNvPr>
          <p:cNvPicPr>
            <a:picLocks noChangeAspect="1"/>
          </p:cNvPicPr>
          <p:nvPr/>
        </p:nvPicPr>
        <p:blipFill>
          <a:blip r:embed="rId5"/>
          <a:stretch>
            <a:fillRect/>
          </a:stretch>
        </p:blipFill>
        <p:spPr>
          <a:xfrm>
            <a:off x="8890781" y="4357177"/>
            <a:ext cx="1477108" cy="1577494"/>
          </a:xfrm>
          <a:prstGeom prst="rect">
            <a:avLst/>
          </a:prstGeom>
        </p:spPr>
      </p:pic>
    </p:spTree>
    <p:extLst>
      <p:ext uri="{BB962C8B-B14F-4D97-AF65-F5344CB8AC3E}">
        <p14:creationId xmlns:p14="http://schemas.microsoft.com/office/powerpoint/2010/main" val="2578487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E2576-C19A-11B7-182B-94EC1A62B276}"/>
              </a:ext>
            </a:extLst>
          </p:cNvPr>
          <p:cNvSpPr>
            <a:spLocks noGrp="1"/>
          </p:cNvSpPr>
          <p:nvPr>
            <p:ph type="title"/>
          </p:nvPr>
        </p:nvSpPr>
        <p:spPr>
          <a:xfrm>
            <a:off x="247357" y="179111"/>
            <a:ext cx="10515600" cy="1325563"/>
          </a:xfrm>
        </p:spPr>
        <p:txBody>
          <a:bodyPr/>
          <a:lstStyle/>
          <a:p>
            <a:r>
              <a:rPr lang="en-US" dirty="0"/>
              <a:t>Considerations for Business Transition</a:t>
            </a:r>
          </a:p>
        </p:txBody>
      </p:sp>
      <p:sp>
        <p:nvSpPr>
          <p:cNvPr id="3" name="Content Placeholder 2">
            <a:extLst>
              <a:ext uri="{FF2B5EF4-FFF2-40B4-BE49-F238E27FC236}">
                <a16:creationId xmlns:a16="http://schemas.microsoft.com/office/drawing/2014/main" id="{6C19BD73-D50D-7AE0-9DF3-1EC010631975}"/>
              </a:ext>
            </a:extLst>
          </p:cNvPr>
          <p:cNvSpPr>
            <a:spLocks noGrp="1"/>
          </p:cNvSpPr>
          <p:nvPr>
            <p:ph idx="1"/>
          </p:nvPr>
        </p:nvSpPr>
        <p:spPr/>
        <p:txBody>
          <a:bodyPr>
            <a:normAutofit fontScale="85000" lnSpcReduction="10000"/>
          </a:bodyPr>
          <a:lstStyle/>
          <a:p>
            <a:r>
              <a:rPr lang="en-US" dirty="0"/>
              <a:t>Are you truly personally ready to transition out of your business?</a:t>
            </a:r>
          </a:p>
          <a:p>
            <a:r>
              <a:rPr lang="en-US" dirty="0"/>
              <a:t>Do you have a third act planned?</a:t>
            </a:r>
          </a:p>
          <a:p>
            <a:r>
              <a:rPr lang="en-US" dirty="0"/>
              <a:t>Do you know what you want to do after you transition out of your business?</a:t>
            </a:r>
          </a:p>
          <a:p>
            <a:r>
              <a:rPr lang="en-US" dirty="0"/>
              <a:t>What is the attractiveness of your business if a buyer were to come in?</a:t>
            </a:r>
          </a:p>
          <a:p>
            <a:r>
              <a:rPr lang="en-US" dirty="0"/>
              <a:t>What are the areas that we can help you improve so you can get maximum value for your business?</a:t>
            </a:r>
          </a:p>
          <a:p>
            <a:r>
              <a:rPr lang="en-US" dirty="0"/>
              <a:t>What is the business readiness?  </a:t>
            </a:r>
          </a:p>
          <a:p>
            <a:r>
              <a:rPr lang="en-US" dirty="0"/>
              <a:t>How are your financials?</a:t>
            </a:r>
          </a:p>
          <a:p>
            <a:r>
              <a:rPr lang="en-US" dirty="0"/>
              <a:t>What are your personal financials like?</a:t>
            </a:r>
          </a:p>
          <a:p>
            <a:r>
              <a:rPr lang="en-US" dirty="0"/>
              <a:t>Can you live off of what you would sell your business for after you transition it?</a:t>
            </a:r>
          </a:p>
        </p:txBody>
      </p:sp>
      <p:pic>
        <p:nvPicPr>
          <p:cNvPr id="4" name="Picture 3">
            <a:extLst>
              <a:ext uri="{FF2B5EF4-FFF2-40B4-BE49-F238E27FC236}">
                <a16:creationId xmlns:a16="http://schemas.microsoft.com/office/drawing/2014/main" id="{2FE64ED2-F63A-4314-9D7C-E99C80B753F8}"/>
              </a:ext>
            </a:extLst>
          </p:cNvPr>
          <p:cNvPicPr>
            <a:picLocks noChangeAspect="1"/>
          </p:cNvPicPr>
          <p:nvPr/>
        </p:nvPicPr>
        <p:blipFill>
          <a:blip r:embed="rId2"/>
          <a:stretch>
            <a:fillRect/>
          </a:stretch>
        </p:blipFill>
        <p:spPr>
          <a:xfrm>
            <a:off x="10480431" y="488340"/>
            <a:ext cx="1033462" cy="707106"/>
          </a:xfrm>
          <a:prstGeom prst="rect">
            <a:avLst/>
          </a:prstGeom>
        </p:spPr>
      </p:pic>
    </p:spTree>
    <p:extLst>
      <p:ext uri="{BB962C8B-B14F-4D97-AF65-F5344CB8AC3E}">
        <p14:creationId xmlns:p14="http://schemas.microsoft.com/office/powerpoint/2010/main" val="71882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7516-81D0-EA2B-7534-28F2921F52B9}"/>
              </a:ext>
            </a:extLst>
          </p:cNvPr>
          <p:cNvSpPr>
            <a:spLocks noGrp="1"/>
          </p:cNvSpPr>
          <p:nvPr>
            <p:ph type="title"/>
          </p:nvPr>
        </p:nvSpPr>
        <p:spPr/>
        <p:txBody>
          <a:bodyPr/>
          <a:lstStyle/>
          <a:p>
            <a:r>
              <a:rPr lang="en-US" dirty="0"/>
              <a:t>Timeline for business sale</a:t>
            </a:r>
          </a:p>
        </p:txBody>
      </p:sp>
      <p:pic>
        <p:nvPicPr>
          <p:cNvPr id="5" name="Picture 4">
            <a:extLst>
              <a:ext uri="{FF2B5EF4-FFF2-40B4-BE49-F238E27FC236}">
                <a16:creationId xmlns:a16="http://schemas.microsoft.com/office/drawing/2014/main" id="{58EB12D5-1F97-5701-84FB-6BD457B5FA2E}"/>
              </a:ext>
            </a:extLst>
          </p:cNvPr>
          <p:cNvPicPr>
            <a:picLocks noChangeAspect="1"/>
          </p:cNvPicPr>
          <p:nvPr/>
        </p:nvPicPr>
        <p:blipFill>
          <a:blip r:embed="rId3"/>
          <a:stretch>
            <a:fillRect/>
          </a:stretch>
        </p:blipFill>
        <p:spPr>
          <a:xfrm>
            <a:off x="824552" y="2047989"/>
            <a:ext cx="10515600" cy="4602013"/>
          </a:xfrm>
          <a:prstGeom prst="rect">
            <a:avLst/>
          </a:prstGeom>
        </p:spPr>
      </p:pic>
      <p:pic>
        <p:nvPicPr>
          <p:cNvPr id="7" name="Picture 6">
            <a:extLst>
              <a:ext uri="{FF2B5EF4-FFF2-40B4-BE49-F238E27FC236}">
                <a16:creationId xmlns:a16="http://schemas.microsoft.com/office/drawing/2014/main" id="{DA15984F-B549-4CDA-E448-CD1E399DF5B4}"/>
              </a:ext>
            </a:extLst>
          </p:cNvPr>
          <p:cNvPicPr>
            <a:picLocks noChangeAspect="1"/>
          </p:cNvPicPr>
          <p:nvPr/>
        </p:nvPicPr>
        <p:blipFill>
          <a:blip r:embed="rId4"/>
          <a:stretch>
            <a:fillRect/>
          </a:stretch>
        </p:blipFill>
        <p:spPr>
          <a:xfrm>
            <a:off x="5171128" y="4828574"/>
            <a:ext cx="1799552" cy="671474"/>
          </a:xfrm>
          <a:prstGeom prst="rect">
            <a:avLst/>
          </a:prstGeom>
        </p:spPr>
      </p:pic>
      <p:pic>
        <p:nvPicPr>
          <p:cNvPr id="11" name="Picture 10">
            <a:extLst>
              <a:ext uri="{FF2B5EF4-FFF2-40B4-BE49-F238E27FC236}">
                <a16:creationId xmlns:a16="http://schemas.microsoft.com/office/drawing/2014/main" id="{4F90ED46-7DBC-2217-2236-ECF20C2F1BA8}"/>
              </a:ext>
            </a:extLst>
          </p:cNvPr>
          <p:cNvPicPr>
            <a:picLocks noChangeAspect="1"/>
          </p:cNvPicPr>
          <p:nvPr/>
        </p:nvPicPr>
        <p:blipFill>
          <a:blip r:embed="rId5"/>
          <a:stretch>
            <a:fillRect/>
          </a:stretch>
        </p:blipFill>
        <p:spPr>
          <a:xfrm>
            <a:off x="5171128" y="5462517"/>
            <a:ext cx="1693696" cy="671474"/>
          </a:xfrm>
          <a:prstGeom prst="rect">
            <a:avLst/>
          </a:prstGeom>
        </p:spPr>
      </p:pic>
      <p:pic>
        <p:nvPicPr>
          <p:cNvPr id="3" name="Picture 2">
            <a:extLst>
              <a:ext uri="{FF2B5EF4-FFF2-40B4-BE49-F238E27FC236}">
                <a16:creationId xmlns:a16="http://schemas.microsoft.com/office/drawing/2014/main" id="{8912803F-404E-D147-A8A3-00794C529FE4}"/>
              </a:ext>
            </a:extLst>
          </p:cNvPr>
          <p:cNvPicPr>
            <a:picLocks noChangeAspect="1"/>
          </p:cNvPicPr>
          <p:nvPr/>
        </p:nvPicPr>
        <p:blipFill>
          <a:blip r:embed="rId6"/>
          <a:stretch>
            <a:fillRect/>
          </a:stretch>
        </p:blipFill>
        <p:spPr>
          <a:xfrm>
            <a:off x="10480431" y="488340"/>
            <a:ext cx="1033462" cy="707106"/>
          </a:xfrm>
          <a:prstGeom prst="rect">
            <a:avLst/>
          </a:prstGeom>
        </p:spPr>
      </p:pic>
    </p:spTree>
    <p:extLst>
      <p:ext uri="{BB962C8B-B14F-4D97-AF65-F5344CB8AC3E}">
        <p14:creationId xmlns:p14="http://schemas.microsoft.com/office/powerpoint/2010/main" val="2250515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7240</TotalTime>
  <Words>465</Words>
  <Application>Microsoft Office PowerPoint</Application>
  <PresentationFormat>Widescreen</PresentationFormat>
  <Paragraphs>89</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Business Transition Planning</vt:lpstr>
      <vt:lpstr>PowerPoint Presentation</vt:lpstr>
      <vt:lpstr>Strategic Planning – Vision to Execution</vt:lpstr>
      <vt:lpstr>PowerPoint Presentation</vt:lpstr>
      <vt:lpstr>Business Transition Planning is a  Process, Not an Event</vt:lpstr>
      <vt:lpstr>What the Statistics Say about Business Sales</vt:lpstr>
      <vt:lpstr>What the Statistics Say about Family Successions</vt:lpstr>
      <vt:lpstr>Considerations for Business Transition</vt:lpstr>
      <vt:lpstr>Timeline for business sale</vt:lpstr>
      <vt:lpstr>Overview of Succession Planning</vt:lpstr>
      <vt:lpstr>Family Specific Succession Planning Tips</vt:lpstr>
      <vt:lpstr>Areas covered in a Personal Financial Plan</vt:lpstr>
      <vt:lpstr>Personal Financial Planning</vt:lpstr>
      <vt:lpstr>Financial Planning for Business Sale</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Grant Seshul</dc:creator>
  <cp:lastModifiedBy>Grant Seshul</cp:lastModifiedBy>
  <cp:revision>15</cp:revision>
  <dcterms:created xsi:type="dcterms:W3CDTF">2022-10-31T20:52:54Z</dcterms:created>
  <dcterms:modified xsi:type="dcterms:W3CDTF">2022-11-30T20:37:04Z</dcterms:modified>
</cp:coreProperties>
</file>