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Lst>
  <p:notesMasterIdLst>
    <p:notesMasterId r:id="rId12"/>
  </p:notesMasterIdLst>
  <p:handoutMasterIdLst>
    <p:handoutMasterId r:id="rId13"/>
  </p:handoutMasterIdLst>
  <p:sldIdLst>
    <p:sldId id="299" r:id="rId2"/>
    <p:sldId id="305" r:id="rId3"/>
    <p:sldId id="6032" r:id="rId4"/>
    <p:sldId id="6025" r:id="rId5"/>
    <p:sldId id="6026" r:id="rId6"/>
    <p:sldId id="308" r:id="rId7"/>
    <p:sldId id="307" r:id="rId8"/>
    <p:sldId id="6027" r:id="rId9"/>
    <p:sldId id="6031" r:id="rId10"/>
    <p:sldId id="6034"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D335"/>
    <a:srgbClr val="3897B0"/>
    <a:srgbClr val="000000"/>
    <a:srgbClr val="006885"/>
    <a:srgbClr val="003B55"/>
    <a:srgbClr val="D7DF23"/>
    <a:srgbClr val="00A8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6" autoAdjust="0"/>
    <p:restoredTop sz="76826" autoAdjust="0"/>
  </p:normalViewPr>
  <p:slideViewPr>
    <p:cSldViewPr snapToGrid="0" snapToObjects="1">
      <p:cViewPr varScale="1">
        <p:scale>
          <a:sx n="111" d="100"/>
          <a:sy n="111" d="100"/>
        </p:scale>
        <p:origin x="2928" y="192"/>
      </p:cViewPr>
      <p:guideLst/>
    </p:cSldViewPr>
  </p:slideViewPr>
  <p:notesTextViewPr>
    <p:cViewPr>
      <p:scale>
        <a:sx n="1" d="1"/>
        <a:sy n="1" d="1"/>
      </p:scale>
      <p:origin x="0" y="0"/>
    </p:cViewPr>
  </p:notesTextViewPr>
  <p:notesViewPr>
    <p:cSldViewPr snapToGrid="0" snapToObject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5FC26B-2156-4377-B96B-0E4B3D6CB51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B486FCD-544F-4D48-BF82-50E417E68B89}">
      <dgm:prSet/>
      <dgm:spPr/>
      <dgm:t>
        <a:bodyPr/>
        <a:lstStyle/>
        <a:p>
          <a:pPr>
            <a:lnSpc>
              <a:spcPct val="100000"/>
            </a:lnSpc>
          </a:pPr>
          <a:r>
            <a:rPr lang="en-US" b="0" i="0"/>
            <a:t>Quick Hit: 5 Things for Manufacturers to Know</a:t>
          </a:r>
          <a:endParaRPr lang="en-US"/>
        </a:p>
      </dgm:t>
    </dgm:pt>
    <dgm:pt modelId="{A2FFF2C5-FD8F-446D-9941-BA95514A308F}" type="parTrans" cxnId="{20E3CC8B-FD2A-4CB8-93BF-10E429DEDDCE}">
      <dgm:prSet/>
      <dgm:spPr/>
      <dgm:t>
        <a:bodyPr/>
        <a:lstStyle/>
        <a:p>
          <a:endParaRPr lang="en-US"/>
        </a:p>
      </dgm:t>
    </dgm:pt>
    <dgm:pt modelId="{EC98FE4B-2475-4CCB-9E52-BD2EA3E1DA41}" type="sibTrans" cxnId="{20E3CC8B-FD2A-4CB8-93BF-10E429DEDDCE}">
      <dgm:prSet/>
      <dgm:spPr/>
      <dgm:t>
        <a:bodyPr/>
        <a:lstStyle/>
        <a:p>
          <a:endParaRPr lang="en-US"/>
        </a:p>
      </dgm:t>
    </dgm:pt>
    <dgm:pt modelId="{D596CAA1-3343-4B51-A6E5-F76E3B0E5763}">
      <dgm:prSet/>
      <dgm:spPr/>
      <dgm:t>
        <a:bodyPr/>
        <a:lstStyle/>
        <a:p>
          <a:pPr>
            <a:lnSpc>
              <a:spcPct val="100000"/>
            </a:lnSpc>
          </a:pPr>
          <a:r>
            <a:rPr lang="en-US" dirty="0"/>
            <a:t>Industry Talk: Resources Available for Manufacturers</a:t>
          </a:r>
        </a:p>
      </dgm:t>
    </dgm:pt>
    <dgm:pt modelId="{CACA41AC-A335-4B79-B2CC-B55D998BE615}" type="parTrans" cxnId="{0BF31FE1-EC70-4EC9-8B39-9D7044AEAF5F}">
      <dgm:prSet/>
      <dgm:spPr/>
      <dgm:t>
        <a:bodyPr/>
        <a:lstStyle/>
        <a:p>
          <a:endParaRPr lang="en-US"/>
        </a:p>
      </dgm:t>
    </dgm:pt>
    <dgm:pt modelId="{25B777A5-C996-4BA6-ABEC-4A188E3E01AB}" type="sibTrans" cxnId="{0BF31FE1-EC70-4EC9-8B39-9D7044AEAF5F}">
      <dgm:prSet/>
      <dgm:spPr/>
      <dgm:t>
        <a:bodyPr/>
        <a:lstStyle/>
        <a:p>
          <a:endParaRPr lang="en-US"/>
        </a:p>
      </dgm:t>
    </dgm:pt>
    <dgm:pt modelId="{D4672147-A0BB-4A8E-94FF-2DA24B6D5C10}">
      <dgm:prSet/>
      <dgm:spPr/>
      <dgm:t>
        <a:bodyPr/>
        <a:lstStyle/>
        <a:p>
          <a:pPr>
            <a:lnSpc>
              <a:spcPct val="100000"/>
            </a:lnSpc>
          </a:pPr>
          <a:r>
            <a:rPr lang="en-US" b="0" i="0" dirty="0"/>
            <a:t>Leaders Table:  Questions and Discussion</a:t>
          </a:r>
          <a:endParaRPr lang="en-US" dirty="0"/>
        </a:p>
      </dgm:t>
    </dgm:pt>
    <dgm:pt modelId="{C1637BF9-758B-4773-AFEB-223561601991}" type="parTrans" cxnId="{95BFE832-F990-40BE-A573-98475FB1F87B}">
      <dgm:prSet/>
      <dgm:spPr/>
      <dgm:t>
        <a:bodyPr/>
        <a:lstStyle/>
        <a:p>
          <a:endParaRPr lang="en-US"/>
        </a:p>
      </dgm:t>
    </dgm:pt>
    <dgm:pt modelId="{ED61FD76-F74E-4DF5-A890-6E676BB2FEA6}" type="sibTrans" cxnId="{95BFE832-F990-40BE-A573-98475FB1F87B}">
      <dgm:prSet/>
      <dgm:spPr/>
      <dgm:t>
        <a:bodyPr/>
        <a:lstStyle/>
        <a:p>
          <a:endParaRPr lang="en-US"/>
        </a:p>
      </dgm:t>
    </dgm:pt>
    <dgm:pt modelId="{404C763D-056B-4884-9BFC-452DAE8995A5}" type="pres">
      <dgm:prSet presAssocID="{355FC26B-2156-4377-B96B-0E4B3D6CB516}" presName="root" presStyleCnt="0">
        <dgm:presLayoutVars>
          <dgm:dir/>
          <dgm:resizeHandles val="exact"/>
        </dgm:presLayoutVars>
      </dgm:prSet>
      <dgm:spPr/>
    </dgm:pt>
    <dgm:pt modelId="{FCB1E537-4B62-4C96-BE19-93CE8FE67071}" type="pres">
      <dgm:prSet presAssocID="{3B486FCD-544F-4D48-BF82-50E417E68B89}" presName="compNode" presStyleCnt="0"/>
      <dgm:spPr/>
    </dgm:pt>
    <dgm:pt modelId="{AA15A426-EE5F-4592-8FC0-2708A73DE1BB}" type="pres">
      <dgm:prSet presAssocID="{3B486FCD-544F-4D48-BF82-50E417E68B89}" presName="bgRect" presStyleLbl="bgShp" presStyleIdx="0" presStyleCnt="3"/>
      <dgm:spPr/>
    </dgm:pt>
    <dgm:pt modelId="{AE130800-B99A-45B7-B8BB-A7337958F7C6}" type="pres">
      <dgm:prSet presAssocID="{3B486FCD-544F-4D48-BF82-50E417E68B8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actory"/>
        </a:ext>
      </dgm:extLst>
    </dgm:pt>
    <dgm:pt modelId="{390014E0-1E91-450C-994E-0A7AF6B30160}" type="pres">
      <dgm:prSet presAssocID="{3B486FCD-544F-4D48-BF82-50E417E68B89}" presName="spaceRect" presStyleCnt="0"/>
      <dgm:spPr/>
    </dgm:pt>
    <dgm:pt modelId="{6038B7FC-E305-4674-AB52-2E265931A2BF}" type="pres">
      <dgm:prSet presAssocID="{3B486FCD-544F-4D48-BF82-50E417E68B89}" presName="parTx" presStyleLbl="revTx" presStyleIdx="0" presStyleCnt="3">
        <dgm:presLayoutVars>
          <dgm:chMax val="0"/>
          <dgm:chPref val="0"/>
        </dgm:presLayoutVars>
      </dgm:prSet>
      <dgm:spPr/>
    </dgm:pt>
    <dgm:pt modelId="{1980D1BF-C565-4346-9B75-84A5E4707AA9}" type="pres">
      <dgm:prSet presAssocID="{EC98FE4B-2475-4CCB-9E52-BD2EA3E1DA41}" presName="sibTrans" presStyleCnt="0"/>
      <dgm:spPr/>
    </dgm:pt>
    <dgm:pt modelId="{1B486399-E9A2-4C05-BE70-7CC6E277965D}" type="pres">
      <dgm:prSet presAssocID="{D596CAA1-3343-4B51-A6E5-F76E3B0E5763}" presName="compNode" presStyleCnt="0"/>
      <dgm:spPr/>
    </dgm:pt>
    <dgm:pt modelId="{0FB2FB90-B6FF-4393-AFDF-F39F61E50B69}" type="pres">
      <dgm:prSet presAssocID="{D596CAA1-3343-4B51-A6E5-F76E3B0E5763}" presName="bgRect" presStyleLbl="bgShp" presStyleIdx="1" presStyleCnt="3"/>
      <dgm:spPr/>
    </dgm:pt>
    <dgm:pt modelId="{6EA16935-8BDC-4D60-972A-795280528788}" type="pres">
      <dgm:prSet presAssocID="{D596CAA1-3343-4B51-A6E5-F76E3B0E576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uscle Arm"/>
        </a:ext>
      </dgm:extLst>
    </dgm:pt>
    <dgm:pt modelId="{237AD8BD-311D-4D6B-82FE-4BB75D5D3021}" type="pres">
      <dgm:prSet presAssocID="{D596CAA1-3343-4B51-A6E5-F76E3B0E5763}" presName="spaceRect" presStyleCnt="0"/>
      <dgm:spPr/>
    </dgm:pt>
    <dgm:pt modelId="{D9BD4BCC-FF90-4F47-B060-E62BF75BC13A}" type="pres">
      <dgm:prSet presAssocID="{D596CAA1-3343-4B51-A6E5-F76E3B0E5763}" presName="parTx" presStyleLbl="revTx" presStyleIdx="1" presStyleCnt="3">
        <dgm:presLayoutVars>
          <dgm:chMax val="0"/>
          <dgm:chPref val="0"/>
        </dgm:presLayoutVars>
      </dgm:prSet>
      <dgm:spPr/>
    </dgm:pt>
    <dgm:pt modelId="{46642EC9-AEEC-40F3-AB2E-4953C0574C82}" type="pres">
      <dgm:prSet presAssocID="{25B777A5-C996-4BA6-ABEC-4A188E3E01AB}" presName="sibTrans" presStyleCnt="0"/>
      <dgm:spPr/>
    </dgm:pt>
    <dgm:pt modelId="{3F3F4AEC-4A30-41FD-BF56-62DB98875589}" type="pres">
      <dgm:prSet presAssocID="{D4672147-A0BB-4A8E-94FF-2DA24B6D5C10}" presName="compNode" presStyleCnt="0"/>
      <dgm:spPr/>
    </dgm:pt>
    <dgm:pt modelId="{591B71AE-829A-43BE-A5D6-25BC6BDDBCC8}" type="pres">
      <dgm:prSet presAssocID="{D4672147-A0BB-4A8E-94FF-2DA24B6D5C10}" presName="bgRect" presStyleLbl="bgShp" presStyleIdx="2" presStyleCnt="3"/>
      <dgm:spPr/>
    </dgm:pt>
    <dgm:pt modelId="{BEF6AE82-B835-4631-A1F0-E69C3A40527F}" type="pres">
      <dgm:prSet presAssocID="{D4672147-A0BB-4A8E-94FF-2DA24B6D5C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822D87A9-014F-4921-B4C8-4BAFDBD03EA0}" type="pres">
      <dgm:prSet presAssocID="{D4672147-A0BB-4A8E-94FF-2DA24B6D5C10}" presName="spaceRect" presStyleCnt="0"/>
      <dgm:spPr/>
    </dgm:pt>
    <dgm:pt modelId="{BB2A7EDA-78CB-44E7-A6C8-20F34B5EEF75}" type="pres">
      <dgm:prSet presAssocID="{D4672147-A0BB-4A8E-94FF-2DA24B6D5C10}" presName="parTx" presStyleLbl="revTx" presStyleIdx="2" presStyleCnt="3">
        <dgm:presLayoutVars>
          <dgm:chMax val="0"/>
          <dgm:chPref val="0"/>
        </dgm:presLayoutVars>
      </dgm:prSet>
      <dgm:spPr/>
    </dgm:pt>
  </dgm:ptLst>
  <dgm:cxnLst>
    <dgm:cxn modelId="{872BEA24-0FE6-40FF-84F3-ACE2A0D346CB}" type="presOf" srcId="{3B486FCD-544F-4D48-BF82-50E417E68B89}" destId="{6038B7FC-E305-4674-AB52-2E265931A2BF}" srcOrd="0" destOrd="0" presId="urn:microsoft.com/office/officeart/2018/2/layout/IconVerticalSolidList"/>
    <dgm:cxn modelId="{95BFE832-F990-40BE-A573-98475FB1F87B}" srcId="{355FC26B-2156-4377-B96B-0E4B3D6CB516}" destId="{D4672147-A0BB-4A8E-94FF-2DA24B6D5C10}" srcOrd="2" destOrd="0" parTransId="{C1637BF9-758B-4773-AFEB-223561601991}" sibTransId="{ED61FD76-F74E-4DF5-A890-6E676BB2FEA6}"/>
    <dgm:cxn modelId="{468A5587-02E9-4F30-B8F6-6A840536EA4B}" type="presOf" srcId="{D4672147-A0BB-4A8E-94FF-2DA24B6D5C10}" destId="{BB2A7EDA-78CB-44E7-A6C8-20F34B5EEF75}" srcOrd="0" destOrd="0" presId="urn:microsoft.com/office/officeart/2018/2/layout/IconVerticalSolidList"/>
    <dgm:cxn modelId="{20E3CC8B-FD2A-4CB8-93BF-10E429DEDDCE}" srcId="{355FC26B-2156-4377-B96B-0E4B3D6CB516}" destId="{3B486FCD-544F-4D48-BF82-50E417E68B89}" srcOrd="0" destOrd="0" parTransId="{A2FFF2C5-FD8F-446D-9941-BA95514A308F}" sibTransId="{EC98FE4B-2475-4CCB-9E52-BD2EA3E1DA41}"/>
    <dgm:cxn modelId="{653931AA-1290-4B89-B3A7-A89CBCD51A55}" type="presOf" srcId="{D596CAA1-3343-4B51-A6E5-F76E3B0E5763}" destId="{D9BD4BCC-FF90-4F47-B060-E62BF75BC13A}" srcOrd="0" destOrd="0" presId="urn:microsoft.com/office/officeart/2018/2/layout/IconVerticalSolidList"/>
    <dgm:cxn modelId="{1CC21DAF-8E4C-426E-8F2F-3915B76649DD}" type="presOf" srcId="{355FC26B-2156-4377-B96B-0E4B3D6CB516}" destId="{404C763D-056B-4884-9BFC-452DAE8995A5}" srcOrd="0" destOrd="0" presId="urn:microsoft.com/office/officeart/2018/2/layout/IconVerticalSolidList"/>
    <dgm:cxn modelId="{0BF31FE1-EC70-4EC9-8B39-9D7044AEAF5F}" srcId="{355FC26B-2156-4377-B96B-0E4B3D6CB516}" destId="{D596CAA1-3343-4B51-A6E5-F76E3B0E5763}" srcOrd="1" destOrd="0" parTransId="{CACA41AC-A335-4B79-B2CC-B55D998BE615}" sibTransId="{25B777A5-C996-4BA6-ABEC-4A188E3E01AB}"/>
    <dgm:cxn modelId="{4ED3BE5B-468B-4838-BF05-E8DF3ADCE8B3}" type="presParOf" srcId="{404C763D-056B-4884-9BFC-452DAE8995A5}" destId="{FCB1E537-4B62-4C96-BE19-93CE8FE67071}" srcOrd="0" destOrd="0" presId="urn:microsoft.com/office/officeart/2018/2/layout/IconVerticalSolidList"/>
    <dgm:cxn modelId="{FB650854-7C8B-42C2-ADF2-7A99C06701B0}" type="presParOf" srcId="{FCB1E537-4B62-4C96-BE19-93CE8FE67071}" destId="{AA15A426-EE5F-4592-8FC0-2708A73DE1BB}" srcOrd="0" destOrd="0" presId="urn:microsoft.com/office/officeart/2018/2/layout/IconVerticalSolidList"/>
    <dgm:cxn modelId="{0E4B33C9-4CE4-4DBC-9BD6-65EEBFD5D1D3}" type="presParOf" srcId="{FCB1E537-4B62-4C96-BE19-93CE8FE67071}" destId="{AE130800-B99A-45B7-B8BB-A7337958F7C6}" srcOrd="1" destOrd="0" presId="urn:microsoft.com/office/officeart/2018/2/layout/IconVerticalSolidList"/>
    <dgm:cxn modelId="{6F278F53-2E83-4B6D-8708-F30681CED108}" type="presParOf" srcId="{FCB1E537-4B62-4C96-BE19-93CE8FE67071}" destId="{390014E0-1E91-450C-994E-0A7AF6B30160}" srcOrd="2" destOrd="0" presId="urn:microsoft.com/office/officeart/2018/2/layout/IconVerticalSolidList"/>
    <dgm:cxn modelId="{2EC7CD2F-10D4-4CC6-8780-D5AFCB4F24C6}" type="presParOf" srcId="{FCB1E537-4B62-4C96-BE19-93CE8FE67071}" destId="{6038B7FC-E305-4674-AB52-2E265931A2BF}" srcOrd="3" destOrd="0" presId="urn:microsoft.com/office/officeart/2018/2/layout/IconVerticalSolidList"/>
    <dgm:cxn modelId="{9FF57656-6750-4591-B502-0D7E05FB1DBF}" type="presParOf" srcId="{404C763D-056B-4884-9BFC-452DAE8995A5}" destId="{1980D1BF-C565-4346-9B75-84A5E4707AA9}" srcOrd="1" destOrd="0" presId="urn:microsoft.com/office/officeart/2018/2/layout/IconVerticalSolidList"/>
    <dgm:cxn modelId="{CF952EED-A428-4089-B06B-CBDD4E313266}" type="presParOf" srcId="{404C763D-056B-4884-9BFC-452DAE8995A5}" destId="{1B486399-E9A2-4C05-BE70-7CC6E277965D}" srcOrd="2" destOrd="0" presId="urn:microsoft.com/office/officeart/2018/2/layout/IconVerticalSolidList"/>
    <dgm:cxn modelId="{A3F1EC49-A1C1-4B8B-B57A-C54E343B9DEF}" type="presParOf" srcId="{1B486399-E9A2-4C05-BE70-7CC6E277965D}" destId="{0FB2FB90-B6FF-4393-AFDF-F39F61E50B69}" srcOrd="0" destOrd="0" presId="urn:microsoft.com/office/officeart/2018/2/layout/IconVerticalSolidList"/>
    <dgm:cxn modelId="{8C0D8B22-1092-448F-82CA-08213878C19E}" type="presParOf" srcId="{1B486399-E9A2-4C05-BE70-7CC6E277965D}" destId="{6EA16935-8BDC-4D60-972A-795280528788}" srcOrd="1" destOrd="0" presId="urn:microsoft.com/office/officeart/2018/2/layout/IconVerticalSolidList"/>
    <dgm:cxn modelId="{3908855C-77A0-499E-856D-23EC9DB9374A}" type="presParOf" srcId="{1B486399-E9A2-4C05-BE70-7CC6E277965D}" destId="{237AD8BD-311D-4D6B-82FE-4BB75D5D3021}" srcOrd="2" destOrd="0" presId="urn:microsoft.com/office/officeart/2018/2/layout/IconVerticalSolidList"/>
    <dgm:cxn modelId="{FA15CD8A-AC1F-42EB-9545-30C9AE438379}" type="presParOf" srcId="{1B486399-E9A2-4C05-BE70-7CC6E277965D}" destId="{D9BD4BCC-FF90-4F47-B060-E62BF75BC13A}" srcOrd="3" destOrd="0" presId="urn:microsoft.com/office/officeart/2018/2/layout/IconVerticalSolidList"/>
    <dgm:cxn modelId="{5D8595B0-0D5F-41A9-B34B-6717CFE6E04A}" type="presParOf" srcId="{404C763D-056B-4884-9BFC-452DAE8995A5}" destId="{46642EC9-AEEC-40F3-AB2E-4953C0574C82}" srcOrd="3" destOrd="0" presId="urn:microsoft.com/office/officeart/2018/2/layout/IconVerticalSolidList"/>
    <dgm:cxn modelId="{44DF658E-F63D-43E6-B6AE-F85C25E2E05B}" type="presParOf" srcId="{404C763D-056B-4884-9BFC-452DAE8995A5}" destId="{3F3F4AEC-4A30-41FD-BF56-62DB98875589}" srcOrd="4" destOrd="0" presId="urn:microsoft.com/office/officeart/2018/2/layout/IconVerticalSolidList"/>
    <dgm:cxn modelId="{923E5FE1-59F3-4E76-8BCB-65E32B8C520A}" type="presParOf" srcId="{3F3F4AEC-4A30-41FD-BF56-62DB98875589}" destId="{591B71AE-829A-43BE-A5D6-25BC6BDDBCC8}" srcOrd="0" destOrd="0" presId="urn:microsoft.com/office/officeart/2018/2/layout/IconVerticalSolidList"/>
    <dgm:cxn modelId="{02205D02-A401-4162-8C0F-33306F55323B}" type="presParOf" srcId="{3F3F4AEC-4A30-41FD-BF56-62DB98875589}" destId="{BEF6AE82-B835-4631-A1F0-E69C3A40527F}" srcOrd="1" destOrd="0" presId="urn:microsoft.com/office/officeart/2018/2/layout/IconVerticalSolidList"/>
    <dgm:cxn modelId="{DA313BA4-FC39-48A0-BBB6-CA9E4C519534}" type="presParOf" srcId="{3F3F4AEC-4A30-41FD-BF56-62DB98875589}" destId="{822D87A9-014F-4921-B4C8-4BAFDBD03EA0}" srcOrd="2" destOrd="0" presId="urn:microsoft.com/office/officeart/2018/2/layout/IconVerticalSolidList"/>
    <dgm:cxn modelId="{B3B69F41-EA9B-45C1-838B-936B71A2CE14}" type="presParOf" srcId="{3F3F4AEC-4A30-41FD-BF56-62DB98875589}" destId="{BB2A7EDA-78CB-44E7-A6C8-20F34B5EEF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5A426-EE5F-4592-8FC0-2708A73DE1BB}">
      <dsp:nvSpPr>
        <dsp:cNvPr id="0" name=""/>
        <dsp:cNvSpPr/>
      </dsp:nvSpPr>
      <dsp:spPr>
        <a:xfrm>
          <a:off x="0" y="561"/>
          <a:ext cx="8058713" cy="13132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130800-B99A-45B7-B8BB-A7337958F7C6}">
      <dsp:nvSpPr>
        <dsp:cNvPr id="0" name=""/>
        <dsp:cNvSpPr/>
      </dsp:nvSpPr>
      <dsp:spPr>
        <a:xfrm>
          <a:off x="397249" y="296036"/>
          <a:ext cx="722272" cy="7222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8B7FC-E305-4674-AB52-2E265931A2BF}">
      <dsp:nvSpPr>
        <dsp:cNvPr id="0" name=""/>
        <dsp:cNvSpPr/>
      </dsp:nvSpPr>
      <dsp:spPr>
        <a:xfrm>
          <a:off x="1516771" y="561"/>
          <a:ext cx="6541941" cy="131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83" tIns="138983" rIns="138983" bIns="138983" numCol="1" spcCol="1270" anchor="ctr" anchorCtr="0">
          <a:noAutofit/>
        </a:bodyPr>
        <a:lstStyle/>
        <a:p>
          <a:pPr marL="0" lvl="0" indent="0" algn="l" defTabSz="1111250">
            <a:lnSpc>
              <a:spcPct val="100000"/>
            </a:lnSpc>
            <a:spcBef>
              <a:spcPct val="0"/>
            </a:spcBef>
            <a:spcAft>
              <a:spcPct val="35000"/>
            </a:spcAft>
            <a:buNone/>
          </a:pPr>
          <a:r>
            <a:rPr lang="en-US" sz="2500" b="0" i="0" kern="1200"/>
            <a:t>Quick Hit: 5 Things for Manufacturers to Know</a:t>
          </a:r>
          <a:endParaRPr lang="en-US" sz="2500" kern="1200"/>
        </a:p>
      </dsp:txBody>
      <dsp:txXfrm>
        <a:off x="1516771" y="561"/>
        <a:ext cx="6541941" cy="1313222"/>
      </dsp:txXfrm>
    </dsp:sp>
    <dsp:sp modelId="{0FB2FB90-B6FF-4393-AFDF-F39F61E50B69}">
      <dsp:nvSpPr>
        <dsp:cNvPr id="0" name=""/>
        <dsp:cNvSpPr/>
      </dsp:nvSpPr>
      <dsp:spPr>
        <a:xfrm>
          <a:off x="0" y="1642088"/>
          <a:ext cx="8058713" cy="13132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A16935-8BDC-4D60-972A-795280528788}">
      <dsp:nvSpPr>
        <dsp:cNvPr id="0" name=""/>
        <dsp:cNvSpPr/>
      </dsp:nvSpPr>
      <dsp:spPr>
        <a:xfrm>
          <a:off x="397249" y="1937563"/>
          <a:ext cx="722272" cy="7222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BD4BCC-FF90-4F47-B060-E62BF75BC13A}">
      <dsp:nvSpPr>
        <dsp:cNvPr id="0" name=""/>
        <dsp:cNvSpPr/>
      </dsp:nvSpPr>
      <dsp:spPr>
        <a:xfrm>
          <a:off x="1516771" y="1642088"/>
          <a:ext cx="6541941" cy="131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83" tIns="138983" rIns="138983" bIns="138983" numCol="1" spcCol="1270" anchor="ctr" anchorCtr="0">
          <a:noAutofit/>
        </a:bodyPr>
        <a:lstStyle/>
        <a:p>
          <a:pPr marL="0" lvl="0" indent="0" algn="l" defTabSz="1111250">
            <a:lnSpc>
              <a:spcPct val="100000"/>
            </a:lnSpc>
            <a:spcBef>
              <a:spcPct val="0"/>
            </a:spcBef>
            <a:spcAft>
              <a:spcPct val="35000"/>
            </a:spcAft>
            <a:buNone/>
          </a:pPr>
          <a:r>
            <a:rPr lang="en-US" sz="2500" kern="1200" dirty="0"/>
            <a:t>Industry Talk: Resources Available for Manufacturers</a:t>
          </a:r>
        </a:p>
      </dsp:txBody>
      <dsp:txXfrm>
        <a:off x="1516771" y="1642088"/>
        <a:ext cx="6541941" cy="1313222"/>
      </dsp:txXfrm>
    </dsp:sp>
    <dsp:sp modelId="{591B71AE-829A-43BE-A5D6-25BC6BDDBCC8}">
      <dsp:nvSpPr>
        <dsp:cNvPr id="0" name=""/>
        <dsp:cNvSpPr/>
      </dsp:nvSpPr>
      <dsp:spPr>
        <a:xfrm>
          <a:off x="0" y="3283616"/>
          <a:ext cx="8058713" cy="13132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6AE82-B835-4631-A1F0-E69C3A40527F}">
      <dsp:nvSpPr>
        <dsp:cNvPr id="0" name=""/>
        <dsp:cNvSpPr/>
      </dsp:nvSpPr>
      <dsp:spPr>
        <a:xfrm>
          <a:off x="397249" y="3579091"/>
          <a:ext cx="722272" cy="7222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2A7EDA-78CB-44E7-A6C8-20F34B5EEF75}">
      <dsp:nvSpPr>
        <dsp:cNvPr id="0" name=""/>
        <dsp:cNvSpPr/>
      </dsp:nvSpPr>
      <dsp:spPr>
        <a:xfrm>
          <a:off x="1516771" y="3283616"/>
          <a:ext cx="6541941" cy="131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83" tIns="138983" rIns="138983" bIns="138983" numCol="1" spcCol="1270" anchor="ctr" anchorCtr="0">
          <a:noAutofit/>
        </a:bodyPr>
        <a:lstStyle/>
        <a:p>
          <a:pPr marL="0" lvl="0" indent="0" algn="l" defTabSz="1111250">
            <a:lnSpc>
              <a:spcPct val="100000"/>
            </a:lnSpc>
            <a:spcBef>
              <a:spcPct val="0"/>
            </a:spcBef>
            <a:spcAft>
              <a:spcPct val="35000"/>
            </a:spcAft>
            <a:buNone/>
          </a:pPr>
          <a:r>
            <a:rPr lang="en-US" sz="2500" b="0" i="0" kern="1200" dirty="0"/>
            <a:t>Leaders Table:  Questions and Discussion</a:t>
          </a:r>
          <a:endParaRPr lang="en-US" sz="2500" kern="1200" dirty="0"/>
        </a:p>
      </dsp:txBody>
      <dsp:txXfrm>
        <a:off x="1516771" y="3283616"/>
        <a:ext cx="6541941" cy="131322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899E8B-A8E7-45DE-B248-487AE949B5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A125E6-5424-4D4A-A5B5-269507F56D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4C1B5E-985A-4EA0-B558-498373BFA0B6}" type="datetimeFigureOut">
              <a:rPr lang="en-US" smtClean="0"/>
              <a:t>2/23/24</a:t>
            </a:fld>
            <a:endParaRPr lang="en-US"/>
          </a:p>
        </p:txBody>
      </p:sp>
      <p:sp>
        <p:nvSpPr>
          <p:cNvPr id="4" name="Footer Placeholder 3">
            <a:extLst>
              <a:ext uri="{FF2B5EF4-FFF2-40B4-BE49-F238E27FC236}">
                <a16:creationId xmlns:a16="http://schemas.microsoft.com/office/drawing/2014/main" id="{B96B0FF8-D71D-4356-ADF2-543ED6814A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F92B91-9675-445A-9434-62C279A54C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955C0C-4311-4083-8CB0-987F3FFB8216}" type="slidenum">
              <a:rPr lang="en-US" smtClean="0"/>
              <a:t>‹#›</a:t>
            </a:fld>
            <a:endParaRPr lang="en-US"/>
          </a:p>
        </p:txBody>
      </p:sp>
    </p:spTree>
    <p:extLst>
      <p:ext uri="{BB962C8B-B14F-4D97-AF65-F5344CB8AC3E}">
        <p14:creationId xmlns:p14="http://schemas.microsoft.com/office/powerpoint/2010/main" val="3594791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F71BB2-A75F-8C40-AF4B-12D3FC790FC3}" type="datetimeFigureOut">
              <a:rPr lang="en-US" smtClean="0"/>
              <a:t>2/23/24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805B8-FE4F-5A4A-93F4-E989F9A2447A}" type="slidenum">
              <a:rPr lang="en-US" smtClean="0"/>
              <a:t>‹#›</a:t>
            </a:fld>
            <a:endParaRPr lang="en-US"/>
          </a:p>
        </p:txBody>
      </p:sp>
    </p:spTree>
    <p:extLst>
      <p:ext uri="{BB962C8B-B14F-4D97-AF65-F5344CB8AC3E}">
        <p14:creationId xmlns:p14="http://schemas.microsoft.com/office/powerpoint/2010/main" val="133924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1</a:t>
            </a:fld>
            <a:endParaRPr lang="en-US"/>
          </a:p>
        </p:txBody>
      </p:sp>
    </p:spTree>
    <p:extLst>
      <p:ext uri="{BB962C8B-B14F-4D97-AF65-F5344CB8AC3E}">
        <p14:creationId xmlns:p14="http://schemas.microsoft.com/office/powerpoint/2010/main" val="3314089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effectLst/>
                <a:latin typeface="Manrope"/>
              </a:rPr>
              <a:t>Kristy Johns – Me</a:t>
            </a:r>
          </a:p>
          <a:p>
            <a:endParaRPr lang="en-US" b="0" i="0" u="none" strike="noStrike" dirty="0">
              <a:effectLst/>
              <a:latin typeface="Manrop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Aly Grady is the Deputy Director for the Department of Commerce and Economic Opportunity’s Regional Economic Development Team.  With this position, Aly works with local governments, community partners, businesses, and other entities to serve the needs and promote economic development across the state of Illinois.  Aly has been working in state government for over 20 years and brings her knowledge and experience into this role to further the mission of DCEO.  That mission is to support and maintain a strong economic environment for those served – taxpayers, employers, workers, and communities – by actively recruiting and growing businesses, maintaining a 21</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200" dirty="0">
                <a:effectLst/>
                <a:latin typeface="Calibri" panose="020F0502020204030204" pitchFamily="34" charset="0"/>
                <a:ea typeface="Calibri" panose="020F0502020204030204" pitchFamily="34" charset="0"/>
                <a:cs typeface="Times New Roman" panose="02020603050405020304" pitchFamily="18" charset="0"/>
              </a:rPr>
              <a:t>-century workforce, enhancing innovation, and brining jobs and investment to underserved communities throughout Illinois.  Aly is a Central Illinois native having grown up in Mattoon and living for over 25 years in the Springfield area.</a:t>
            </a:r>
            <a:endParaRPr lang="en-US" b="0" i="0" u="none" strike="noStrike" dirty="0">
              <a:solidFill>
                <a:srgbClr val="212121"/>
              </a:solidFill>
              <a:effectLst/>
              <a:latin typeface="Calibri" panose="020F0502020204030204" pitchFamily="34" charset="0"/>
            </a:endParaRPr>
          </a:p>
          <a:p>
            <a:endParaRPr lang="en-US" b="0" i="0" u="none" strike="noStrike" dirty="0">
              <a:effectLst/>
              <a:latin typeface="Manrope"/>
            </a:endParaRPr>
          </a:p>
          <a:p>
            <a:endParaRPr lang="en-US" b="0" i="0" u="none" strike="noStrike" dirty="0">
              <a:solidFill>
                <a:srgbClr val="141827"/>
              </a:solidFill>
              <a:effectLst/>
              <a:latin typeface="Helvetica Neue" panose="02000503000000020004" pitchFamily="2" charset="0"/>
            </a:endParaRPr>
          </a:p>
          <a:p>
            <a:r>
              <a:rPr lang="en-US" b="0" i="0" u="none" strike="noStrike" dirty="0">
                <a:solidFill>
                  <a:srgbClr val="676767"/>
                </a:solidFill>
                <a:effectLst/>
                <a:latin typeface="Open Sans" panose="020B0606030504020204" pitchFamily="34" charset="0"/>
              </a:rPr>
              <a:t>Maria Moran joined the IMA in 2022 with over 20 years of manufacturing partnerships. She has been a trusted advisor to small and medium business, mid-level and enterprise organizations throughout Illinois, connecting business leaders to the experts and solutions needed to grow. Always curious and eager to learn, Maria enjoys building long lasting relationships that provide value to all stakeholders. Maria is based in Oak Brook and works primarily in Chicago, its suburbs, and the Rockford area.</a:t>
            </a:r>
            <a:endParaRPr lang="en-US" b="0" i="0" u="none" strike="noStrike" dirty="0">
              <a:solidFill>
                <a:srgbClr val="141827"/>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Aly Grady is the Deputy Director for the Department of Commerce and Economic Opportunity’s Regional Economic Development Team.  With this position, Aly works with local governments, community partners, businesses, and other entities to serve the needs and promote economic development across the state of Illinois.  Aly has been working in state government for over 20 years and brings her knowledge and experience into this role to further the mission of DCEO.  That mission is to support and maintain a strong economic environment for those served – taxpayers, employers, workers, and communities – by actively recruiting and growing businesses, maintaining a 21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-century workforce, enhancing innovation, and brining jobs and investment to underserved communities throughout Illinois.  Aly is a Central Illinois native having grown up in Mattoon and living for over 25 years in the Springfield area.</a:t>
            </a:r>
            <a:endParaRPr lang="en-US" b="0" i="0" u="none" strike="noStrike" dirty="0">
              <a:solidFill>
                <a:srgbClr val="212121"/>
              </a:solidFill>
              <a:effectLst/>
              <a:latin typeface="Calibri" panose="020F0502020204030204" pitchFamily="34" charset="0"/>
            </a:endParaRPr>
          </a:p>
          <a:p>
            <a:endParaRPr lang="en-US" b="0" i="0" u="none" strike="noStrike" dirty="0">
              <a:solidFill>
                <a:srgbClr val="212121"/>
              </a:solidFill>
              <a:effectLst/>
              <a:latin typeface="Calibri" panose="020F0502020204030204" pitchFamily="34" charset="0"/>
            </a:endParaRPr>
          </a:p>
          <a:p>
            <a:pPr marL="0" marR="8890" indent="0">
              <a:lnSpc>
                <a:spcPct val="99000"/>
              </a:lnSpc>
              <a:spcBef>
                <a:spcPts val="600"/>
              </a:spcBef>
              <a:spcAft>
                <a:spcPts val="80"/>
              </a:spcAft>
            </a:pPr>
            <a:r>
              <a:rPr lang="en-US" sz="1800" dirty="0">
                <a:solidFill>
                  <a:srgbClr val="000000"/>
                </a:solidFill>
                <a:effectLst/>
                <a:latin typeface="Arial" panose="020B0604020202020204" pitchFamily="34" charset="0"/>
                <a:ea typeface="Cambria" panose="02040503050406030204" pitchFamily="18" charset="0"/>
                <a:cs typeface="Cambria" panose="02040503050406030204" pitchFamily="18" charset="0"/>
              </a:rPr>
              <a:t>Ms. Krueger-</a:t>
            </a:r>
            <a:r>
              <a:rPr lang="en-US" sz="1800" dirty="0" err="1">
                <a:solidFill>
                  <a:srgbClr val="000000"/>
                </a:solidFill>
                <a:effectLst/>
                <a:latin typeface="Arial" panose="020B0604020202020204" pitchFamily="34" charset="0"/>
                <a:ea typeface="Cambria" panose="02040503050406030204" pitchFamily="18" charset="0"/>
                <a:cs typeface="Cambria" panose="02040503050406030204" pitchFamily="18" charset="0"/>
              </a:rPr>
              <a:t>Huhra</a:t>
            </a:r>
            <a:r>
              <a:rPr lang="en-US" sz="1800" dirty="0">
                <a:solidFill>
                  <a:srgbClr val="000000"/>
                </a:solidFill>
                <a:effectLst/>
                <a:latin typeface="Arial" panose="020B0604020202020204" pitchFamily="34" charset="0"/>
                <a:ea typeface="Cambria" panose="02040503050406030204" pitchFamily="18" charset="0"/>
                <a:cs typeface="Cambria" panose="02040503050406030204" pitchFamily="18" charset="0"/>
              </a:rPr>
              <a:t> has been Director of the Illinois APEX Accelerator at Bradley University’s Turner Center for Entrepreneurship for 6 years.  As Director, she establishes the center’s strategic direction to deliver critical program resources which reduce barriers for small businesses to become suppliers to the Department of Defense and other government agencies.  She develops effective and engaging technical learning experiences to train businesses on performing market analysis and navigating contracting requirements through client consulting and instructing training seminars.  Ms. Krueger-</a:t>
            </a:r>
            <a:r>
              <a:rPr lang="en-US" sz="1800" dirty="0" err="1">
                <a:solidFill>
                  <a:srgbClr val="000000"/>
                </a:solidFill>
                <a:effectLst/>
                <a:latin typeface="Arial" panose="020B0604020202020204" pitchFamily="34" charset="0"/>
                <a:ea typeface="Cambria" panose="02040503050406030204" pitchFamily="18" charset="0"/>
                <a:cs typeface="Cambria" panose="02040503050406030204" pitchFamily="18" charset="0"/>
              </a:rPr>
              <a:t>Huhra</a:t>
            </a:r>
            <a:r>
              <a:rPr lang="en-US" sz="1800" dirty="0">
                <a:solidFill>
                  <a:srgbClr val="000000"/>
                </a:solidFill>
                <a:effectLst/>
                <a:latin typeface="Arial" panose="020B0604020202020204" pitchFamily="34" charset="0"/>
                <a:ea typeface="Cambria" panose="02040503050406030204" pitchFamily="18" charset="0"/>
                <a:cs typeface="Cambria" panose="02040503050406030204" pitchFamily="18" charset="0"/>
              </a:rPr>
              <a:t> continues her commitment to advance supplier diversity with a focused outreach to small business concerns which are Disadvantaged, Women-Owned, Veteran-Owned, and Minority Institutions.   </a:t>
            </a:r>
            <a:endParaRPr lang="en-US" sz="18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4" name="Slide Number Placeholder 3"/>
          <p:cNvSpPr>
            <a:spLocks noGrp="1"/>
          </p:cNvSpPr>
          <p:nvPr>
            <p:ph type="sldNum" sz="quarter" idx="5"/>
          </p:nvPr>
        </p:nvSpPr>
        <p:spPr/>
        <p:txBody>
          <a:bodyPr/>
          <a:lstStyle/>
          <a:p>
            <a:fld id="{D8E805B8-FE4F-5A4A-93F4-E989F9A2447A}" type="slidenum">
              <a:rPr lang="en-US" smtClean="0"/>
              <a:t>3</a:t>
            </a:fld>
            <a:endParaRPr lang="en-US"/>
          </a:p>
        </p:txBody>
      </p:sp>
    </p:spTree>
    <p:extLst>
      <p:ext uri="{BB962C8B-B14F-4D97-AF65-F5344CB8AC3E}">
        <p14:creationId xmlns:p14="http://schemas.microsoft.com/office/powerpoint/2010/main" val="3508378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4</a:t>
            </a:fld>
            <a:endParaRPr lang="en-US"/>
          </a:p>
        </p:txBody>
      </p:sp>
    </p:spTree>
    <p:extLst>
      <p:ext uri="{BB962C8B-B14F-4D97-AF65-F5344CB8AC3E}">
        <p14:creationId xmlns:p14="http://schemas.microsoft.com/office/powerpoint/2010/main" val="1171149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5</a:t>
            </a:fld>
            <a:endParaRPr lang="en-US"/>
          </a:p>
        </p:txBody>
      </p:sp>
    </p:spTree>
    <p:extLst>
      <p:ext uri="{BB962C8B-B14F-4D97-AF65-F5344CB8AC3E}">
        <p14:creationId xmlns:p14="http://schemas.microsoft.com/office/powerpoint/2010/main" val="234587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6</a:t>
            </a:fld>
            <a:endParaRPr lang="en-US"/>
          </a:p>
        </p:txBody>
      </p:sp>
    </p:spTree>
    <p:extLst>
      <p:ext uri="{BB962C8B-B14F-4D97-AF65-F5344CB8AC3E}">
        <p14:creationId xmlns:p14="http://schemas.microsoft.com/office/powerpoint/2010/main" val="2223263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7</a:t>
            </a:fld>
            <a:endParaRPr lang="en-US"/>
          </a:p>
        </p:txBody>
      </p:sp>
    </p:spTree>
    <p:extLst>
      <p:ext uri="{BB962C8B-B14F-4D97-AF65-F5344CB8AC3E}">
        <p14:creationId xmlns:p14="http://schemas.microsoft.com/office/powerpoint/2010/main" val="774660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8</a:t>
            </a:fld>
            <a:endParaRPr lang="en-US"/>
          </a:p>
        </p:txBody>
      </p:sp>
    </p:spTree>
    <p:extLst>
      <p:ext uri="{BB962C8B-B14F-4D97-AF65-F5344CB8AC3E}">
        <p14:creationId xmlns:p14="http://schemas.microsoft.com/office/powerpoint/2010/main" val="3030671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500"/>
              </a:spcAft>
            </a:pPr>
            <a:br>
              <a:rPr lang="en-US" sz="1800" b="0" i="0" u="none" strike="noStrike" dirty="0">
                <a:solidFill>
                  <a:srgbClr val="212121"/>
                </a:solidFill>
                <a:effectLst/>
                <a:latin typeface="Calibri" panose="020F0502020204030204" pitchFamily="34" charset="0"/>
              </a:rPr>
            </a:br>
            <a:r>
              <a:rPr lang="en-US" sz="1800" b="1" i="0" u="none" strike="noStrike" dirty="0">
                <a:solidFill>
                  <a:srgbClr val="0D0D0D"/>
                </a:solidFill>
                <a:effectLst/>
                <a:latin typeface="Segoe UI" panose="020B0502040204020203" pitchFamily="34" charset="0"/>
              </a:rPr>
              <a:t>Illinois DCEO (Department of Commerce and Economic Opportunity):</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F0502020204030204" pitchFamily="34" charset="0"/>
              </a:rPr>
              <a:t>1.</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What specific programs or initiatives does the Illinois DCEO offer to support manufacturers in the state?</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2.</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How does the Illinois DCEO assist manufacturers in accessing funding or incentives for growth and expansion?</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3.</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Can you elaborate on any recent success stories or case studies where the Illinois DCEO played a pivotal role in helping a manufacturer thrive?</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4.</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What resources does the Illinois DCEO provide to help manufacturers navigate regulatory compliance or address challenges related to workforce development?</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5.</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In what ways does the Illinois DCEO collaborate with other organizations or agencies to maximize support for manufacturers?</a:t>
            </a:r>
            <a:endParaRPr lang="en-US" b="0" i="0" u="none" strike="noStrike" dirty="0">
              <a:solidFill>
                <a:srgbClr val="212121"/>
              </a:solidFill>
              <a:effectLst/>
              <a:latin typeface="Calibri" panose="020F0502020204030204" pitchFamily="34" charset="0"/>
            </a:endParaRPr>
          </a:p>
          <a:p>
            <a:pPr algn="l">
              <a:spcAft>
                <a:spcPts val="1500"/>
              </a:spcAft>
            </a:pPr>
            <a:r>
              <a:rPr lang="en-US" sz="1800" b="1" i="0" u="none" strike="noStrike" dirty="0">
                <a:solidFill>
                  <a:srgbClr val="0D0D0D"/>
                </a:solidFill>
                <a:effectLst/>
                <a:latin typeface="Segoe UI" panose="020B0502040204020203" pitchFamily="34" charset="0"/>
              </a:rPr>
              <a:t>Illinois Manufacturers Association:</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1.</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How does the Illinois Manufacturers Association advocate for the interests of manufacturers in the state, particularly regarding policy and legislation?</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2.</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What networking or educational opportunities does the Illinois Manufacturers Association provide for manufacturers to connect and learn from each other?</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3.</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Can you outline any specific tools or resources the association offers to help manufacturers improve efficiency, sustainability, or competitiveness?</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4.</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How does the Illinois Manufacturers Association support workforce development and talent retention within the manufacturing sector?</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5.</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What are the top priorities or challenges currently facing manufacturers in Illinois, and how is the association addressing them?</a:t>
            </a:r>
            <a:endParaRPr lang="en-US" b="0" i="0" u="none" strike="noStrike" dirty="0">
              <a:solidFill>
                <a:srgbClr val="212121"/>
              </a:solidFill>
              <a:effectLst/>
              <a:latin typeface="Calibri" panose="020F0502020204030204" pitchFamily="34" charset="0"/>
            </a:endParaRPr>
          </a:p>
          <a:p>
            <a:pPr algn="l">
              <a:spcAft>
                <a:spcPts val="1500"/>
              </a:spcAft>
            </a:pPr>
            <a:r>
              <a:rPr lang="en-US" sz="1800" b="1" i="0" u="none" strike="noStrike" dirty="0">
                <a:solidFill>
                  <a:srgbClr val="0D0D0D"/>
                </a:solidFill>
                <a:effectLst/>
                <a:latin typeface="Segoe UI" panose="020B0502040204020203" pitchFamily="34" charset="0"/>
              </a:rPr>
              <a:t>Illinois Manufacturing Excellence Center:</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1.</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How does the Illinois Manufacturing Excellence Center assist manufacturers in improving their operational processes and increasing productivity?</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2.</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Can you share examples of successful collaborations between the Illinois Manufacturing Excellence Center and manufacturers in the state?</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3.</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What types of training or consulting services does the center offer to help manufacturers adopt new technologies or best practices?</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4.</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How does the Illinois Manufacturing Excellence Center support manufacturers in implementing sustainable and environmentally friendly manufacturing practices?</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5.</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What role does the center play in fostering innovation and helping manufacturers stay competitive in an ever-evolving market?</a:t>
            </a:r>
            <a:endParaRPr lang="en-US" b="0" i="0" u="none" strike="noStrike" dirty="0">
              <a:solidFill>
                <a:srgbClr val="212121"/>
              </a:solidFill>
              <a:effectLst/>
              <a:latin typeface="Calibri" panose="020F0502020204030204" pitchFamily="34" charset="0"/>
            </a:endParaRPr>
          </a:p>
          <a:p>
            <a:pPr algn="l">
              <a:spcAft>
                <a:spcPts val="1500"/>
              </a:spcAft>
            </a:pPr>
            <a:r>
              <a:rPr lang="en-US" sz="1800" b="1" i="0" u="none" strike="noStrike" dirty="0">
                <a:solidFill>
                  <a:srgbClr val="0D0D0D"/>
                </a:solidFill>
                <a:effectLst/>
                <a:latin typeface="Segoe UI" panose="020B0502040204020203" pitchFamily="34" charset="0"/>
              </a:rPr>
              <a:t>APEX Accelerators:</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1.</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How does APEX accelerators support startups or early-stage companies in the manufacturing sector?</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2.</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Can you provide examples of successful partnerships between APEX accelerators and manufacturing startups in Illinois?</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3.</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What resources or mentorship opportunities does APEX accelerators offer to help manufacturing startups scale and grow?</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4.</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How does APEX accelerators facilitate connections between manufacturers and potential investors or strategic partners?</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5.</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In your view, what are some key trends or emerging technologies that manufacturing startups should be aware of, and how is APEX accelerators assisting them in adapting to these changes?</a:t>
            </a:r>
            <a:endParaRPr lang="en-US" b="0" i="0" u="none" strike="noStrike" dirty="0">
              <a:solidFill>
                <a:srgbClr val="212121"/>
              </a:solidFill>
              <a:effectLst/>
              <a:latin typeface="Calibri" panose="020F0502020204030204" pitchFamily="34" charset="0"/>
            </a:endParaRPr>
          </a:p>
          <a:p>
            <a:pPr algn="l">
              <a:spcAft>
                <a:spcPts val="1500"/>
              </a:spcAft>
            </a:pPr>
            <a:r>
              <a:rPr lang="en-US" sz="1800" b="1" i="0" u="none" strike="noStrike" dirty="0">
                <a:solidFill>
                  <a:srgbClr val="0D0D0D"/>
                </a:solidFill>
                <a:effectLst/>
                <a:latin typeface="Segoe UI" panose="020B0502040204020203" pitchFamily="34" charset="0"/>
              </a:rPr>
              <a:t>Illinois SBDCs (Small Business Development Centers):</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1.</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How do Illinois SBDCs specifically cater to the needs of small and medium-sized manufacturers in the state?</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2.</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Can you outline the consulting or advisory services that SBDCs offer to help manufacturers with business planning, marketing, and financial management?</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3.</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How does Illinois SBDCs assist manufacturers in accessing capital or securing financing for expansion or innovation projects?</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4.</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What role do SBDCs play in providing manufacturers with market intelligence or assistance in exploring new markets, both domestically and internationally?</a:t>
            </a:r>
            <a:endParaRPr lang="en-US" b="0" i="0" u="none" strike="noStrike" dirty="0">
              <a:solidFill>
                <a:srgbClr val="212121"/>
              </a:solidFill>
              <a:effectLst/>
              <a:latin typeface="Calibri" panose="020F0502020204030204" pitchFamily="34" charset="0"/>
            </a:endParaRPr>
          </a:p>
          <a:p>
            <a:pPr marL="685800" algn="l"/>
            <a:r>
              <a:rPr lang="en-US" sz="1800" b="0" i="0" u="none" strike="noStrike" dirty="0">
                <a:solidFill>
                  <a:srgbClr val="0D0D0D"/>
                </a:solidFill>
                <a:effectLst/>
                <a:latin typeface="Aptos" panose="020B0004020202020204" pitchFamily="34" charset="0"/>
              </a:rPr>
              <a:t>5.</a:t>
            </a:r>
            <a:r>
              <a:rPr lang="en-US" sz="1800" b="0" i="0" u="none" strike="noStrike" dirty="0">
                <a:solidFill>
                  <a:srgbClr val="0D0D0D"/>
                </a:solidFill>
                <a:effectLst/>
                <a:latin typeface="Times New Roman" panose="02020603050405020304" pitchFamily="18" charset="0"/>
              </a:rPr>
              <a:t>      </a:t>
            </a:r>
            <a:r>
              <a:rPr lang="en-US" sz="1800" b="0" i="0" u="none" strike="noStrike" dirty="0">
                <a:solidFill>
                  <a:srgbClr val="0D0D0D"/>
                </a:solidFill>
                <a:effectLst/>
                <a:latin typeface="Segoe UI" panose="020B0502040204020203" pitchFamily="34" charset="0"/>
              </a:rPr>
              <a:t>How does the Illinois SBDC network collaborate with other organizations or agencies to provide comprehensive support to manufacturers across the state?</a:t>
            </a:r>
            <a:endParaRPr lang="en-US" b="0" i="0" u="none" strike="noStrike" dirty="0">
              <a:solidFill>
                <a:srgbClr val="212121"/>
              </a:solidFill>
              <a:effectLst/>
              <a:latin typeface="Calibri" panose="020F0502020204030204"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9</a:t>
            </a:fld>
            <a:endParaRPr lang="en-US"/>
          </a:p>
        </p:txBody>
      </p:sp>
    </p:spTree>
    <p:extLst>
      <p:ext uri="{BB962C8B-B14F-4D97-AF65-F5344CB8AC3E}">
        <p14:creationId xmlns:p14="http://schemas.microsoft.com/office/powerpoint/2010/main" val="887450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br>
              <a:rPr lang="en-US" sz="1800" b="0" i="0" u="none" strike="noStrike" dirty="0">
                <a:solidFill>
                  <a:srgbClr val="212121"/>
                </a:solidFill>
                <a:effectLst/>
                <a:latin typeface="Calibri" panose="020F0502020204030204" pitchFamily="34" charset="0"/>
              </a:rPr>
            </a:br>
            <a:r>
              <a:rPr lang="en-US" sz="1800" b="0" i="0" u="none" strike="noStrike" dirty="0">
                <a:solidFill>
                  <a:srgbClr val="212121"/>
                </a:solidFill>
                <a:effectLst/>
                <a:latin typeface="Calibri" panose="020F0502020204030204" pitchFamily="34" charset="0"/>
              </a:rPr>
              <a:t> </a:t>
            </a:r>
          </a:p>
          <a:p>
            <a:pPr marL="0" marR="0" algn="l">
              <a:spcBef>
                <a:spcPts val="0"/>
              </a:spcBef>
              <a:spcAft>
                <a:spcPts val="0"/>
              </a:spcAft>
            </a:pPr>
            <a:r>
              <a:rPr lang="en-US" sz="1800" b="0" i="0" u="none" strike="noStrike" dirty="0">
                <a:solidFill>
                  <a:srgbClr val="212121"/>
                </a:solidFill>
                <a:effectLst/>
                <a:latin typeface="Calibri" panose="020F0502020204030204" pitchFamily="34" charset="0"/>
              </a:rPr>
              <a:t> </a:t>
            </a:r>
          </a:p>
          <a:p>
            <a:pPr marL="0" marR="0" algn="l">
              <a:spcBef>
                <a:spcPts val="50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Strategic Collaboration:</a:t>
            </a:r>
            <a:r>
              <a:rPr lang="en-US" sz="1800" b="0" i="0" u="none" strike="noStrike" dirty="0">
                <a:solidFill>
                  <a:srgbClr val="212121"/>
                </a:solidFill>
                <a:effectLst/>
                <a:latin typeface="Calibri" panose="020F0502020204030204" pitchFamily="34" charset="0"/>
              </a:rPr>
              <a:t> In an era of rapid technological advancements and global competition, how can the Illinois Department of Commerce and Economic Opportunity, the Illinois Manufacturing Excellence Center, and the Illinois Manufacturers' Association collaborate strategically to enhance the competitiveness of Illinois-based manufacturers on the national and international stage?</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Workforce Development:</a:t>
            </a:r>
            <a:r>
              <a:rPr lang="en-US" sz="1800" b="0" i="0" u="none" strike="noStrike" dirty="0">
                <a:solidFill>
                  <a:srgbClr val="212121"/>
                </a:solidFill>
                <a:effectLst/>
                <a:latin typeface="Calibri" panose="020F0502020204030204" pitchFamily="34" charset="0"/>
              </a:rPr>
              <a:t> With the ongoing evolution of manufacturing technologies, how can the state of Illinois ensure a skilled and adaptable workforce that meets the changing demands of the industry? Are there specific initiatives or partnerships in place to address workforce development challenges and ensure a steady pipeline of talent for the manufacturing sector?</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Innovation and Technology Adoption:</a:t>
            </a:r>
            <a:r>
              <a:rPr lang="en-US" sz="1800" b="0" i="0" u="none" strike="noStrike" dirty="0">
                <a:solidFill>
                  <a:srgbClr val="212121"/>
                </a:solidFill>
                <a:effectLst/>
                <a:latin typeface="Calibri" panose="020F0502020204030204" pitchFamily="34" charset="0"/>
              </a:rPr>
              <a:t> How can manufacturers in Illinois leverage innovation and emerging technologies to stay ahead in the global marketplace? Are there state-level initiatives or resources available to support manufacturers in adopting and integrating new technologies into their operations?</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Supply Chain Resilience:</a:t>
            </a:r>
            <a:r>
              <a:rPr lang="en-US" sz="1800" b="0" i="0" u="none" strike="noStrike" dirty="0">
                <a:solidFill>
                  <a:srgbClr val="212121"/>
                </a:solidFill>
                <a:effectLst/>
                <a:latin typeface="Calibri" panose="020F0502020204030204" pitchFamily="34" charset="0"/>
              </a:rPr>
              <a:t> Recent global events have highlighted the importance of resilient and agile supply chains. What strategies or best practices can Illinois manufacturers employ to enhance the resilience of their supply chains? Additionally, how can the state support these efforts to strengthen the overall manufacturing ecosystem?</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Sustainability and Environmental Practices: </a:t>
            </a:r>
            <a:r>
              <a:rPr lang="en-US" sz="1800" b="0" i="0" u="none" strike="noStrike" dirty="0">
                <a:solidFill>
                  <a:srgbClr val="212121"/>
                </a:solidFill>
                <a:effectLst/>
                <a:latin typeface="Calibri" panose="020F0502020204030204" pitchFamily="34" charset="0"/>
              </a:rPr>
              <a:t>With increasing emphasis on sustainability, how can Illinois manufacturers integrate environmentally friendly practices into their operations? Are there state-level incentives or programs to encourage the adoption of sustainable manufacturing processes, and what role can each organization represented at this roundtable play in promoting eco-friendly initiatives?</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Trade and Export Opportunities:</a:t>
            </a:r>
            <a:r>
              <a:rPr lang="en-US" sz="1800" b="0" i="0" u="none" strike="noStrike" dirty="0">
                <a:solidFill>
                  <a:srgbClr val="212121"/>
                </a:solidFill>
                <a:effectLst/>
                <a:latin typeface="Calibri" panose="020F0502020204030204" pitchFamily="34" charset="0"/>
              </a:rPr>
              <a:t> In the context of global trade dynamics, how can the state of Illinois and its manufacturing community capitalize on international market opportunities? Are there specific programs or support mechanisms in place to assist manufacturers in expanding their reach and navigating international trade challenges?</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Regulatory Environment: </a:t>
            </a:r>
            <a:r>
              <a:rPr lang="en-US" sz="1800" b="0" i="0" u="none" strike="noStrike" dirty="0">
                <a:solidFill>
                  <a:srgbClr val="212121"/>
                </a:solidFill>
                <a:effectLst/>
                <a:latin typeface="Calibri" panose="020F0502020204030204" pitchFamily="34" charset="0"/>
              </a:rPr>
              <a:t>How can the Illinois Department of Commerce and Economic Opportunity collaborate with the Illinois Manufacturers' Association to create a business-friendly regulatory environment for manufacturers? Are there ongoing efforts to streamline regulations or address regulatory challenges that may impact the industry's growth and competitiveness?</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Digital Transformation:</a:t>
            </a:r>
            <a:r>
              <a:rPr lang="en-US" sz="1800" b="0" i="0" u="none" strike="noStrike" dirty="0">
                <a:solidFill>
                  <a:srgbClr val="212121"/>
                </a:solidFill>
                <a:effectLst/>
                <a:latin typeface="Calibri" panose="020F0502020204030204" pitchFamily="34" charset="0"/>
              </a:rPr>
              <a:t> As the manufacturing industry undergoes digital transformation, how can Illinois manufacturers embrace Industry 4.0 technologies to improve efficiency and productivity? What initiatives or resources are available to help manufacturers, especially small and medium-sized enterprises, in their digital adoption journey?</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Reskilling and Upskilling Programs: </a:t>
            </a:r>
            <a:r>
              <a:rPr lang="en-US" sz="1800" b="0" i="0" u="none" strike="noStrike" dirty="0">
                <a:solidFill>
                  <a:srgbClr val="212121"/>
                </a:solidFill>
                <a:effectLst/>
                <a:latin typeface="Calibri" panose="020F0502020204030204" pitchFamily="34" charset="0"/>
              </a:rPr>
              <a:t>Given the rapidly evolving nature of manufacturing jobs, what measures are being taken to implement reskilling and upskilling programs for the existing workforce? How can the Illinois Manufacturing Excellence Center collaborate with industry leaders to ensure that workers are equipped with the skills needed for the jobs of the future?</a:t>
            </a:r>
          </a:p>
          <a:p>
            <a:pPr marL="0" marR="0" algn="l">
              <a:spcBef>
                <a:spcPts val="0"/>
              </a:spcBef>
              <a:spcAft>
                <a:spcPts val="50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Access to Capital:</a:t>
            </a:r>
            <a:r>
              <a:rPr lang="en-US" sz="1800" b="0" i="0" u="none" strike="noStrike" dirty="0">
                <a:solidFill>
                  <a:srgbClr val="212121"/>
                </a:solidFill>
                <a:effectLst/>
                <a:latin typeface="Calibri" panose="020F0502020204030204" pitchFamily="34" charset="0"/>
              </a:rPr>
              <a:t> Access to capital is crucial for innovation and expansion. What steps can the Illinois Department of Commerce and Economic Opportunity and the Illinois Manufacturers' Association take to enhance access to financing for manufacturers? Are there specific financial programs or incentives aimed at supporting manufacturing businesses, particularly those looking to invest in new technologies or facilities?</a:t>
            </a:r>
          </a:p>
          <a:p>
            <a:pPr marL="0" marR="0" algn="l">
              <a:spcBef>
                <a:spcPts val="0"/>
              </a:spcBef>
              <a:spcAft>
                <a:spcPts val="0"/>
              </a:spcAft>
            </a:pPr>
            <a:r>
              <a:rPr lang="en-US" sz="1800" b="0" i="0" u="none" strike="noStrike" dirty="0">
                <a:solidFill>
                  <a:srgbClr val="212121"/>
                </a:solidFill>
                <a:effectLst/>
                <a:latin typeface="Calibri" panose="020F0502020204030204" pitchFamily="34" charset="0"/>
              </a:rPr>
              <a:t> </a:t>
            </a:r>
          </a:p>
          <a:p>
            <a:pPr marL="0" marR="0" algn="l">
              <a:spcBef>
                <a:spcPts val="0"/>
              </a:spcBef>
              <a:spcAft>
                <a:spcPts val="0"/>
              </a:spcAft>
            </a:pPr>
            <a:r>
              <a:rPr lang="en-US" sz="1800" b="0" i="0" u="none" strike="noStrike" dirty="0">
                <a:solidFill>
                  <a:srgbClr val="212121"/>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10</a:t>
            </a:fld>
            <a:endParaRPr lang="en-US"/>
          </a:p>
        </p:txBody>
      </p:sp>
    </p:spTree>
    <p:extLst>
      <p:ext uri="{BB962C8B-B14F-4D97-AF65-F5344CB8AC3E}">
        <p14:creationId xmlns:p14="http://schemas.microsoft.com/office/powerpoint/2010/main" val="160998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C62D70-5927-D246-850F-8FD0E21F6151}"/>
              </a:ext>
            </a:extLst>
          </p:cNvPr>
          <p:cNvSpPr/>
          <p:nvPr userDrawn="1"/>
        </p:nvSpPr>
        <p:spPr>
          <a:xfrm>
            <a:off x="0" y="0"/>
            <a:ext cx="9144000" cy="68580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3B55"/>
              </a:solidFill>
            </a:endParaRPr>
          </a:p>
        </p:txBody>
      </p:sp>
      <p:sp>
        <p:nvSpPr>
          <p:cNvPr id="23" name="Text Placeholder 22">
            <a:extLst>
              <a:ext uri="{FF2B5EF4-FFF2-40B4-BE49-F238E27FC236}">
                <a16:creationId xmlns:a16="http://schemas.microsoft.com/office/drawing/2014/main" id="{6D69C383-F14A-3040-852A-87D2ACB19277}"/>
              </a:ext>
            </a:extLst>
          </p:cNvPr>
          <p:cNvSpPr>
            <a:spLocks noGrp="1"/>
          </p:cNvSpPr>
          <p:nvPr>
            <p:ph type="body" sz="quarter" idx="10" hasCustomPrompt="1"/>
          </p:nvPr>
        </p:nvSpPr>
        <p:spPr>
          <a:xfrm>
            <a:off x="387604" y="884948"/>
            <a:ext cx="7232397" cy="4780547"/>
          </a:xfrm>
          <a:prstGeom prst="rect">
            <a:avLst/>
          </a:prstGeom>
        </p:spPr>
        <p:txBody>
          <a:bodyPr anchor="t"/>
          <a:lstStyle>
            <a:lvl1pPr marL="0" indent="0">
              <a:lnSpc>
                <a:spcPct val="65000"/>
              </a:lnSpc>
              <a:buNone/>
              <a:defRPr sz="11250" b="1" i="0">
                <a:solidFill>
                  <a:srgbClr val="3897B0"/>
                </a:solidFill>
                <a:latin typeface="Avenir Next Heavy" panose="020B0503020202020204" pitchFamily="34" charset="0"/>
              </a:defRPr>
            </a:lvl1pPr>
          </a:lstStyle>
          <a:p>
            <a:pPr lvl="0"/>
            <a:r>
              <a:rPr lang="en-US" dirty="0"/>
              <a:t>MOVE</a:t>
            </a:r>
          </a:p>
          <a:p>
            <a:pPr lvl="0"/>
            <a:r>
              <a:rPr lang="en-US" dirty="0"/>
              <a:t>AHEAD</a:t>
            </a:r>
          </a:p>
          <a:p>
            <a:pPr lvl="0"/>
            <a:r>
              <a:rPr lang="en-US" dirty="0"/>
              <a:t>FASTER.</a:t>
            </a:r>
          </a:p>
        </p:txBody>
      </p:sp>
      <p:sp>
        <p:nvSpPr>
          <p:cNvPr id="3" name="Text Placeholder 2">
            <a:extLst>
              <a:ext uri="{FF2B5EF4-FFF2-40B4-BE49-F238E27FC236}">
                <a16:creationId xmlns:a16="http://schemas.microsoft.com/office/drawing/2014/main" id="{B958A04E-1DCD-7C4C-914A-DC752586839C}"/>
              </a:ext>
            </a:extLst>
          </p:cNvPr>
          <p:cNvSpPr>
            <a:spLocks noGrp="1"/>
          </p:cNvSpPr>
          <p:nvPr>
            <p:ph type="body" sz="quarter" idx="11" hasCustomPrompt="1"/>
          </p:nvPr>
        </p:nvSpPr>
        <p:spPr>
          <a:xfrm>
            <a:off x="471488" y="5711825"/>
            <a:ext cx="4162425" cy="541338"/>
          </a:xfrm>
          <a:prstGeom prst="rect">
            <a:avLst/>
          </a:prstGeom>
        </p:spPr>
        <p:txBody>
          <a:bodyPr/>
          <a:lstStyle>
            <a:lvl1pPr>
              <a:lnSpc>
                <a:spcPct val="100000"/>
              </a:lnSpc>
              <a:buNone/>
              <a:defRPr sz="1875" b="1" i="0">
                <a:solidFill>
                  <a:schemeClr val="bg1"/>
                </a:solidFill>
                <a:latin typeface="Avenir Next Demi Bold" panose="020B0503020202020204" pitchFamily="34" charset="0"/>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dirty="0"/>
              <a:t>[Month, Day, Year]</a:t>
            </a:r>
          </a:p>
        </p:txBody>
      </p:sp>
      <p:sp>
        <p:nvSpPr>
          <p:cNvPr id="7" name="Subtitle 2">
            <a:extLst>
              <a:ext uri="{FF2B5EF4-FFF2-40B4-BE49-F238E27FC236}">
                <a16:creationId xmlns:a16="http://schemas.microsoft.com/office/drawing/2014/main" id="{042FA52E-EBE6-3140-A92E-CD16FB2657A4}"/>
              </a:ext>
            </a:extLst>
          </p:cNvPr>
          <p:cNvSpPr txBox="1">
            <a:spLocks/>
          </p:cNvSpPr>
          <p:nvPr userDrawn="1"/>
        </p:nvSpPr>
        <p:spPr>
          <a:xfrm>
            <a:off x="7997323" y="6469209"/>
            <a:ext cx="1063197"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00" dirty="0">
                <a:solidFill>
                  <a:schemeClr val="bg1"/>
                </a:solidFill>
                <a:latin typeface="Avenir Next" panose="020B0503020202020204" pitchFamily="34" charset="0"/>
              </a:rPr>
              <a:t>© IMEC All rights reserved.</a:t>
            </a:r>
          </a:p>
        </p:txBody>
      </p:sp>
      <p:pic>
        <p:nvPicPr>
          <p:cNvPr id="4" name="Picture 3" descr="Text&#10;&#10;Description automatically generated with medium confidence">
            <a:extLst>
              <a:ext uri="{FF2B5EF4-FFF2-40B4-BE49-F238E27FC236}">
                <a16:creationId xmlns:a16="http://schemas.microsoft.com/office/drawing/2014/main" id="{76411525-2811-686C-3119-987779D221B0}"/>
              </a:ext>
            </a:extLst>
          </p:cNvPr>
          <p:cNvPicPr>
            <a:picLocks noChangeAspect="1"/>
          </p:cNvPicPr>
          <p:nvPr userDrawn="1"/>
        </p:nvPicPr>
        <p:blipFill>
          <a:blip r:embed="rId2"/>
          <a:stretch>
            <a:fillRect/>
          </a:stretch>
        </p:blipFill>
        <p:spPr>
          <a:xfrm>
            <a:off x="7913843" y="5857750"/>
            <a:ext cx="1063197" cy="662320"/>
          </a:xfrm>
          <a:prstGeom prst="rect">
            <a:avLst/>
          </a:prstGeom>
        </p:spPr>
      </p:pic>
    </p:spTree>
    <p:extLst>
      <p:ext uri="{BB962C8B-B14F-4D97-AF65-F5344CB8AC3E}">
        <p14:creationId xmlns:p14="http://schemas.microsoft.com/office/powerpoint/2010/main" val="2742882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39329" y="1"/>
            <a:ext cx="8622304" cy="1414457"/>
          </a:xfrm>
          <a:prstGeom prst="rect">
            <a:avLst/>
          </a:prstGeom>
        </p:spPr>
        <p:txBody>
          <a:bodyPr anchor="ctr"/>
          <a:lstStyle>
            <a:lvl1pPr marL="0" indent="0">
              <a:lnSpc>
                <a:spcPct val="100000"/>
              </a:lnSpc>
              <a:buNone/>
              <a:defRPr sz="4500" b="1" i="0">
                <a:solidFill>
                  <a:srgbClr val="003B5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39329" y="4424806"/>
            <a:ext cx="2461021" cy="66833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12" name="Subtitle 2">
            <a:extLst>
              <a:ext uri="{FF2B5EF4-FFF2-40B4-BE49-F238E27FC236}">
                <a16:creationId xmlns:a16="http://schemas.microsoft.com/office/drawing/2014/main" id="{33746631-CBD2-5545-8E52-05854170BA2E}"/>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13" name="Picture Placeholder 12" descr="A person talking to another person&#10;&#10;Description automatically generated with low confidence">
            <a:extLst>
              <a:ext uri="{FF2B5EF4-FFF2-40B4-BE49-F238E27FC236}">
                <a16:creationId xmlns:a16="http://schemas.microsoft.com/office/drawing/2014/main" id="{13FCF1FD-1DF6-614C-B868-71FB961627AD}"/>
              </a:ext>
            </a:extLst>
          </p:cNvPr>
          <p:cNvPicPr>
            <a:picLocks noChangeAspect="1"/>
          </p:cNvPicPr>
          <p:nvPr userDrawn="1"/>
        </p:nvPicPr>
        <p:blipFill>
          <a:blip r:embed="rId2"/>
          <a:srcRect t="280" b="280"/>
          <a:stretch>
            <a:fillRect/>
          </a:stretch>
        </p:blipFill>
        <p:spPr>
          <a:xfrm>
            <a:off x="365522" y="1678797"/>
            <a:ext cx="2549607" cy="2536406"/>
          </a:xfrm>
          <a:prstGeom prst="rect">
            <a:avLst/>
          </a:prstGeom>
        </p:spPr>
      </p:pic>
      <p:pic>
        <p:nvPicPr>
          <p:cNvPr id="14" name="Picture Placeholder 14" descr="A picture containing person&#10;&#10;Description automatically generated">
            <a:extLst>
              <a:ext uri="{FF2B5EF4-FFF2-40B4-BE49-F238E27FC236}">
                <a16:creationId xmlns:a16="http://schemas.microsoft.com/office/drawing/2014/main" id="{C74940D8-CB50-EE49-9E08-688FEAF2FFDB}"/>
              </a:ext>
            </a:extLst>
          </p:cNvPr>
          <p:cNvPicPr>
            <a:picLocks noChangeAspect="1"/>
          </p:cNvPicPr>
          <p:nvPr userDrawn="1"/>
        </p:nvPicPr>
        <p:blipFill>
          <a:blip r:embed="rId3"/>
          <a:srcRect l="38" r="38"/>
          <a:stretch>
            <a:fillRect/>
          </a:stretch>
        </p:blipFill>
        <p:spPr>
          <a:xfrm>
            <a:off x="3328988" y="1679575"/>
            <a:ext cx="2549525" cy="2535238"/>
          </a:xfrm>
          <a:prstGeom prst="rect">
            <a:avLst/>
          </a:prstGeom>
        </p:spPr>
      </p:pic>
      <p:pic>
        <p:nvPicPr>
          <p:cNvPr id="17" name="Picture Placeholder 16" descr="A picture containing person, person&#10;&#10;Description automatically generated">
            <a:extLst>
              <a:ext uri="{FF2B5EF4-FFF2-40B4-BE49-F238E27FC236}">
                <a16:creationId xmlns:a16="http://schemas.microsoft.com/office/drawing/2014/main" id="{A98AA2F4-639F-584A-9635-5AE493650F25}"/>
              </a:ext>
            </a:extLst>
          </p:cNvPr>
          <p:cNvPicPr>
            <a:picLocks noChangeAspect="1"/>
          </p:cNvPicPr>
          <p:nvPr userDrawn="1"/>
        </p:nvPicPr>
        <p:blipFill>
          <a:blip r:embed="rId4"/>
          <a:srcRect t="280" b="280"/>
          <a:stretch>
            <a:fillRect/>
          </a:stretch>
        </p:blipFill>
        <p:spPr>
          <a:xfrm>
            <a:off x="6270625" y="1679575"/>
            <a:ext cx="2549525" cy="2535238"/>
          </a:xfrm>
          <a:prstGeom prst="rect">
            <a:avLst/>
          </a:prstGeom>
        </p:spPr>
      </p:pic>
      <p:sp>
        <p:nvSpPr>
          <p:cNvPr id="19" name="Text Placeholder 15">
            <a:extLst>
              <a:ext uri="{FF2B5EF4-FFF2-40B4-BE49-F238E27FC236}">
                <a16:creationId xmlns:a16="http://schemas.microsoft.com/office/drawing/2014/main" id="{4769031C-02BA-0347-AD6B-81B7FE5EF2F4}"/>
              </a:ext>
            </a:extLst>
          </p:cNvPr>
          <p:cNvSpPr>
            <a:spLocks noGrp="1"/>
          </p:cNvSpPr>
          <p:nvPr>
            <p:ph type="body" sz="quarter" idx="13"/>
          </p:nvPr>
        </p:nvSpPr>
        <p:spPr>
          <a:xfrm>
            <a:off x="3439717" y="4424806"/>
            <a:ext cx="2461021" cy="66833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20" name="Text Placeholder 15">
            <a:extLst>
              <a:ext uri="{FF2B5EF4-FFF2-40B4-BE49-F238E27FC236}">
                <a16:creationId xmlns:a16="http://schemas.microsoft.com/office/drawing/2014/main" id="{97D6531B-3E41-3840-9C7C-B652E2EC684B}"/>
              </a:ext>
            </a:extLst>
          </p:cNvPr>
          <p:cNvSpPr>
            <a:spLocks noGrp="1"/>
          </p:cNvSpPr>
          <p:nvPr>
            <p:ph type="body" sz="quarter" idx="14"/>
          </p:nvPr>
        </p:nvSpPr>
        <p:spPr>
          <a:xfrm>
            <a:off x="6476950" y="4424806"/>
            <a:ext cx="2461021" cy="66833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21" name="Text Placeholder 15">
            <a:extLst>
              <a:ext uri="{FF2B5EF4-FFF2-40B4-BE49-F238E27FC236}">
                <a16:creationId xmlns:a16="http://schemas.microsoft.com/office/drawing/2014/main" id="{EBFE7688-4655-5344-A53B-FC9C0F2B12BC}"/>
              </a:ext>
            </a:extLst>
          </p:cNvPr>
          <p:cNvSpPr>
            <a:spLocks noGrp="1"/>
          </p:cNvSpPr>
          <p:nvPr>
            <p:ph type="body" sz="quarter" idx="15"/>
          </p:nvPr>
        </p:nvSpPr>
        <p:spPr>
          <a:xfrm>
            <a:off x="339329" y="5124893"/>
            <a:ext cx="2461021" cy="668333"/>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22" name="Text Placeholder 15">
            <a:extLst>
              <a:ext uri="{FF2B5EF4-FFF2-40B4-BE49-F238E27FC236}">
                <a16:creationId xmlns:a16="http://schemas.microsoft.com/office/drawing/2014/main" id="{58DD3244-1030-5345-8461-FE39830C7119}"/>
              </a:ext>
            </a:extLst>
          </p:cNvPr>
          <p:cNvSpPr>
            <a:spLocks noGrp="1"/>
          </p:cNvSpPr>
          <p:nvPr>
            <p:ph type="body" sz="quarter" idx="16"/>
          </p:nvPr>
        </p:nvSpPr>
        <p:spPr>
          <a:xfrm>
            <a:off x="3439717" y="5124893"/>
            <a:ext cx="2461021" cy="668333"/>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23" name="Text Placeholder 15">
            <a:extLst>
              <a:ext uri="{FF2B5EF4-FFF2-40B4-BE49-F238E27FC236}">
                <a16:creationId xmlns:a16="http://schemas.microsoft.com/office/drawing/2014/main" id="{12AC3F89-4601-8246-8F72-90867D33BFBD}"/>
              </a:ext>
            </a:extLst>
          </p:cNvPr>
          <p:cNvSpPr>
            <a:spLocks noGrp="1"/>
          </p:cNvSpPr>
          <p:nvPr>
            <p:ph type="body" sz="quarter" idx="17"/>
          </p:nvPr>
        </p:nvSpPr>
        <p:spPr>
          <a:xfrm>
            <a:off x="6476950" y="5124893"/>
            <a:ext cx="2461021" cy="668333"/>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35082C17-0C69-4CAA-A093-6EDE8DD5D722}"/>
              </a:ext>
            </a:extLst>
          </p:cNvPr>
          <p:cNvSpPr>
            <a:spLocks noGrp="1"/>
          </p:cNvSpPr>
          <p:nvPr>
            <p:ph type="pic" sz="quarter" idx="18"/>
          </p:nvPr>
        </p:nvSpPr>
        <p:spPr>
          <a:xfrm>
            <a:off x="274638" y="1612354"/>
            <a:ext cx="2734569" cy="2646755"/>
          </a:xfrm>
          <a:prstGeom prst="ellipse">
            <a:avLst/>
          </a:prstGeom>
        </p:spPr>
        <p:txBody>
          <a:bodyPr/>
          <a:lstStyle/>
          <a:p>
            <a:endParaRPr lang="en-US"/>
          </a:p>
        </p:txBody>
      </p:sp>
      <p:sp>
        <p:nvSpPr>
          <p:cNvPr id="24" name="Picture Placeholder 2">
            <a:extLst>
              <a:ext uri="{FF2B5EF4-FFF2-40B4-BE49-F238E27FC236}">
                <a16:creationId xmlns:a16="http://schemas.microsoft.com/office/drawing/2014/main" id="{B95CBFD0-DED2-42A4-894B-B65F0D191D9B}"/>
              </a:ext>
            </a:extLst>
          </p:cNvPr>
          <p:cNvSpPr>
            <a:spLocks noGrp="1"/>
          </p:cNvSpPr>
          <p:nvPr>
            <p:ph type="pic" sz="quarter" idx="19"/>
          </p:nvPr>
        </p:nvSpPr>
        <p:spPr>
          <a:xfrm>
            <a:off x="3204715" y="1596254"/>
            <a:ext cx="2734569" cy="2646755"/>
          </a:xfrm>
          <a:prstGeom prst="ellipse">
            <a:avLst/>
          </a:prstGeom>
        </p:spPr>
        <p:txBody>
          <a:bodyPr/>
          <a:lstStyle/>
          <a:p>
            <a:endParaRPr lang="en-US"/>
          </a:p>
        </p:txBody>
      </p:sp>
      <p:sp>
        <p:nvSpPr>
          <p:cNvPr id="25" name="Picture Placeholder 2">
            <a:extLst>
              <a:ext uri="{FF2B5EF4-FFF2-40B4-BE49-F238E27FC236}">
                <a16:creationId xmlns:a16="http://schemas.microsoft.com/office/drawing/2014/main" id="{082AE1E2-DADA-4483-8A54-01981A363F09}"/>
              </a:ext>
            </a:extLst>
          </p:cNvPr>
          <p:cNvSpPr>
            <a:spLocks noGrp="1"/>
          </p:cNvSpPr>
          <p:nvPr>
            <p:ph type="pic" sz="quarter" idx="20"/>
          </p:nvPr>
        </p:nvSpPr>
        <p:spPr>
          <a:xfrm>
            <a:off x="6178102" y="1623622"/>
            <a:ext cx="2734569" cy="2646755"/>
          </a:xfrm>
          <a:prstGeom prst="ellipse">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61341C6A-9735-CBE3-934B-BD281CED2F47}"/>
              </a:ext>
            </a:extLst>
          </p:cNvPr>
          <p:cNvPicPr>
            <a:picLocks noChangeAspect="1"/>
          </p:cNvPicPr>
          <p:nvPr userDrawn="1"/>
        </p:nvPicPr>
        <p:blipFill>
          <a:blip r:embed="rId5"/>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2577932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33746631-CBD2-5545-8E52-05854170BA2E}"/>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13" name="Picture Placeholder 12" descr="A person talking to another person&#10;&#10;Description automatically generated with low confidence">
            <a:extLst>
              <a:ext uri="{FF2B5EF4-FFF2-40B4-BE49-F238E27FC236}">
                <a16:creationId xmlns:a16="http://schemas.microsoft.com/office/drawing/2014/main" id="{13FCF1FD-1DF6-614C-B868-71FB961627AD}"/>
              </a:ext>
            </a:extLst>
          </p:cNvPr>
          <p:cNvPicPr>
            <a:picLocks noChangeAspect="1"/>
          </p:cNvPicPr>
          <p:nvPr userDrawn="1"/>
        </p:nvPicPr>
        <p:blipFill>
          <a:blip r:embed="rId2"/>
          <a:srcRect t="280" b="280"/>
          <a:stretch>
            <a:fillRect/>
          </a:stretch>
        </p:blipFill>
        <p:spPr>
          <a:xfrm>
            <a:off x="365522" y="1678797"/>
            <a:ext cx="2549607" cy="2536406"/>
          </a:xfrm>
          <a:prstGeom prst="rect">
            <a:avLst/>
          </a:prstGeom>
        </p:spPr>
      </p:pic>
      <p:sp>
        <p:nvSpPr>
          <p:cNvPr id="3" name="Picture Placeholder 2">
            <a:extLst>
              <a:ext uri="{FF2B5EF4-FFF2-40B4-BE49-F238E27FC236}">
                <a16:creationId xmlns:a16="http://schemas.microsoft.com/office/drawing/2014/main" id="{35082C17-0C69-4CAA-A093-6EDE8DD5D722}"/>
              </a:ext>
            </a:extLst>
          </p:cNvPr>
          <p:cNvSpPr>
            <a:spLocks noGrp="1"/>
          </p:cNvSpPr>
          <p:nvPr>
            <p:ph type="pic" sz="quarter" idx="18"/>
          </p:nvPr>
        </p:nvSpPr>
        <p:spPr>
          <a:xfrm>
            <a:off x="274638" y="1612354"/>
            <a:ext cx="2734569" cy="2646755"/>
          </a:xfrm>
          <a:prstGeom prst="ellipse">
            <a:avLst/>
          </a:prstGeom>
        </p:spPr>
        <p:txBody>
          <a:bodyPr/>
          <a:lstStyle/>
          <a:p>
            <a:endParaRPr lang="en-US" dirty="0"/>
          </a:p>
        </p:txBody>
      </p:sp>
      <p:sp>
        <p:nvSpPr>
          <p:cNvPr id="8" name="Text Placeholder 15">
            <a:extLst>
              <a:ext uri="{FF2B5EF4-FFF2-40B4-BE49-F238E27FC236}">
                <a16:creationId xmlns:a16="http://schemas.microsoft.com/office/drawing/2014/main" id="{1CA4D398-9E77-4001-848E-A506212C64FD}"/>
              </a:ext>
            </a:extLst>
          </p:cNvPr>
          <p:cNvSpPr>
            <a:spLocks noGrp="1"/>
          </p:cNvSpPr>
          <p:nvPr>
            <p:ph type="body" sz="quarter" idx="13"/>
          </p:nvPr>
        </p:nvSpPr>
        <p:spPr>
          <a:xfrm>
            <a:off x="3865845" y="1956813"/>
            <a:ext cx="4404097" cy="1196009"/>
          </a:xfrm>
          <a:prstGeom prst="rect">
            <a:avLst/>
          </a:prstGeom>
        </p:spPr>
        <p:txBody>
          <a:bodyPr>
            <a:normAutofit/>
          </a:bodyPr>
          <a:lstStyle>
            <a:lvl1pPr marL="0" indent="0">
              <a:lnSpc>
                <a:spcPct val="100000"/>
              </a:lnSpc>
              <a:buNone/>
              <a:defRPr sz="240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10" name="Text Placeholder 15">
            <a:extLst>
              <a:ext uri="{FF2B5EF4-FFF2-40B4-BE49-F238E27FC236}">
                <a16:creationId xmlns:a16="http://schemas.microsoft.com/office/drawing/2014/main" id="{B8C3C694-94A1-4AEF-AB3F-6811D6787109}"/>
              </a:ext>
            </a:extLst>
          </p:cNvPr>
          <p:cNvSpPr>
            <a:spLocks noGrp="1"/>
          </p:cNvSpPr>
          <p:nvPr>
            <p:ph type="body" sz="quarter" idx="16" hasCustomPrompt="1"/>
          </p:nvPr>
        </p:nvSpPr>
        <p:spPr>
          <a:xfrm>
            <a:off x="3865845" y="2656900"/>
            <a:ext cx="4404097" cy="1196009"/>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Title</a:t>
            </a:r>
          </a:p>
        </p:txBody>
      </p:sp>
      <p:pic>
        <p:nvPicPr>
          <p:cNvPr id="2" name="Picture 1" descr="Text&#10;&#10;Description automatically generated with low confidence">
            <a:extLst>
              <a:ext uri="{FF2B5EF4-FFF2-40B4-BE49-F238E27FC236}">
                <a16:creationId xmlns:a16="http://schemas.microsoft.com/office/drawing/2014/main" id="{3EBB9E21-3F03-F0F6-470D-99381F1FF95C}"/>
              </a:ext>
            </a:extLst>
          </p:cNvPr>
          <p:cNvPicPr>
            <a:picLocks noChangeAspect="1"/>
          </p:cNvPicPr>
          <p:nvPr userDrawn="1"/>
        </p:nvPicPr>
        <p:blipFill>
          <a:blip r:embed="rId3"/>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1363399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aphicFrame>
        <p:nvGraphicFramePr>
          <p:cNvPr id="8" name="Table 4">
            <a:extLst>
              <a:ext uri="{FF2B5EF4-FFF2-40B4-BE49-F238E27FC236}">
                <a16:creationId xmlns:a16="http://schemas.microsoft.com/office/drawing/2014/main" id="{F1869E74-5AD9-2B40-8CFB-EDA2A9FD9B29}"/>
              </a:ext>
            </a:extLst>
          </p:cNvPr>
          <p:cNvGraphicFramePr>
            <a:graphicFrameLocks/>
          </p:cNvGraphicFramePr>
          <p:nvPr userDrawn="1">
            <p:extLst>
              <p:ext uri="{D42A27DB-BD31-4B8C-83A1-F6EECF244321}">
                <p14:modId xmlns:p14="http://schemas.microsoft.com/office/powerpoint/2010/main" val="3998418876"/>
              </p:ext>
            </p:extLst>
          </p:nvPr>
        </p:nvGraphicFramePr>
        <p:xfrm>
          <a:off x="0" y="0"/>
          <a:ext cx="9144000" cy="6829880"/>
        </p:xfrm>
        <a:graphic>
          <a:graphicData uri="http://schemas.openxmlformats.org/drawingml/2006/table">
            <a:tbl>
              <a:tblPr firstRow="1" bandRow="1">
                <a:tableStyleId>{5C22544A-7EE6-4342-B048-85BDC9FD1C3A}</a:tableStyleId>
              </a:tblPr>
              <a:tblGrid>
                <a:gridCol w="4567445">
                  <a:extLst>
                    <a:ext uri="{9D8B030D-6E8A-4147-A177-3AD203B41FA5}">
                      <a16:colId xmlns:a16="http://schemas.microsoft.com/office/drawing/2014/main" val="737376101"/>
                    </a:ext>
                  </a:extLst>
                </a:gridCol>
                <a:gridCol w="4576555">
                  <a:extLst>
                    <a:ext uri="{9D8B030D-6E8A-4147-A177-3AD203B41FA5}">
                      <a16:colId xmlns:a16="http://schemas.microsoft.com/office/drawing/2014/main" val="3590927954"/>
                    </a:ext>
                  </a:extLst>
                </a:gridCol>
              </a:tblGrid>
              <a:tr h="814088">
                <a:tc>
                  <a:txBody>
                    <a:bodyPr/>
                    <a:lstStyle/>
                    <a:p>
                      <a:pPr marL="347472" algn="l"/>
                      <a:r>
                        <a:rPr lang="en-US" sz="2400" dirty="0">
                          <a:latin typeface="Avenir Next" panose="020B0503020202020204" pitchFamily="34" charset="0"/>
                        </a:rPr>
                        <a:t> </a:t>
                      </a:r>
                    </a:p>
                  </a:txBody>
                  <a:tcPr marL="68580" marR="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solidFill>
                      <a:srgbClr val="003B55"/>
                    </a:solidFill>
                  </a:tcPr>
                </a:tc>
                <a:tc>
                  <a:txBody>
                    <a:bodyPr/>
                    <a:lstStyle/>
                    <a:p>
                      <a:pPr marL="347472" algn="l"/>
                      <a:endParaRPr lang="en-US" sz="2400" dirty="0">
                        <a:latin typeface="Avenir Next" panose="020B0503020202020204" pitchFamily="34" charset="0"/>
                      </a:endParaRPr>
                    </a:p>
                  </a:txBody>
                  <a:tcPr marL="68580" marR="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solidFill>
                      <a:srgbClr val="003B55"/>
                    </a:solidFill>
                  </a:tcPr>
                </a:tc>
                <a:extLst>
                  <a:ext uri="{0D108BD9-81ED-4DB2-BD59-A6C34878D82A}">
                    <a16:rowId xmlns:a16="http://schemas.microsoft.com/office/drawing/2014/main" val="927089783"/>
                  </a:ext>
                </a:extLst>
              </a:tr>
              <a:tr h="1429604">
                <a:tc>
                  <a:txBody>
                    <a:bodyPr/>
                    <a:lstStyle/>
                    <a:p>
                      <a:pPr marL="347472" algn="l"/>
                      <a:endParaRPr lang="en-US" sz="20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marR="0" indent="0" algn="l" defTabSz="914400" rtl="0" eaLnBrk="1" fontAlgn="auto" latinLnBrk="0" hangingPunct="1">
                        <a:lnSpc>
                          <a:spcPct val="110000"/>
                        </a:lnSpc>
                        <a:spcBef>
                          <a:spcPts val="0"/>
                        </a:spcBef>
                        <a:spcAft>
                          <a:spcPts val="0"/>
                        </a:spcAft>
                        <a:buClrTx/>
                        <a:buSzTx/>
                        <a:buFontTx/>
                        <a:buNone/>
                        <a:tabLst/>
                        <a:defRPr/>
                      </a:pPr>
                      <a:endParaRPr lang="en-US" sz="20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6667421"/>
                  </a:ext>
                </a:extLst>
              </a:tr>
              <a:tr h="1523806">
                <a:tc>
                  <a:txBody>
                    <a:bodyPr/>
                    <a:lstStyle/>
                    <a:p>
                      <a:pPr marL="347472" algn="l"/>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marR="0" indent="0" algn="l" defTabSz="914400" rtl="0" eaLnBrk="1" fontAlgn="auto" latinLnBrk="0" hangingPunct="1">
                        <a:lnSpc>
                          <a:spcPct val="110000"/>
                        </a:lnSpc>
                        <a:spcBef>
                          <a:spcPts val="0"/>
                        </a:spcBef>
                        <a:spcAft>
                          <a:spcPts val="0"/>
                        </a:spcAft>
                        <a:buClrTx/>
                        <a:buSzTx/>
                        <a:buFontTx/>
                        <a:buNone/>
                        <a:tabLst/>
                        <a:defRPr/>
                      </a:pPr>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130429"/>
                  </a:ext>
                </a:extLst>
              </a:tr>
              <a:tr h="1545396">
                <a:tc>
                  <a:txBody>
                    <a:bodyPr/>
                    <a:lstStyle/>
                    <a:p>
                      <a:pPr marL="347472" algn="l"/>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marR="0" indent="0" algn="l" defTabSz="914400" rtl="0" eaLnBrk="1" fontAlgn="auto" latinLnBrk="0" hangingPunct="1">
                        <a:lnSpc>
                          <a:spcPct val="110000"/>
                        </a:lnSpc>
                        <a:spcBef>
                          <a:spcPts val="0"/>
                        </a:spcBef>
                        <a:spcAft>
                          <a:spcPts val="0"/>
                        </a:spcAft>
                        <a:buClrTx/>
                        <a:buSzTx/>
                        <a:buFontTx/>
                        <a:buNone/>
                        <a:tabLst/>
                        <a:defRPr/>
                      </a:pPr>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714771"/>
                  </a:ext>
                </a:extLst>
              </a:tr>
              <a:tr h="1516986">
                <a:tc>
                  <a:txBody>
                    <a:bodyPr/>
                    <a:lstStyle/>
                    <a:p>
                      <a:pPr marL="347472" algn="l"/>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marR="0" indent="0" algn="l" defTabSz="914400" rtl="0" eaLnBrk="1" fontAlgn="auto" latinLnBrk="0" hangingPunct="1">
                        <a:lnSpc>
                          <a:spcPct val="110000"/>
                        </a:lnSpc>
                        <a:spcBef>
                          <a:spcPts val="0"/>
                        </a:spcBef>
                        <a:spcAft>
                          <a:spcPts val="0"/>
                        </a:spcAft>
                        <a:buClrTx/>
                        <a:buSzTx/>
                        <a:buFontTx/>
                        <a:buNone/>
                        <a:tabLst/>
                        <a:defRPr/>
                      </a:pPr>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5839271"/>
                  </a:ext>
                </a:extLst>
              </a:tr>
            </a:tbl>
          </a:graphicData>
        </a:graphic>
      </p:graphicFrame>
      <p:sp>
        <p:nvSpPr>
          <p:cNvPr id="13" name="TextBox 12">
            <a:extLst>
              <a:ext uri="{FF2B5EF4-FFF2-40B4-BE49-F238E27FC236}">
                <a16:creationId xmlns:a16="http://schemas.microsoft.com/office/drawing/2014/main" id="{2E20330A-9143-8241-BFEF-8D4E1630CDF7}"/>
              </a:ext>
            </a:extLst>
          </p:cNvPr>
          <p:cNvSpPr txBox="1"/>
          <p:nvPr userDrawn="1"/>
        </p:nvSpPr>
        <p:spPr>
          <a:xfrm>
            <a:off x="207334" y="-532733"/>
            <a:ext cx="3460898" cy="300082"/>
          </a:xfrm>
          <a:prstGeom prst="rect">
            <a:avLst/>
          </a:prstGeom>
          <a:noFill/>
        </p:spPr>
        <p:txBody>
          <a:bodyPr wrap="square" rtlCol="0">
            <a:spAutoFit/>
          </a:bodyPr>
          <a:lstStyle/>
          <a:p>
            <a:endParaRPr lang="en-US" sz="1350" dirty="0"/>
          </a:p>
        </p:txBody>
      </p:sp>
      <p:sp>
        <p:nvSpPr>
          <p:cNvPr id="17" name="Text Placeholder 16">
            <a:extLst>
              <a:ext uri="{FF2B5EF4-FFF2-40B4-BE49-F238E27FC236}">
                <a16:creationId xmlns:a16="http://schemas.microsoft.com/office/drawing/2014/main" id="{A2D7FA9F-ED4F-5047-80C9-2C6A8384E736}"/>
              </a:ext>
            </a:extLst>
          </p:cNvPr>
          <p:cNvSpPr>
            <a:spLocks noGrp="1"/>
          </p:cNvSpPr>
          <p:nvPr>
            <p:ph type="body" sz="quarter" idx="10"/>
          </p:nvPr>
        </p:nvSpPr>
        <p:spPr>
          <a:xfrm>
            <a:off x="164220" y="233363"/>
            <a:ext cx="4237434" cy="553446"/>
          </a:xfrm>
          <a:prstGeom prst="rect">
            <a:avLst/>
          </a:prstGeom>
        </p:spPr>
        <p:txBody>
          <a:bodyPr/>
          <a:lstStyle>
            <a:lvl1pPr>
              <a:buNone/>
              <a:defRPr sz="2000" b="1" i="0">
                <a:solidFill>
                  <a:schemeClr val="bg1"/>
                </a:solidFill>
                <a:latin typeface="Avenir Next"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8" name="Text Placeholder 16">
            <a:extLst>
              <a:ext uri="{FF2B5EF4-FFF2-40B4-BE49-F238E27FC236}">
                <a16:creationId xmlns:a16="http://schemas.microsoft.com/office/drawing/2014/main" id="{523657D1-C882-1A45-8EE4-C09F59E509BB}"/>
              </a:ext>
            </a:extLst>
          </p:cNvPr>
          <p:cNvSpPr>
            <a:spLocks noGrp="1"/>
          </p:cNvSpPr>
          <p:nvPr>
            <p:ph type="body" sz="quarter" idx="11"/>
          </p:nvPr>
        </p:nvSpPr>
        <p:spPr>
          <a:xfrm>
            <a:off x="4762109" y="233363"/>
            <a:ext cx="4237434" cy="553446"/>
          </a:xfrm>
          <a:prstGeom prst="rect">
            <a:avLst/>
          </a:prstGeom>
        </p:spPr>
        <p:txBody>
          <a:bodyPr/>
          <a:lstStyle>
            <a:lvl1pPr>
              <a:buNone/>
              <a:defRPr sz="2000" b="1" i="0">
                <a:solidFill>
                  <a:schemeClr val="bg1"/>
                </a:solidFill>
                <a:latin typeface="Avenir Next"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9" name="Text Placeholder 16">
            <a:extLst>
              <a:ext uri="{FF2B5EF4-FFF2-40B4-BE49-F238E27FC236}">
                <a16:creationId xmlns:a16="http://schemas.microsoft.com/office/drawing/2014/main" id="{B14D4DBE-6A1A-034F-9C26-2B1A095060A4}"/>
              </a:ext>
            </a:extLst>
          </p:cNvPr>
          <p:cNvSpPr>
            <a:spLocks noGrp="1"/>
          </p:cNvSpPr>
          <p:nvPr>
            <p:ph type="body" sz="quarter" idx="12"/>
          </p:nvPr>
        </p:nvSpPr>
        <p:spPr>
          <a:xfrm>
            <a:off x="164220" y="828787"/>
            <a:ext cx="4237434" cy="1425315"/>
          </a:xfrm>
          <a:prstGeom prst="rect">
            <a:avLst/>
          </a:prstGeom>
        </p:spPr>
        <p:txBody>
          <a:bodyPr anchor="ctr"/>
          <a:lstStyle>
            <a:lvl1pPr>
              <a:buNone/>
              <a:defRPr sz="1500" b="0" i="0">
                <a:solidFill>
                  <a:srgbClr val="003B5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0" name="Text Placeholder 16">
            <a:extLst>
              <a:ext uri="{FF2B5EF4-FFF2-40B4-BE49-F238E27FC236}">
                <a16:creationId xmlns:a16="http://schemas.microsoft.com/office/drawing/2014/main" id="{AD262293-7287-C849-9326-210731B90A10}"/>
              </a:ext>
            </a:extLst>
          </p:cNvPr>
          <p:cNvSpPr>
            <a:spLocks noGrp="1"/>
          </p:cNvSpPr>
          <p:nvPr>
            <p:ph type="body" sz="quarter" idx="13"/>
          </p:nvPr>
        </p:nvSpPr>
        <p:spPr>
          <a:xfrm>
            <a:off x="4762109" y="828787"/>
            <a:ext cx="4237434" cy="1425315"/>
          </a:xfrm>
          <a:prstGeom prst="rect">
            <a:avLst/>
          </a:prstGeom>
        </p:spPr>
        <p:txBody>
          <a:bodyPr anchor="ctr"/>
          <a:lstStyle>
            <a:lvl1pPr>
              <a:buNone/>
              <a:defRPr sz="1500" b="0" i="0">
                <a:solidFill>
                  <a:srgbClr val="00688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1" name="Text Placeholder 16">
            <a:extLst>
              <a:ext uri="{FF2B5EF4-FFF2-40B4-BE49-F238E27FC236}">
                <a16:creationId xmlns:a16="http://schemas.microsoft.com/office/drawing/2014/main" id="{FBA17EDF-5111-0A4C-9E31-B5B4FF7ABE27}"/>
              </a:ext>
            </a:extLst>
          </p:cNvPr>
          <p:cNvSpPr>
            <a:spLocks noGrp="1"/>
          </p:cNvSpPr>
          <p:nvPr>
            <p:ph type="body" sz="quarter" idx="14"/>
          </p:nvPr>
        </p:nvSpPr>
        <p:spPr>
          <a:xfrm>
            <a:off x="164220" y="2296080"/>
            <a:ext cx="4237434" cy="1425315"/>
          </a:xfrm>
          <a:prstGeom prst="rect">
            <a:avLst/>
          </a:prstGeom>
        </p:spPr>
        <p:txBody>
          <a:bodyPr anchor="ctr"/>
          <a:lstStyle>
            <a:lvl1pPr>
              <a:buNone/>
              <a:defRPr sz="1500" b="0" i="0">
                <a:solidFill>
                  <a:srgbClr val="003B5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2" name="Text Placeholder 16">
            <a:extLst>
              <a:ext uri="{FF2B5EF4-FFF2-40B4-BE49-F238E27FC236}">
                <a16:creationId xmlns:a16="http://schemas.microsoft.com/office/drawing/2014/main" id="{B4B612D9-A2C4-DE44-8573-BEC9A2ECE126}"/>
              </a:ext>
            </a:extLst>
          </p:cNvPr>
          <p:cNvSpPr>
            <a:spLocks noGrp="1"/>
          </p:cNvSpPr>
          <p:nvPr>
            <p:ph type="body" sz="quarter" idx="15"/>
          </p:nvPr>
        </p:nvSpPr>
        <p:spPr>
          <a:xfrm>
            <a:off x="4762109" y="2296080"/>
            <a:ext cx="4237434" cy="1425315"/>
          </a:xfrm>
          <a:prstGeom prst="rect">
            <a:avLst/>
          </a:prstGeom>
        </p:spPr>
        <p:txBody>
          <a:bodyPr anchor="ctr"/>
          <a:lstStyle>
            <a:lvl1pPr>
              <a:buNone/>
              <a:defRPr sz="1500" b="0" i="0">
                <a:solidFill>
                  <a:srgbClr val="00688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3" name="Text Placeholder 16">
            <a:extLst>
              <a:ext uri="{FF2B5EF4-FFF2-40B4-BE49-F238E27FC236}">
                <a16:creationId xmlns:a16="http://schemas.microsoft.com/office/drawing/2014/main" id="{4642B0E1-90A6-7D46-83D6-6F215E77E251}"/>
              </a:ext>
            </a:extLst>
          </p:cNvPr>
          <p:cNvSpPr>
            <a:spLocks noGrp="1"/>
          </p:cNvSpPr>
          <p:nvPr>
            <p:ph type="body" sz="quarter" idx="16"/>
          </p:nvPr>
        </p:nvSpPr>
        <p:spPr>
          <a:xfrm>
            <a:off x="164220" y="3848434"/>
            <a:ext cx="4237434" cy="1425315"/>
          </a:xfrm>
          <a:prstGeom prst="rect">
            <a:avLst/>
          </a:prstGeom>
        </p:spPr>
        <p:txBody>
          <a:bodyPr anchor="ctr"/>
          <a:lstStyle>
            <a:lvl1pPr>
              <a:buNone/>
              <a:defRPr sz="1500" b="0" i="0">
                <a:solidFill>
                  <a:srgbClr val="003B5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4" name="Text Placeholder 16">
            <a:extLst>
              <a:ext uri="{FF2B5EF4-FFF2-40B4-BE49-F238E27FC236}">
                <a16:creationId xmlns:a16="http://schemas.microsoft.com/office/drawing/2014/main" id="{07F10728-8694-2A44-91F4-D7911ECFD97B}"/>
              </a:ext>
            </a:extLst>
          </p:cNvPr>
          <p:cNvSpPr>
            <a:spLocks noGrp="1"/>
          </p:cNvSpPr>
          <p:nvPr>
            <p:ph type="body" sz="quarter" idx="17"/>
          </p:nvPr>
        </p:nvSpPr>
        <p:spPr>
          <a:xfrm>
            <a:off x="4762109" y="3848434"/>
            <a:ext cx="4237434" cy="1425315"/>
          </a:xfrm>
          <a:prstGeom prst="rect">
            <a:avLst/>
          </a:prstGeom>
        </p:spPr>
        <p:txBody>
          <a:bodyPr anchor="ctr"/>
          <a:lstStyle>
            <a:lvl1pPr>
              <a:buNone/>
              <a:defRPr sz="1500" b="0" i="0">
                <a:solidFill>
                  <a:srgbClr val="00688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5" name="Text Placeholder 16">
            <a:extLst>
              <a:ext uri="{FF2B5EF4-FFF2-40B4-BE49-F238E27FC236}">
                <a16:creationId xmlns:a16="http://schemas.microsoft.com/office/drawing/2014/main" id="{A5826317-66D1-E74A-9370-B01BFBAAAA61}"/>
              </a:ext>
            </a:extLst>
          </p:cNvPr>
          <p:cNvSpPr>
            <a:spLocks noGrp="1"/>
          </p:cNvSpPr>
          <p:nvPr>
            <p:ph type="body" sz="quarter" idx="18"/>
          </p:nvPr>
        </p:nvSpPr>
        <p:spPr>
          <a:xfrm>
            <a:off x="164220" y="5379523"/>
            <a:ext cx="4237434" cy="1425315"/>
          </a:xfrm>
          <a:prstGeom prst="rect">
            <a:avLst/>
          </a:prstGeom>
        </p:spPr>
        <p:txBody>
          <a:bodyPr anchor="ctr"/>
          <a:lstStyle>
            <a:lvl1pPr>
              <a:buNone/>
              <a:defRPr sz="1500" b="0" i="0">
                <a:solidFill>
                  <a:srgbClr val="003B5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6" name="Text Placeholder 16">
            <a:extLst>
              <a:ext uri="{FF2B5EF4-FFF2-40B4-BE49-F238E27FC236}">
                <a16:creationId xmlns:a16="http://schemas.microsoft.com/office/drawing/2014/main" id="{6CAD6E3D-ECB7-734B-A4D9-7674AD11631F}"/>
              </a:ext>
            </a:extLst>
          </p:cNvPr>
          <p:cNvSpPr>
            <a:spLocks noGrp="1"/>
          </p:cNvSpPr>
          <p:nvPr>
            <p:ph type="body" sz="quarter" idx="19"/>
          </p:nvPr>
        </p:nvSpPr>
        <p:spPr>
          <a:xfrm>
            <a:off x="4762109" y="5379523"/>
            <a:ext cx="4237434" cy="1425315"/>
          </a:xfrm>
          <a:prstGeom prst="rect">
            <a:avLst/>
          </a:prstGeom>
        </p:spPr>
        <p:txBody>
          <a:bodyPr anchor="ctr"/>
          <a:lstStyle>
            <a:lvl1pPr>
              <a:buNone/>
              <a:defRPr sz="1500" b="0" i="0">
                <a:solidFill>
                  <a:srgbClr val="00688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7" name="Subtitle 2">
            <a:extLst>
              <a:ext uri="{FF2B5EF4-FFF2-40B4-BE49-F238E27FC236}">
                <a16:creationId xmlns:a16="http://schemas.microsoft.com/office/drawing/2014/main" id="{C6BBCB5E-6069-AD41-8CAE-2945C4E133BD}"/>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2" name="Picture 1" descr="Text&#10;&#10;Description automatically generated with low confidence">
            <a:extLst>
              <a:ext uri="{FF2B5EF4-FFF2-40B4-BE49-F238E27FC236}">
                <a16:creationId xmlns:a16="http://schemas.microsoft.com/office/drawing/2014/main" id="{16611E73-342B-7ACE-AC23-6DFFE52E539F}"/>
              </a:ext>
            </a:extLst>
          </p:cNvPr>
          <p:cNvPicPr>
            <a:picLocks noChangeAspect="1"/>
          </p:cNvPicPr>
          <p:nvPr userDrawn="1"/>
        </p:nvPicPr>
        <p:blipFill>
          <a:blip r:embed="rId2"/>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4196037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C42BE-44E0-DF4E-B9E5-386390273A1B}"/>
              </a:ext>
            </a:extLst>
          </p:cNvPr>
          <p:cNvSpPr/>
          <p:nvPr userDrawn="1"/>
        </p:nvSpPr>
        <p:spPr>
          <a:xfrm>
            <a:off x="0" y="1"/>
            <a:ext cx="9144000" cy="68580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3B55"/>
              </a:solidFill>
            </a:endParaRPr>
          </a:p>
        </p:txBody>
      </p:sp>
      <p:sp>
        <p:nvSpPr>
          <p:cNvPr id="14" name="Subtitle 2">
            <a:extLst>
              <a:ext uri="{FF2B5EF4-FFF2-40B4-BE49-F238E27FC236}">
                <a16:creationId xmlns:a16="http://schemas.microsoft.com/office/drawing/2014/main" id="{9D30C43D-8CD1-164A-90BC-36DAC3350113}"/>
              </a:ext>
            </a:extLst>
          </p:cNvPr>
          <p:cNvSpPr txBox="1">
            <a:spLocks/>
          </p:cNvSpPr>
          <p:nvPr userDrawn="1"/>
        </p:nvSpPr>
        <p:spPr>
          <a:xfrm>
            <a:off x="7620001" y="6404453"/>
            <a:ext cx="1219200" cy="318100"/>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 dirty="0">
                <a:solidFill>
                  <a:schemeClr val="bg1"/>
                </a:solidFill>
                <a:latin typeface="Avenir Next" panose="020B0503020202020204" pitchFamily="34" charset="0"/>
              </a:rPr>
              <a:t>© IMEC All rights reserved.</a:t>
            </a:r>
          </a:p>
        </p:txBody>
      </p:sp>
      <p:sp>
        <p:nvSpPr>
          <p:cNvPr id="9" name="Rectangle 8">
            <a:extLst>
              <a:ext uri="{FF2B5EF4-FFF2-40B4-BE49-F238E27FC236}">
                <a16:creationId xmlns:a16="http://schemas.microsoft.com/office/drawing/2014/main" id="{4753DE04-1548-714B-A4FC-4500F0453EEF}"/>
              </a:ext>
            </a:extLst>
          </p:cNvPr>
          <p:cNvSpPr/>
          <p:nvPr userDrawn="1"/>
        </p:nvSpPr>
        <p:spPr>
          <a:xfrm>
            <a:off x="447294" y="3632380"/>
            <a:ext cx="996721" cy="461177"/>
          </a:xfrm>
          <a:prstGeom prst="rect">
            <a:avLst/>
          </a:prstGeom>
          <a:solidFill>
            <a:srgbClr val="B3D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ubtitle 2">
            <a:extLst>
              <a:ext uri="{FF2B5EF4-FFF2-40B4-BE49-F238E27FC236}">
                <a16:creationId xmlns:a16="http://schemas.microsoft.com/office/drawing/2014/main" id="{F2FE1A10-26AB-1747-8D8E-E23FBB9F3286}"/>
              </a:ext>
            </a:extLst>
          </p:cNvPr>
          <p:cNvSpPr txBox="1">
            <a:spLocks/>
          </p:cNvSpPr>
          <p:nvPr userDrawn="1"/>
        </p:nvSpPr>
        <p:spPr>
          <a:xfrm>
            <a:off x="447294" y="3710444"/>
            <a:ext cx="996721" cy="325424"/>
          </a:xfrm>
          <a:prstGeom prst="rect">
            <a:avLst/>
          </a:prstGeom>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500" dirty="0" err="1">
                <a:solidFill>
                  <a:srgbClr val="003B55"/>
                </a:solidFill>
                <a:latin typeface="Avenir Next" panose="020B0503020202020204" pitchFamily="34" charset="0"/>
              </a:rPr>
              <a:t>IMEC.org</a:t>
            </a:r>
            <a:endParaRPr lang="en-US" sz="1500" dirty="0">
              <a:solidFill>
                <a:srgbClr val="003B55"/>
              </a:solidFill>
              <a:latin typeface="Avenir Next" panose="020B0503020202020204" pitchFamily="34" charset="0"/>
            </a:endParaRPr>
          </a:p>
        </p:txBody>
      </p:sp>
      <p:pic>
        <p:nvPicPr>
          <p:cNvPr id="11" name="Picture 10" descr="A picture containing clipart&#10;&#10;Description automatically generated">
            <a:extLst>
              <a:ext uri="{FF2B5EF4-FFF2-40B4-BE49-F238E27FC236}">
                <a16:creationId xmlns:a16="http://schemas.microsoft.com/office/drawing/2014/main" id="{DD6317C5-A4AB-3840-9B59-F61CD68FDD7F}"/>
              </a:ext>
            </a:extLst>
          </p:cNvPr>
          <p:cNvPicPr>
            <a:picLocks noChangeAspect="1"/>
          </p:cNvPicPr>
          <p:nvPr userDrawn="1"/>
        </p:nvPicPr>
        <p:blipFill>
          <a:blip r:embed="rId2"/>
          <a:stretch>
            <a:fillRect/>
          </a:stretch>
        </p:blipFill>
        <p:spPr>
          <a:xfrm>
            <a:off x="432630" y="4781485"/>
            <a:ext cx="313094" cy="325424"/>
          </a:xfrm>
          <a:prstGeom prst="rect">
            <a:avLst/>
          </a:prstGeom>
        </p:spPr>
      </p:pic>
      <p:pic>
        <p:nvPicPr>
          <p:cNvPr id="12" name="Picture 11" descr="Icon&#10;&#10;Description automatically generated">
            <a:extLst>
              <a:ext uri="{FF2B5EF4-FFF2-40B4-BE49-F238E27FC236}">
                <a16:creationId xmlns:a16="http://schemas.microsoft.com/office/drawing/2014/main" id="{51AE3D8E-59CD-5546-AD07-6642DDFF2871}"/>
              </a:ext>
            </a:extLst>
          </p:cNvPr>
          <p:cNvPicPr>
            <a:picLocks noChangeAspect="1"/>
          </p:cNvPicPr>
          <p:nvPr userDrawn="1"/>
        </p:nvPicPr>
        <p:blipFill>
          <a:blip r:embed="rId3"/>
          <a:stretch>
            <a:fillRect/>
          </a:stretch>
        </p:blipFill>
        <p:spPr>
          <a:xfrm>
            <a:off x="434964" y="4273275"/>
            <a:ext cx="313094" cy="325424"/>
          </a:xfrm>
          <a:prstGeom prst="rect">
            <a:avLst/>
          </a:prstGeom>
        </p:spPr>
      </p:pic>
      <p:sp>
        <p:nvSpPr>
          <p:cNvPr id="16" name="Text Placeholder 17">
            <a:extLst>
              <a:ext uri="{FF2B5EF4-FFF2-40B4-BE49-F238E27FC236}">
                <a16:creationId xmlns:a16="http://schemas.microsoft.com/office/drawing/2014/main" id="{B0FB88AC-2425-2C4E-906A-A0DE43F219AD}"/>
              </a:ext>
            </a:extLst>
          </p:cNvPr>
          <p:cNvSpPr>
            <a:spLocks noGrp="1"/>
          </p:cNvSpPr>
          <p:nvPr>
            <p:ph type="body" sz="quarter" idx="12" hasCustomPrompt="1"/>
          </p:nvPr>
        </p:nvSpPr>
        <p:spPr>
          <a:xfrm>
            <a:off x="339328" y="618837"/>
            <a:ext cx="7071122" cy="3013543"/>
          </a:xfrm>
          <a:prstGeom prst="rect">
            <a:avLst/>
          </a:prstGeom>
        </p:spPr>
        <p:txBody>
          <a:bodyPr anchor="t"/>
          <a:lstStyle>
            <a:lvl1pPr marL="0" indent="0">
              <a:lnSpc>
                <a:spcPct val="75000"/>
              </a:lnSpc>
              <a:spcBef>
                <a:spcPts val="0"/>
              </a:spcBef>
              <a:buNone/>
              <a:defRPr sz="9000" b="1" i="0">
                <a:solidFill>
                  <a:srgbClr val="3897B0"/>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Thank</a:t>
            </a:r>
            <a:br>
              <a:rPr lang="en-US" dirty="0"/>
            </a:br>
            <a:r>
              <a:rPr lang="en-US" dirty="0"/>
              <a:t>You!</a:t>
            </a:r>
          </a:p>
        </p:txBody>
      </p:sp>
      <p:sp>
        <p:nvSpPr>
          <p:cNvPr id="17" name="Text Placeholder 16">
            <a:extLst>
              <a:ext uri="{FF2B5EF4-FFF2-40B4-BE49-F238E27FC236}">
                <a16:creationId xmlns:a16="http://schemas.microsoft.com/office/drawing/2014/main" id="{F27696A4-2C8C-41D6-BFB2-02515676972F}"/>
              </a:ext>
            </a:extLst>
          </p:cNvPr>
          <p:cNvSpPr>
            <a:spLocks noGrp="1"/>
          </p:cNvSpPr>
          <p:nvPr>
            <p:ph type="body" sz="quarter" idx="14" hasCustomPrompt="1"/>
          </p:nvPr>
        </p:nvSpPr>
        <p:spPr>
          <a:xfrm>
            <a:off x="745724" y="3962291"/>
            <a:ext cx="4237434" cy="1425315"/>
          </a:xfrm>
          <a:prstGeom prst="rect">
            <a:avLst/>
          </a:prstGeom>
        </p:spPr>
        <p:txBody>
          <a:bodyPr anchor="ctr"/>
          <a:lstStyle>
            <a:lvl1pPr>
              <a:lnSpc>
                <a:spcPct val="150000"/>
              </a:lnSpc>
              <a:buNone/>
              <a:defRPr sz="1500" b="0" i="0">
                <a:solidFill>
                  <a:schemeClr val="bg1"/>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Email address</a:t>
            </a:r>
          </a:p>
          <a:p>
            <a:pPr lvl="0"/>
            <a:r>
              <a:rPr lang="en-US" dirty="0"/>
              <a:t>Phone number</a:t>
            </a:r>
          </a:p>
        </p:txBody>
      </p:sp>
      <p:pic>
        <p:nvPicPr>
          <p:cNvPr id="2" name="Picture 1" descr="Text&#10;&#10;Description automatically generated with medium confidence">
            <a:extLst>
              <a:ext uri="{FF2B5EF4-FFF2-40B4-BE49-F238E27FC236}">
                <a16:creationId xmlns:a16="http://schemas.microsoft.com/office/drawing/2014/main" id="{FBE79D64-6A55-A0B1-47EC-C5E3E0083A21}"/>
              </a:ext>
            </a:extLst>
          </p:cNvPr>
          <p:cNvPicPr>
            <a:picLocks noChangeAspect="1"/>
          </p:cNvPicPr>
          <p:nvPr userDrawn="1"/>
        </p:nvPicPr>
        <p:blipFill>
          <a:blip r:embed="rId4"/>
          <a:stretch>
            <a:fillRect/>
          </a:stretch>
        </p:blipFill>
        <p:spPr>
          <a:xfrm>
            <a:off x="7505701" y="5657850"/>
            <a:ext cx="1244364" cy="775178"/>
          </a:xfrm>
          <a:prstGeom prst="rect">
            <a:avLst/>
          </a:prstGeom>
        </p:spPr>
      </p:pic>
    </p:spTree>
    <p:extLst>
      <p:ext uri="{BB962C8B-B14F-4D97-AF65-F5344CB8AC3E}">
        <p14:creationId xmlns:p14="http://schemas.microsoft.com/office/powerpoint/2010/main" val="120260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757F95-A39D-4ACE-8295-41A9FBD4AE34}"/>
              </a:ext>
            </a:extLst>
          </p:cNvPr>
          <p:cNvSpPr>
            <a:spLocks noGrp="1"/>
          </p:cNvSpPr>
          <p:nvPr>
            <p:ph type="dt" sz="half" idx="10"/>
          </p:nvPr>
        </p:nvSpPr>
        <p:spPr>
          <a:xfrm>
            <a:off x="628650" y="6356351"/>
            <a:ext cx="2057400" cy="365125"/>
          </a:xfrm>
          <a:prstGeom prst="rect">
            <a:avLst/>
          </a:prstGeom>
        </p:spPr>
        <p:txBody>
          <a:bodyPr/>
          <a:lstStyle/>
          <a:p>
            <a:fld id="{84A0D9F4-61C1-B943-9632-D9CA63134CF8}" type="datetimeFigureOut">
              <a:rPr lang="en-US" smtClean="0"/>
              <a:t>2/23/24</a:t>
            </a:fld>
            <a:endParaRPr lang="en-US"/>
          </a:p>
        </p:txBody>
      </p:sp>
      <p:sp>
        <p:nvSpPr>
          <p:cNvPr id="4" name="Footer Placeholder 3">
            <a:extLst>
              <a:ext uri="{FF2B5EF4-FFF2-40B4-BE49-F238E27FC236}">
                <a16:creationId xmlns:a16="http://schemas.microsoft.com/office/drawing/2014/main" id="{E38D340B-5C6F-4CA4-97F3-96C3CD919D0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1959A6-15AE-479F-9D45-971EE4E79423}"/>
              </a:ext>
            </a:extLst>
          </p:cNvPr>
          <p:cNvSpPr>
            <a:spLocks noGrp="1"/>
          </p:cNvSpPr>
          <p:nvPr>
            <p:ph type="sldNum" sz="quarter" idx="12"/>
          </p:nvPr>
        </p:nvSpPr>
        <p:spPr>
          <a:xfrm>
            <a:off x="6457950" y="6356351"/>
            <a:ext cx="2057400" cy="365125"/>
          </a:xfrm>
          <a:prstGeom prst="rect">
            <a:avLst/>
          </a:prstGeom>
        </p:spPr>
        <p:txBody>
          <a:bodyPr/>
          <a:lstStyle/>
          <a:p>
            <a:fld id="{2A4BE72A-DA3F-234C-878F-DD72C5FA956B}" type="slidenum">
              <a:rPr lang="en-US" smtClean="0"/>
              <a:t>‹#›</a:t>
            </a:fld>
            <a:endParaRPr lang="en-US"/>
          </a:p>
        </p:txBody>
      </p:sp>
      <p:sp>
        <p:nvSpPr>
          <p:cNvPr id="6" name="Text Placeholder 17">
            <a:extLst>
              <a:ext uri="{FF2B5EF4-FFF2-40B4-BE49-F238E27FC236}">
                <a16:creationId xmlns:a16="http://schemas.microsoft.com/office/drawing/2014/main" id="{C54339E6-D89D-4455-8A4E-CF98995A2F4B}"/>
              </a:ext>
            </a:extLst>
          </p:cNvPr>
          <p:cNvSpPr>
            <a:spLocks noGrp="1"/>
          </p:cNvSpPr>
          <p:nvPr>
            <p:ph type="body" sz="quarter" idx="13" hasCustomPrompt="1"/>
          </p:nvPr>
        </p:nvSpPr>
        <p:spPr>
          <a:xfrm>
            <a:off x="456637" y="389895"/>
            <a:ext cx="8058713" cy="960703"/>
          </a:xfrm>
          <a:prstGeom prst="rect">
            <a:avLst/>
          </a:prstGeom>
        </p:spPr>
        <p:txBody>
          <a:bodyPr/>
          <a:lstStyle>
            <a:lvl1pPr marL="0" indent="0">
              <a:lnSpc>
                <a:spcPct val="100000"/>
              </a:lnSpc>
              <a:buNone/>
              <a:defRPr sz="525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7" name="Text Placeholder 15">
            <a:extLst>
              <a:ext uri="{FF2B5EF4-FFF2-40B4-BE49-F238E27FC236}">
                <a16:creationId xmlns:a16="http://schemas.microsoft.com/office/drawing/2014/main" id="{8505AE5F-FC29-4F23-8E1B-2D73365B6758}"/>
              </a:ext>
            </a:extLst>
          </p:cNvPr>
          <p:cNvSpPr>
            <a:spLocks noGrp="1"/>
          </p:cNvSpPr>
          <p:nvPr>
            <p:ph type="body" sz="quarter" idx="14"/>
          </p:nvPr>
        </p:nvSpPr>
        <p:spPr>
          <a:xfrm>
            <a:off x="456637" y="1554773"/>
            <a:ext cx="8058713" cy="4597400"/>
          </a:xfrm>
          <a:prstGeom prst="rect">
            <a:avLst/>
          </a:prstGeom>
        </p:spPr>
        <p:txBody>
          <a:bodyPr/>
          <a:lstStyle>
            <a:lvl1pPr marL="0" indent="0">
              <a:lnSpc>
                <a:spcPct val="100000"/>
              </a:lnSpc>
              <a:buNone/>
              <a:defRPr sz="2100" b="0" i="0">
                <a:latin typeface="Avenir Next" panose="020B0503020202020204" pitchFamily="34" charset="0"/>
              </a:defRPr>
            </a:lvl1pPr>
            <a:lvl2pPr marL="600075" indent="-257175">
              <a:buFont typeface="Arial" panose="020B0604020202020204" pitchFamily="34" charset="0"/>
              <a:buChar char="•"/>
              <a:defRPr b="0" i="0">
                <a:latin typeface="Avenir Next" panose="020B0503020202020204" pitchFamily="34" charset="0"/>
              </a:defRPr>
            </a:lvl2pPr>
            <a:lvl3pPr marL="942975" indent="-257175">
              <a:buFont typeface="Arial" panose="020B0604020202020204" pitchFamily="34" charset="0"/>
              <a:buChar char="•"/>
              <a:defRPr b="0" i="0">
                <a:latin typeface="Avenir Next" panose="020B0503020202020204" pitchFamily="34" charset="0"/>
              </a:defRPr>
            </a:lvl3pPr>
            <a:lvl4pPr marL="1243013" indent="-214313">
              <a:buFont typeface="Arial" panose="020B0604020202020204" pitchFamily="34" charset="0"/>
              <a:buChar char="•"/>
              <a:defRPr b="0" i="0">
                <a:latin typeface="Avenir Next" panose="020B0503020202020204" pitchFamily="34" charset="0"/>
              </a:defRPr>
            </a:lvl4pPr>
            <a:lvl5pPr marL="1585913" indent="-214313">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424501D7-C02F-4498-B904-2AEA5A956FD2}"/>
              </a:ext>
            </a:extLst>
          </p:cNvPr>
          <p:cNvCxnSpPr>
            <a:cxnSpLocks/>
          </p:cNvCxnSpPr>
          <p:nvPr userDrawn="1"/>
        </p:nvCxnSpPr>
        <p:spPr>
          <a:xfrm>
            <a:off x="456636" y="1414465"/>
            <a:ext cx="812198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742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082529" y="0"/>
            <a:ext cx="5495925" cy="1414464"/>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082529" y="1674814"/>
            <a:ext cx="5495925" cy="429042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31794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8448848-98EA-CB4F-915C-B5AC317FE851}"/>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9" name="Picture Placeholder 7" descr="A picture containing background pattern&#10;&#10;Description automatically generated">
            <a:extLst>
              <a:ext uri="{FF2B5EF4-FFF2-40B4-BE49-F238E27FC236}">
                <a16:creationId xmlns:a16="http://schemas.microsoft.com/office/drawing/2014/main" id="{66561A8E-35BC-D74F-8945-03AE9FFF2ED5}"/>
              </a:ext>
            </a:extLst>
          </p:cNvPr>
          <p:cNvPicPr>
            <a:picLocks noChangeAspect="1"/>
          </p:cNvPicPr>
          <p:nvPr userDrawn="1"/>
        </p:nvPicPr>
        <p:blipFill rotWithShape="1">
          <a:blip r:embed="rId2"/>
          <a:srcRect l="37003" r="37003"/>
          <a:stretch/>
        </p:blipFill>
        <p:spPr>
          <a:xfrm>
            <a:off x="0" y="0"/>
            <a:ext cx="2676525" cy="6858000"/>
          </a:xfrm>
          <a:prstGeom prst="rect">
            <a:avLst/>
          </a:prstGeom>
        </p:spPr>
      </p:pic>
      <p:sp>
        <p:nvSpPr>
          <p:cNvPr id="8" name="Picture Placeholder 2">
            <a:extLst>
              <a:ext uri="{FF2B5EF4-FFF2-40B4-BE49-F238E27FC236}">
                <a16:creationId xmlns:a16="http://schemas.microsoft.com/office/drawing/2014/main" id="{3D9D8460-4664-4355-BDD3-EA113FA29129}"/>
              </a:ext>
            </a:extLst>
          </p:cNvPr>
          <p:cNvSpPr>
            <a:spLocks noGrp="1"/>
          </p:cNvSpPr>
          <p:nvPr>
            <p:ph type="pic" sz="quarter" idx="13"/>
          </p:nvPr>
        </p:nvSpPr>
        <p:spPr>
          <a:xfrm>
            <a:off x="0" y="0"/>
            <a:ext cx="2676525" cy="6858000"/>
          </a:xfrm>
          <a:prstGeom prst="rect">
            <a:avLst/>
          </a:prstGeom>
        </p:spPr>
        <p:txBody>
          <a:bodyPr/>
          <a:lstStyle/>
          <a:p>
            <a:endParaRPr lang="en-US"/>
          </a:p>
        </p:txBody>
      </p:sp>
      <p:pic>
        <p:nvPicPr>
          <p:cNvPr id="3" name="Picture 2" descr="Text&#10;&#10;Description automatically generated with low confidence">
            <a:extLst>
              <a:ext uri="{FF2B5EF4-FFF2-40B4-BE49-F238E27FC236}">
                <a16:creationId xmlns:a16="http://schemas.microsoft.com/office/drawing/2014/main" id="{A865A3BA-D791-9DC5-DEE7-47BA33C9C4D8}"/>
              </a:ext>
            </a:extLst>
          </p:cNvPr>
          <p:cNvPicPr>
            <a:picLocks noChangeAspect="1"/>
          </p:cNvPicPr>
          <p:nvPr userDrawn="1"/>
        </p:nvPicPr>
        <p:blipFill>
          <a:blip r:embed="rId3"/>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187188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082529" y="0"/>
            <a:ext cx="5495925" cy="1414464"/>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082529" y="1674814"/>
            <a:ext cx="5495925" cy="429042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31794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8448848-98EA-CB4F-915C-B5AC317FE851}"/>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8" name="Picture 7" descr="A picture containing person, yellow, handcart&#10;&#10;Description automatically generated">
            <a:extLst>
              <a:ext uri="{FF2B5EF4-FFF2-40B4-BE49-F238E27FC236}">
                <a16:creationId xmlns:a16="http://schemas.microsoft.com/office/drawing/2014/main" id="{09F23DF2-F19E-B648-B31C-DEB5C0873E2D}"/>
              </a:ext>
            </a:extLst>
          </p:cNvPr>
          <p:cNvPicPr>
            <a:picLocks noChangeAspect="1"/>
          </p:cNvPicPr>
          <p:nvPr userDrawn="1"/>
        </p:nvPicPr>
        <p:blipFill rotWithShape="1">
          <a:blip r:embed="rId2"/>
          <a:srcRect l="47196" t="147" r="26827" b="147"/>
          <a:stretch/>
        </p:blipFill>
        <p:spPr>
          <a:xfrm>
            <a:off x="0" y="-1"/>
            <a:ext cx="2676525" cy="6858001"/>
          </a:xfrm>
          <a:prstGeom prst="rect">
            <a:avLst/>
          </a:prstGeom>
        </p:spPr>
      </p:pic>
      <p:sp>
        <p:nvSpPr>
          <p:cNvPr id="9" name="Picture Placeholder 2">
            <a:extLst>
              <a:ext uri="{FF2B5EF4-FFF2-40B4-BE49-F238E27FC236}">
                <a16:creationId xmlns:a16="http://schemas.microsoft.com/office/drawing/2014/main" id="{E12FAFB0-9FF0-4BE4-AB0B-9EDB628CC543}"/>
              </a:ext>
            </a:extLst>
          </p:cNvPr>
          <p:cNvSpPr>
            <a:spLocks noGrp="1"/>
          </p:cNvSpPr>
          <p:nvPr>
            <p:ph type="pic" sz="quarter" idx="13"/>
          </p:nvPr>
        </p:nvSpPr>
        <p:spPr>
          <a:xfrm>
            <a:off x="0" y="0"/>
            <a:ext cx="2676525" cy="6858000"/>
          </a:xfrm>
          <a:prstGeom prst="rect">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A2B48564-BA66-30EC-7583-9BFE3C2073AA}"/>
              </a:ext>
            </a:extLst>
          </p:cNvPr>
          <p:cNvPicPr>
            <a:picLocks noChangeAspect="1"/>
          </p:cNvPicPr>
          <p:nvPr userDrawn="1"/>
        </p:nvPicPr>
        <p:blipFill>
          <a:blip r:embed="rId3"/>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1008634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1.4">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082529" y="0"/>
            <a:ext cx="5495925" cy="1414464"/>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082529" y="1674814"/>
            <a:ext cx="5495925" cy="429042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31794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8448848-98EA-CB4F-915C-B5AC317FE851}"/>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9" name="Picture Placeholder 5">
            <a:extLst>
              <a:ext uri="{FF2B5EF4-FFF2-40B4-BE49-F238E27FC236}">
                <a16:creationId xmlns:a16="http://schemas.microsoft.com/office/drawing/2014/main" id="{375519EA-97D1-0140-8875-3003BC9C8519}"/>
              </a:ext>
            </a:extLst>
          </p:cNvPr>
          <p:cNvPicPr>
            <a:picLocks noChangeAspect="1"/>
          </p:cNvPicPr>
          <p:nvPr userDrawn="1"/>
        </p:nvPicPr>
        <p:blipFill rotWithShape="1">
          <a:blip r:embed="rId2"/>
          <a:srcRect l="39542" t="3685" r="37252" b="7119"/>
          <a:stretch/>
        </p:blipFill>
        <p:spPr>
          <a:xfrm>
            <a:off x="0" y="0"/>
            <a:ext cx="2676525" cy="6858000"/>
          </a:xfrm>
          <a:prstGeom prst="rect">
            <a:avLst/>
          </a:prstGeom>
        </p:spPr>
      </p:pic>
      <p:sp>
        <p:nvSpPr>
          <p:cNvPr id="3" name="Picture Placeholder 2">
            <a:extLst>
              <a:ext uri="{FF2B5EF4-FFF2-40B4-BE49-F238E27FC236}">
                <a16:creationId xmlns:a16="http://schemas.microsoft.com/office/drawing/2014/main" id="{A66A9E3E-218F-4D53-991F-E6887C1B22ED}"/>
              </a:ext>
            </a:extLst>
          </p:cNvPr>
          <p:cNvSpPr>
            <a:spLocks noGrp="1"/>
          </p:cNvSpPr>
          <p:nvPr>
            <p:ph type="pic" sz="quarter" idx="13"/>
          </p:nvPr>
        </p:nvSpPr>
        <p:spPr>
          <a:xfrm>
            <a:off x="0" y="0"/>
            <a:ext cx="2676525" cy="6858000"/>
          </a:xfrm>
          <a:prstGeom prst="rect">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02D95802-FDA9-929C-D580-960CB83BD913}"/>
              </a:ext>
            </a:extLst>
          </p:cNvPr>
          <p:cNvPicPr>
            <a:picLocks noChangeAspect="1"/>
          </p:cNvPicPr>
          <p:nvPr userDrawn="1"/>
        </p:nvPicPr>
        <p:blipFill>
          <a:blip r:embed="rId3"/>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2903719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39329" y="1"/>
            <a:ext cx="5495925" cy="1414457"/>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39329" y="1674813"/>
            <a:ext cx="5645944" cy="4597400"/>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4362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3746631-CBD2-5545-8E52-05854170BA2E}"/>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10" name="Picture 9">
            <a:extLst>
              <a:ext uri="{FF2B5EF4-FFF2-40B4-BE49-F238E27FC236}">
                <a16:creationId xmlns:a16="http://schemas.microsoft.com/office/drawing/2014/main" id="{8B6B40EA-622C-A249-BD82-F2C8FEFC3ACA}"/>
              </a:ext>
            </a:extLst>
          </p:cNvPr>
          <p:cNvPicPr>
            <a:picLocks noChangeAspect="1"/>
          </p:cNvPicPr>
          <p:nvPr userDrawn="1"/>
        </p:nvPicPr>
        <p:blipFill rotWithShape="1">
          <a:blip r:embed="rId2"/>
          <a:srcRect l="25178" t="9682" r="17028" b="2529"/>
          <a:stretch/>
        </p:blipFill>
        <p:spPr>
          <a:xfrm>
            <a:off x="6286500" y="-21381"/>
            <a:ext cx="2857500" cy="2892775"/>
          </a:xfrm>
          <a:prstGeom prst="rect">
            <a:avLst/>
          </a:prstGeom>
        </p:spPr>
      </p:pic>
      <p:pic>
        <p:nvPicPr>
          <p:cNvPr id="15" name="Picture 14">
            <a:extLst>
              <a:ext uri="{FF2B5EF4-FFF2-40B4-BE49-F238E27FC236}">
                <a16:creationId xmlns:a16="http://schemas.microsoft.com/office/drawing/2014/main" id="{C1883C41-E773-DB48-84F2-6DFB9C09EFDF}"/>
              </a:ext>
            </a:extLst>
          </p:cNvPr>
          <p:cNvPicPr>
            <a:picLocks noChangeAspect="1"/>
          </p:cNvPicPr>
          <p:nvPr userDrawn="1"/>
        </p:nvPicPr>
        <p:blipFill rotWithShape="1">
          <a:blip r:embed="rId3"/>
          <a:srcRect l="33796" t="6547" r="4205" b="-427"/>
          <a:stretch/>
        </p:blipFill>
        <p:spPr>
          <a:xfrm>
            <a:off x="6286499" y="2956664"/>
            <a:ext cx="2857501" cy="2883705"/>
          </a:xfrm>
          <a:prstGeom prst="rect">
            <a:avLst/>
          </a:prstGeom>
        </p:spPr>
      </p:pic>
      <p:sp>
        <p:nvSpPr>
          <p:cNvPr id="13" name="Picture Placeholder 2">
            <a:extLst>
              <a:ext uri="{FF2B5EF4-FFF2-40B4-BE49-F238E27FC236}">
                <a16:creationId xmlns:a16="http://schemas.microsoft.com/office/drawing/2014/main" id="{7CC110C7-6516-4A75-9FA4-FE484A091E4B}"/>
              </a:ext>
            </a:extLst>
          </p:cNvPr>
          <p:cNvSpPr>
            <a:spLocks noGrp="1"/>
          </p:cNvSpPr>
          <p:nvPr>
            <p:ph type="pic" sz="quarter" idx="13"/>
          </p:nvPr>
        </p:nvSpPr>
        <p:spPr>
          <a:xfrm>
            <a:off x="6286500" y="-16626"/>
            <a:ext cx="2857500" cy="2884488"/>
          </a:xfrm>
          <a:prstGeom prst="rect">
            <a:avLst/>
          </a:prstGeom>
        </p:spPr>
        <p:txBody>
          <a:bodyPr/>
          <a:lstStyle/>
          <a:p>
            <a:endParaRPr lang="en-US"/>
          </a:p>
        </p:txBody>
      </p:sp>
      <p:sp>
        <p:nvSpPr>
          <p:cNvPr id="14" name="Picture Placeholder 2">
            <a:extLst>
              <a:ext uri="{FF2B5EF4-FFF2-40B4-BE49-F238E27FC236}">
                <a16:creationId xmlns:a16="http://schemas.microsoft.com/office/drawing/2014/main" id="{47BD55C5-8CDF-4C12-A584-06452BC86215}"/>
              </a:ext>
            </a:extLst>
          </p:cNvPr>
          <p:cNvSpPr>
            <a:spLocks noGrp="1"/>
          </p:cNvSpPr>
          <p:nvPr>
            <p:ph type="pic" sz="quarter" idx="14"/>
          </p:nvPr>
        </p:nvSpPr>
        <p:spPr>
          <a:xfrm>
            <a:off x="6286500" y="2940040"/>
            <a:ext cx="2857500" cy="2884488"/>
          </a:xfrm>
          <a:prstGeom prst="rect">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38B9E2F4-303F-4241-FB98-564C0358888F}"/>
              </a:ext>
            </a:extLst>
          </p:cNvPr>
          <p:cNvPicPr>
            <a:picLocks noChangeAspect="1"/>
          </p:cNvPicPr>
          <p:nvPr userDrawn="1"/>
        </p:nvPicPr>
        <p:blipFill>
          <a:blip r:embed="rId4"/>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4023712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2.3">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39329" y="1"/>
            <a:ext cx="5495925" cy="1414457"/>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39329" y="1674813"/>
            <a:ext cx="5645944" cy="4597400"/>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4362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3746631-CBD2-5545-8E52-05854170BA2E}"/>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13" name="Picture Placeholder 10" descr="A picture containing person, person&#10;&#10;Description automatically generated">
            <a:extLst>
              <a:ext uri="{FF2B5EF4-FFF2-40B4-BE49-F238E27FC236}">
                <a16:creationId xmlns:a16="http://schemas.microsoft.com/office/drawing/2014/main" id="{BE70FB78-AC9E-574E-8FCB-82EAC08CF6F4}"/>
              </a:ext>
            </a:extLst>
          </p:cNvPr>
          <p:cNvPicPr>
            <a:picLocks noChangeAspect="1"/>
          </p:cNvPicPr>
          <p:nvPr userDrawn="1"/>
        </p:nvPicPr>
        <p:blipFill>
          <a:blip r:embed="rId2"/>
          <a:srcRect l="16979" r="16979"/>
          <a:stretch>
            <a:fillRect/>
          </a:stretch>
        </p:blipFill>
        <p:spPr>
          <a:xfrm>
            <a:off x="6286500" y="2956666"/>
            <a:ext cx="2857500" cy="2883703"/>
          </a:xfrm>
          <a:prstGeom prst="rect">
            <a:avLst/>
          </a:prstGeom>
        </p:spPr>
      </p:pic>
      <p:pic>
        <p:nvPicPr>
          <p:cNvPr id="14" name="Picture Placeholder 12">
            <a:extLst>
              <a:ext uri="{FF2B5EF4-FFF2-40B4-BE49-F238E27FC236}">
                <a16:creationId xmlns:a16="http://schemas.microsoft.com/office/drawing/2014/main" id="{AC89A6A0-363A-9748-BBF7-0A0A0060D3AB}"/>
              </a:ext>
            </a:extLst>
          </p:cNvPr>
          <p:cNvPicPr>
            <a:picLocks noChangeAspect="1"/>
          </p:cNvPicPr>
          <p:nvPr userDrawn="1"/>
        </p:nvPicPr>
        <p:blipFill>
          <a:blip r:embed="rId3"/>
          <a:srcRect l="16964" r="16964"/>
          <a:stretch>
            <a:fillRect/>
          </a:stretch>
        </p:blipFill>
        <p:spPr>
          <a:xfrm>
            <a:off x="6286500" y="2"/>
            <a:ext cx="2857500" cy="2883703"/>
          </a:xfrm>
          <a:prstGeom prst="rect">
            <a:avLst/>
          </a:prstGeom>
        </p:spPr>
      </p:pic>
      <p:sp>
        <p:nvSpPr>
          <p:cNvPr id="3" name="Picture Placeholder 2">
            <a:extLst>
              <a:ext uri="{FF2B5EF4-FFF2-40B4-BE49-F238E27FC236}">
                <a16:creationId xmlns:a16="http://schemas.microsoft.com/office/drawing/2014/main" id="{A3E35C22-5C90-44D1-B142-75D93910E23F}"/>
              </a:ext>
            </a:extLst>
          </p:cNvPr>
          <p:cNvSpPr>
            <a:spLocks noGrp="1"/>
          </p:cNvSpPr>
          <p:nvPr>
            <p:ph type="pic" sz="quarter" idx="13"/>
          </p:nvPr>
        </p:nvSpPr>
        <p:spPr>
          <a:xfrm>
            <a:off x="6286500" y="0"/>
            <a:ext cx="2857500" cy="2884488"/>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31F4B2A5-AE2A-4935-9296-6F11EB60EEC7}"/>
              </a:ext>
            </a:extLst>
          </p:cNvPr>
          <p:cNvSpPr>
            <a:spLocks noGrp="1"/>
          </p:cNvSpPr>
          <p:nvPr>
            <p:ph type="pic" sz="quarter" idx="14"/>
          </p:nvPr>
        </p:nvSpPr>
        <p:spPr>
          <a:xfrm>
            <a:off x="6286500" y="2956666"/>
            <a:ext cx="2857500" cy="2884488"/>
          </a:xfrm>
          <a:prstGeom prst="rect">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B7B7E06D-DD22-B1D6-0F6B-5BE5E4A4E958}"/>
              </a:ext>
            </a:extLst>
          </p:cNvPr>
          <p:cNvPicPr>
            <a:picLocks noChangeAspect="1"/>
          </p:cNvPicPr>
          <p:nvPr userDrawn="1"/>
        </p:nvPicPr>
        <p:blipFill>
          <a:blip r:embed="rId4"/>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1580974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8DED0C-DBD9-4115-927B-D7E15DC07801}"/>
              </a:ext>
            </a:extLst>
          </p:cNvPr>
          <p:cNvPicPr>
            <a:picLocks noChangeAspect="1"/>
          </p:cNvPicPr>
          <p:nvPr userDrawn="1"/>
        </p:nvPicPr>
        <p:blipFill>
          <a:blip r:embed="rId2"/>
          <a:stretch>
            <a:fillRect/>
          </a:stretch>
        </p:blipFill>
        <p:spPr>
          <a:xfrm>
            <a:off x="536705" y="764507"/>
            <a:ext cx="4014516" cy="5262220"/>
          </a:xfrm>
          <a:prstGeom prst="rect">
            <a:avLst/>
          </a:prstGeom>
        </p:spPr>
      </p:pic>
      <p:sp>
        <p:nvSpPr>
          <p:cNvPr id="27" name="Text Placeholder 26">
            <a:extLst>
              <a:ext uri="{FF2B5EF4-FFF2-40B4-BE49-F238E27FC236}">
                <a16:creationId xmlns:a16="http://schemas.microsoft.com/office/drawing/2014/main" id="{A86256A3-F708-1B41-A818-4F7F0084E641}"/>
              </a:ext>
            </a:extLst>
          </p:cNvPr>
          <p:cNvSpPr>
            <a:spLocks noGrp="1"/>
          </p:cNvSpPr>
          <p:nvPr>
            <p:ph type="body" sz="quarter" idx="13" hasCustomPrompt="1"/>
          </p:nvPr>
        </p:nvSpPr>
        <p:spPr>
          <a:xfrm>
            <a:off x="4832747" y="3578936"/>
            <a:ext cx="3594497" cy="1064634"/>
          </a:xfrm>
          <a:prstGeom prst="rect">
            <a:avLst/>
          </a:prstGeom>
        </p:spPr>
        <p:txBody>
          <a:bodyPr/>
          <a:lstStyle>
            <a:lvl1pPr marL="0" indent="0">
              <a:lnSpc>
                <a:spcPct val="100000"/>
              </a:lnSpc>
              <a:buNone/>
              <a:defRPr sz="2250" b="0" i="0">
                <a:solidFill>
                  <a:srgbClr val="003B55"/>
                </a:solidFill>
                <a:latin typeface="Avenir Next" panose="020B0503020202020204" pitchFamily="34" charset="0"/>
              </a:defRPr>
            </a:lvl1pPr>
          </a:lstStyle>
          <a:p>
            <a:pPr lvl="0"/>
            <a:r>
              <a:rPr lang="en-US" dirty="0"/>
              <a:t>Title</a:t>
            </a:r>
          </a:p>
        </p:txBody>
      </p:sp>
      <p:sp>
        <p:nvSpPr>
          <p:cNvPr id="23" name="Text Placeholder 22">
            <a:extLst>
              <a:ext uri="{FF2B5EF4-FFF2-40B4-BE49-F238E27FC236}">
                <a16:creationId xmlns:a16="http://schemas.microsoft.com/office/drawing/2014/main" id="{D614FDB1-99BB-A345-AFAE-729E63D5B372}"/>
              </a:ext>
            </a:extLst>
          </p:cNvPr>
          <p:cNvSpPr>
            <a:spLocks noGrp="1"/>
          </p:cNvSpPr>
          <p:nvPr>
            <p:ph type="body" sz="quarter" idx="11" hasCustomPrompt="1"/>
          </p:nvPr>
        </p:nvSpPr>
        <p:spPr>
          <a:xfrm>
            <a:off x="4832747" y="2735264"/>
            <a:ext cx="3594873" cy="671104"/>
          </a:xfrm>
          <a:prstGeom prst="rect">
            <a:avLst/>
          </a:prstGeom>
        </p:spPr>
        <p:txBody>
          <a:bodyPr/>
          <a:lstStyle>
            <a:lvl1pPr marL="0" indent="0">
              <a:lnSpc>
                <a:spcPct val="100000"/>
              </a:lnSpc>
              <a:buNone/>
              <a:defRPr sz="3000" b="1" i="0">
                <a:solidFill>
                  <a:srgbClr val="003B55"/>
                </a:solidFill>
                <a:latin typeface="Avenir Next Demi Bold" panose="020B0503020202020204" pitchFamily="34" charset="0"/>
              </a:defRPr>
            </a:lvl1pPr>
          </a:lstStyle>
          <a:p>
            <a:pPr lvl="0"/>
            <a:r>
              <a:rPr lang="en-US" dirty="0"/>
              <a:t>Presenter Name</a:t>
            </a:r>
          </a:p>
        </p:txBody>
      </p:sp>
      <p:sp>
        <p:nvSpPr>
          <p:cNvPr id="21" name="Picture Placeholder 20">
            <a:extLst>
              <a:ext uri="{FF2B5EF4-FFF2-40B4-BE49-F238E27FC236}">
                <a16:creationId xmlns:a16="http://schemas.microsoft.com/office/drawing/2014/main" id="{0E3931EB-98DE-A44D-9E64-35A75E8C9162}"/>
              </a:ext>
            </a:extLst>
          </p:cNvPr>
          <p:cNvSpPr>
            <a:spLocks noGrp="1"/>
          </p:cNvSpPr>
          <p:nvPr>
            <p:ph type="pic" sz="quarter" idx="10" hasCustomPrompt="1"/>
          </p:nvPr>
        </p:nvSpPr>
        <p:spPr>
          <a:xfrm>
            <a:off x="666502" y="892505"/>
            <a:ext cx="3682604" cy="4910138"/>
          </a:xfrm>
          <a:prstGeom prst="ellipse">
            <a:avLst/>
          </a:prstGeom>
        </p:spPr>
        <p:txBody>
          <a:bodyPr anchor="ctr"/>
          <a:lstStyle>
            <a:lvl1pPr algn="ctr">
              <a:buNone/>
              <a:defRPr b="0" i="0">
                <a:latin typeface="Avenir Next" panose="020B0503020202020204" pitchFamily="34" charset="0"/>
              </a:defRPr>
            </a:lvl1pPr>
          </a:lstStyle>
          <a:p>
            <a:r>
              <a:rPr lang="en-US" dirty="0"/>
              <a:t>[Insert presenter picture here]</a:t>
            </a:r>
          </a:p>
        </p:txBody>
      </p:sp>
      <p:cxnSp>
        <p:nvCxnSpPr>
          <p:cNvPr id="14" name="Straight Connector 13">
            <a:extLst>
              <a:ext uri="{FF2B5EF4-FFF2-40B4-BE49-F238E27FC236}">
                <a16:creationId xmlns:a16="http://schemas.microsoft.com/office/drawing/2014/main" id="{8ED076B3-54D1-234B-AD25-740B1B828471}"/>
              </a:ext>
            </a:extLst>
          </p:cNvPr>
          <p:cNvCxnSpPr>
            <a:cxnSpLocks/>
          </p:cNvCxnSpPr>
          <p:nvPr userDrawn="1"/>
        </p:nvCxnSpPr>
        <p:spPr>
          <a:xfrm>
            <a:off x="4832711" y="3429000"/>
            <a:ext cx="359491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14E5C379-67F9-3547-AE6A-199C6F3E3BDC}"/>
              </a:ext>
            </a:extLst>
          </p:cNvPr>
          <p:cNvSpPr txBox="1">
            <a:spLocks/>
          </p:cNvSpPr>
          <p:nvPr userDrawn="1"/>
        </p:nvSpPr>
        <p:spPr>
          <a:xfrm>
            <a:off x="7810501" y="6391753"/>
            <a:ext cx="1219200" cy="318100"/>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600" dirty="0">
                <a:latin typeface="Avenir Next" panose="020B0503020202020204" pitchFamily="34" charset="0"/>
              </a:rPr>
              <a:t>© IMEC All rights reserved.</a:t>
            </a:r>
          </a:p>
        </p:txBody>
      </p:sp>
    </p:spTree>
    <p:extLst>
      <p:ext uri="{BB962C8B-B14F-4D97-AF65-F5344CB8AC3E}">
        <p14:creationId xmlns:p14="http://schemas.microsoft.com/office/powerpoint/2010/main" val="254581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F3B981E-8A9A-7646-A5D7-D61CFFC01E08}"/>
              </a:ext>
            </a:extLst>
          </p:cNvPr>
          <p:cNvSpPr>
            <a:spLocks noGrp="1"/>
          </p:cNvSpPr>
          <p:nvPr>
            <p:ph type="body" sz="quarter" idx="10" hasCustomPrompt="1"/>
          </p:nvPr>
        </p:nvSpPr>
        <p:spPr>
          <a:xfrm>
            <a:off x="365522" y="366714"/>
            <a:ext cx="8393468" cy="1392237"/>
          </a:xfrm>
          <a:prstGeom prst="rect">
            <a:avLst/>
          </a:prstGeom>
        </p:spPr>
        <p:txBody>
          <a:bodyPr/>
          <a:lstStyle>
            <a:lvl1pPr marL="0" indent="0">
              <a:lnSpc>
                <a:spcPct val="100000"/>
              </a:lnSpc>
              <a:buNone/>
              <a:defRPr sz="3375"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defRPr/>
            </a:lvl5pPr>
          </a:lstStyle>
          <a:p>
            <a:pPr lvl="0"/>
            <a:r>
              <a:rPr lang="en-US" dirty="0"/>
              <a:t>Click to edit text</a:t>
            </a:r>
          </a:p>
        </p:txBody>
      </p:sp>
      <p:sp>
        <p:nvSpPr>
          <p:cNvPr id="12" name="Subtitle 2">
            <a:extLst>
              <a:ext uri="{FF2B5EF4-FFF2-40B4-BE49-F238E27FC236}">
                <a16:creationId xmlns:a16="http://schemas.microsoft.com/office/drawing/2014/main" id="{FBEAC103-7C12-0641-88CA-20831269980B}"/>
              </a:ext>
            </a:extLst>
          </p:cNvPr>
          <p:cNvSpPr txBox="1">
            <a:spLocks/>
          </p:cNvSpPr>
          <p:nvPr userDrawn="1"/>
        </p:nvSpPr>
        <p:spPr>
          <a:xfrm>
            <a:off x="7810501" y="6391753"/>
            <a:ext cx="1219200" cy="318100"/>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600" dirty="0">
                <a:latin typeface="Avenir Next" panose="020B0503020202020204" pitchFamily="34" charset="0"/>
              </a:rPr>
              <a:t>© IMEC All rights reserved.</a:t>
            </a:r>
          </a:p>
        </p:txBody>
      </p:sp>
      <p:sp>
        <p:nvSpPr>
          <p:cNvPr id="6" name="Text Placeholder 15">
            <a:extLst>
              <a:ext uri="{FF2B5EF4-FFF2-40B4-BE49-F238E27FC236}">
                <a16:creationId xmlns:a16="http://schemas.microsoft.com/office/drawing/2014/main" id="{A354BE0F-97D1-4956-85CC-A918CE18406F}"/>
              </a:ext>
            </a:extLst>
          </p:cNvPr>
          <p:cNvSpPr>
            <a:spLocks noGrp="1"/>
          </p:cNvSpPr>
          <p:nvPr>
            <p:ph type="body" sz="quarter" idx="14"/>
          </p:nvPr>
        </p:nvSpPr>
        <p:spPr>
          <a:xfrm>
            <a:off x="365523" y="1893887"/>
            <a:ext cx="8058713" cy="4597400"/>
          </a:xfrm>
          <a:prstGeom prst="rect">
            <a:avLst/>
          </a:prstGeom>
        </p:spPr>
        <p:txBody>
          <a:bodyPr/>
          <a:lstStyle>
            <a:lvl1pPr marL="0" indent="0">
              <a:lnSpc>
                <a:spcPct val="100000"/>
              </a:lnSpc>
              <a:buNone/>
              <a:defRPr sz="2100" b="0" i="0">
                <a:latin typeface="Avenir Next" panose="020B0503020202020204" pitchFamily="34" charset="0"/>
              </a:defRPr>
            </a:lvl1pPr>
            <a:lvl2pPr marL="600075" indent="-257175">
              <a:buFont typeface="Arial" panose="020B0604020202020204" pitchFamily="34" charset="0"/>
              <a:buChar char="•"/>
              <a:defRPr b="0" i="0">
                <a:latin typeface="Avenir Next" panose="020B0503020202020204" pitchFamily="34" charset="0"/>
              </a:defRPr>
            </a:lvl2pPr>
            <a:lvl3pPr marL="942975" indent="-257175">
              <a:buFont typeface="Arial" panose="020B0604020202020204" pitchFamily="34" charset="0"/>
              <a:buChar char="•"/>
              <a:defRPr b="0" i="0">
                <a:latin typeface="Avenir Next" panose="020B0503020202020204" pitchFamily="34" charset="0"/>
              </a:defRPr>
            </a:lvl3pPr>
            <a:lvl4pPr marL="1243013" indent="-214313">
              <a:buFont typeface="Arial" panose="020B0604020202020204" pitchFamily="34" charset="0"/>
              <a:buChar char="•"/>
              <a:defRPr b="0" i="0">
                <a:latin typeface="Avenir Next" panose="020B0503020202020204" pitchFamily="34" charset="0"/>
              </a:defRPr>
            </a:lvl4pPr>
            <a:lvl5pPr marL="1585913" indent="-214313">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360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Second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Third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Fourth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0D9F4-61C1-B943-9632-D9CA63134CF8}" type="datetimeFigureOut">
              <a:rPr lang="en-US" smtClean="0"/>
              <a:t>2/23/24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4BE72A-DA3F-234C-878F-DD72C5FA956B}" type="slidenum">
              <a:rPr lang="en-US" smtClean="0"/>
              <a:t>‹#›</a:t>
            </a:fld>
            <a:endParaRPr lang="en-US"/>
          </a:p>
        </p:txBody>
      </p:sp>
    </p:spTree>
    <p:extLst>
      <p:ext uri="{BB962C8B-B14F-4D97-AF65-F5344CB8AC3E}">
        <p14:creationId xmlns:p14="http://schemas.microsoft.com/office/powerpoint/2010/main" val="1015118154"/>
      </p:ext>
    </p:extLst>
  </p:cSld>
  <p:clrMap bg1="lt1" tx1="dk1" bg2="lt2" tx2="dk2" accent1="accent1" accent2="accent2" accent3="accent3" accent4="accent4" accent5="accent5" accent6="accent6" hlink="hlink" folHlink="folHlink"/>
  <p:sldLayoutIdLst>
    <p:sldLayoutId id="2147483698" r:id="rId1"/>
    <p:sldLayoutId id="2147483703" r:id="rId2"/>
    <p:sldLayoutId id="2147483692" r:id="rId3"/>
    <p:sldLayoutId id="2147483693" r:id="rId4"/>
    <p:sldLayoutId id="2147483697" r:id="rId5"/>
    <p:sldLayoutId id="2147483689" r:id="rId6"/>
    <p:sldLayoutId id="2147483694" r:id="rId7"/>
    <p:sldLayoutId id="2147483700" r:id="rId8"/>
    <p:sldLayoutId id="2147483701" r:id="rId9"/>
    <p:sldLayoutId id="2147483691" r:id="rId10"/>
    <p:sldLayoutId id="2147483699" r:id="rId11"/>
    <p:sldLayoutId id="2147483663" r:id="rId12"/>
    <p:sldLayoutId id="2147483702" r:id="rId13"/>
  </p:sldLayoutIdLst>
  <p:txStyles>
    <p:titleStyle>
      <a:lvl1pPr algn="l" defTabSz="914400" rtl="0" eaLnBrk="1" latinLnBrk="0" hangingPunct="1">
        <a:lnSpc>
          <a:spcPct val="90000"/>
        </a:lnSpc>
        <a:spcBef>
          <a:spcPct val="0"/>
        </a:spcBef>
        <a:buNone/>
        <a:defRPr sz="4400" kern="1200">
          <a:solidFill>
            <a:srgbClr val="000000"/>
          </a:solidFill>
          <a:latin typeface="Avenir Next Demi Bold" panose="020B07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Dreaming Outloud Script Pro" panose="020B0604020202020204" pitchFamily="66"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Dreaming Outloud Script Pro" panose="020B0604020202020204" pitchFamily="66"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Dreaming Outloud Script Pro" panose="020B0604020202020204"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Dreaming Outloud Script Pro" panose="020B0604020202020204" pitchFamily="66"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3.jpeg"/><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387604" y="727587"/>
            <a:ext cx="8214975" cy="4990422"/>
          </a:xfrm>
        </p:spPr>
        <p:txBody>
          <a:bodyPr anchor="ctr">
            <a:noAutofit/>
          </a:bodyPr>
          <a:lstStyle/>
          <a:p>
            <a:pPr>
              <a:lnSpc>
                <a:spcPct val="80000"/>
              </a:lnSpc>
              <a:spcBef>
                <a:spcPts val="0"/>
              </a:spcBef>
            </a:pPr>
            <a:r>
              <a:rPr lang="en-US" sz="9600" dirty="0">
                <a:latin typeface="Avenir Next Heavy"/>
              </a:rPr>
              <a:t>PARTNERS</a:t>
            </a:r>
            <a:br>
              <a:rPr lang="en-US" sz="9600" dirty="0"/>
            </a:br>
            <a:r>
              <a:rPr lang="en-US" sz="9600" dirty="0">
                <a:latin typeface="Avenir Next Heavy"/>
              </a:rPr>
              <a:t>IN</a:t>
            </a:r>
            <a:br>
              <a:rPr lang="en-US" sz="9600" dirty="0"/>
            </a:br>
            <a:r>
              <a:rPr lang="en-US" sz="9600" dirty="0">
                <a:solidFill>
                  <a:srgbClr val="B3D335"/>
                </a:solidFill>
                <a:latin typeface="Avenir Next Heavy"/>
              </a:rPr>
              <a:t>PROGRESS.</a:t>
            </a:r>
          </a:p>
        </p:txBody>
      </p:sp>
      <p:sp>
        <p:nvSpPr>
          <p:cNvPr id="6" name="Rectangle 5">
            <a:extLst>
              <a:ext uri="{FF2B5EF4-FFF2-40B4-BE49-F238E27FC236}">
                <a16:creationId xmlns:a16="http://schemas.microsoft.com/office/drawing/2014/main" id="{AEB1A9EA-95AE-FBE7-1425-0DBC8ED70B3B}"/>
              </a:ext>
            </a:extLst>
          </p:cNvPr>
          <p:cNvSpPr/>
          <p:nvPr/>
        </p:nvSpPr>
        <p:spPr>
          <a:xfrm>
            <a:off x="-155448" y="5601672"/>
            <a:ext cx="9454896" cy="105748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7E6F693-60F4-FAD3-2EC6-C3161E3443E1}"/>
              </a:ext>
            </a:extLst>
          </p:cNvPr>
          <p:cNvPicPr>
            <a:picLocks noChangeAspect="1"/>
          </p:cNvPicPr>
          <p:nvPr/>
        </p:nvPicPr>
        <p:blipFill>
          <a:blip r:embed="rId3"/>
          <a:stretch>
            <a:fillRect/>
          </a:stretch>
        </p:blipFill>
        <p:spPr>
          <a:xfrm>
            <a:off x="3747516" y="5886266"/>
            <a:ext cx="2538984" cy="495895"/>
          </a:xfrm>
          <a:prstGeom prst="rect">
            <a:avLst/>
          </a:prstGeom>
        </p:spPr>
      </p:pic>
      <p:pic>
        <p:nvPicPr>
          <p:cNvPr id="8" name="Picture 7" descr="A close-up of a logo&#10;&#10;Description automatically generated">
            <a:extLst>
              <a:ext uri="{FF2B5EF4-FFF2-40B4-BE49-F238E27FC236}">
                <a16:creationId xmlns:a16="http://schemas.microsoft.com/office/drawing/2014/main" id="{0C35BE5C-0B4B-452A-116C-F5F7869D3D94}"/>
              </a:ext>
            </a:extLst>
          </p:cNvPr>
          <p:cNvPicPr>
            <a:picLocks noChangeAspect="1"/>
          </p:cNvPicPr>
          <p:nvPr/>
        </p:nvPicPr>
        <p:blipFill>
          <a:blip r:embed="rId4"/>
          <a:stretch>
            <a:fillRect/>
          </a:stretch>
        </p:blipFill>
        <p:spPr>
          <a:xfrm>
            <a:off x="299668" y="5711820"/>
            <a:ext cx="2957679" cy="837183"/>
          </a:xfrm>
          <a:prstGeom prst="rect">
            <a:avLst/>
          </a:prstGeom>
        </p:spPr>
      </p:pic>
      <p:pic>
        <p:nvPicPr>
          <p:cNvPr id="9" name="Picture 8">
            <a:extLst>
              <a:ext uri="{FF2B5EF4-FFF2-40B4-BE49-F238E27FC236}">
                <a16:creationId xmlns:a16="http://schemas.microsoft.com/office/drawing/2014/main" id="{EBD5EDB9-5195-8966-FF23-7538C9F76D95}"/>
              </a:ext>
            </a:extLst>
          </p:cNvPr>
          <p:cNvPicPr>
            <a:picLocks noChangeAspect="1"/>
          </p:cNvPicPr>
          <p:nvPr/>
        </p:nvPicPr>
        <p:blipFill>
          <a:blip r:embed="rId5"/>
          <a:stretch>
            <a:fillRect/>
          </a:stretch>
        </p:blipFill>
        <p:spPr>
          <a:xfrm>
            <a:off x="6776669" y="5711820"/>
            <a:ext cx="1974883" cy="947332"/>
          </a:xfrm>
          <a:prstGeom prst="rect">
            <a:avLst/>
          </a:prstGeom>
        </p:spPr>
      </p:pic>
    </p:spTree>
    <p:extLst>
      <p:ext uri="{BB962C8B-B14F-4D97-AF65-F5344CB8AC3E}">
        <p14:creationId xmlns:p14="http://schemas.microsoft.com/office/powerpoint/2010/main" val="2852048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8F1D6C-AEE4-2308-D543-97C3EFBB59BC}"/>
              </a:ext>
            </a:extLst>
          </p:cNvPr>
          <p:cNvSpPr>
            <a:spLocks noGrp="1"/>
          </p:cNvSpPr>
          <p:nvPr>
            <p:ph type="body" sz="quarter" idx="10"/>
          </p:nvPr>
        </p:nvSpPr>
        <p:spPr>
          <a:xfrm>
            <a:off x="0" y="639748"/>
            <a:ext cx="9144000" cy="4780547"/>
          </a:xfrm>
        </p:spPr>
        <p:txBody>
          <a:bodyPr>
            <a:normAutofit/>
          </a:bodyPr>
          <a:lstStyle/>
          <a:p>
            <a:pPr algn="ctr">
              <a:lnSpc>
                <a:spcPct val="110000"/>
              </a:lnSpc>
            </a:pPr>
            <a:r>
              <a:rPr lang="en-US" sz="5400" dirty="0"/>
              <a:t>Questions / Comments</a:t>
            </a:r>
          </a:p>
        </p:txBody>
      </p:sp>
      <p:sp>
        <p:nvSpPr>
          <p:cNvPr id="5" name="TextBox 4">
            <a:extLst>
              <a:ext uri="{FF2B5EF4-FFF2-40B4-BE49-F238E27FC236}">
                <a16:creationId xmlns:a16="http://schemas.microsoft.com/office/drawing/2014/main" id="{20D89AC2-DF98-9DF0-4C88-D5A25224846E}"/>
              </a:ext>
            </a:extLst>
          </p:cNvPr>
          <p:cNvSpPr txBox="1"/>
          <p:nvPr/>
        </p:nvSpPr>
        <p:spPr>
          <a:xfrm>
            <a:off x="2659053" y="5587119"/>
            <a:ext cx="4229448" cy="10618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venir Next"/>
                <a:ea typeface="+mn-ea"/>
                <a:cs typeface="+mn-cs"/>
              </a:rPr>
              <a:t>Illinois Department of Commerce &amp; Economic Opportunity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chemeClr val="bg1"/>
                </a:solidFill>
                <a:effectLst/>
                <a:uLnTx/>
                <a:uFillTx/>
                <a:latin typeface="Avenir Next"/>
                <a:ea typeface="+mn-ea"/>
                <a:cs typeface="+mn-cs"/>
              </a:rPr>
              <a:t>dceo.illinois.gov</a:t>
            </a:r>
            <a:r>
              <a:rPr kumimoji="0" lang="en-US" sz="3300" b="1" i="0" u="none" strike="noStrike" kern="1200" cap="none" spc="0" normalizeH="0" baseline="0" noProof="0" dirty="0">
                <a:ln>
                  <a:noFill/>
                </a:ln>
                <a:solidFill>
                  <a:schemeClr val="bg1"/>
                </a:solidFill>
                <a:effectLst/>
                <a:uLnTx/>
                <a:uFillTx/>
                <a:latin typeface="Avenir Next"/>
                <a:ea typeface="+mn-ea"/>
                <a:cs typeface="+mn-cs"/>
              </a:rPr>
              <a:t>/</a:t>
            </a:r>
          </a:p>
        </p:txBody>
      </p:sp>
      <p:sp>
        <p:nvSpPr>
          <p:cNvPr id="6" name="TextBox 5">
            <a:extLst>
              <a:ext uri="{FF2B5EF4-FFF2-40B4-BE49-F238E27FC236}">
                <a16:creationId xmlns:a16="http://schemas.microsoft.com/office/drawing/2014/main" id="{57A1829A-4BCF-7FEC-D651-DDDCCC717DC4}"/>
              </a:ext>
            </a:extLst>
          </p:cNvPr>
          <p:cNvSpPr txBox="1"/>
          <p:nvPr/>
        </p:nvSpPr>
        <p:spPr>
          <a:xfrm>
            <a:off x="1372796" y="2963754"/>
            <a:ext cx="2956560" cy="10618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venir Next"/>
                <a:ea typeface="+mn-ea"/>
                <a:cs typeface="+mn-cs"/>
              </a:rPr>
              <a:t>Illinois</a:t>
            </a:r>
            <a:r>
              <a:rPr lang="en-US" sz="1500" b="1" dirty="0">
                <a:solidFill>
                  <a:schemeClr val="bg1"/>
                </a:solidFill>
                <a:latin typeface="Avenir Next"/>
              </a:rPr>
              <a:t> Manufacturers’ Association</a:t>
            </a:r>
            <a:endParaRPr kumimoji="0" lang="en-US" sz="1500" b="1" i="0" u="none" strike="noStrike" kern="1200" cap="none" spc="0" normalizeH="0" baseline="0" noProof="0" dirty="0">
              <a:ln>
                <a:noFill/>
              </a:ln>
              <a:solidFill>
                <a:schemeClr val="bg1"/>
              </a:solidFill>
              <a:effectLst/>
              <a:uLnTx/>
              <a:uFillTx/>
              <a:latin typeface="Avenir Nex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chemeClr val="bg1"/>
                </a:solidFill>
                <a:effectLst/>
                <a:uLnTx/>
                <a:uFillTx/>
                <a:latin typeface="Avenir Next"/>
                <a:ea typeface="+mn-ea"/>
                <a:cs typeface="+mn-cs"/>
              </a:rPr>
              <a:t>IMA-</a:t>
            </a:r>
            <a:r>
              <a:rPr kumimoji="0" lang="en-US" sz="3300" b="1" i="0" u="none" strike="noStrike" kern="1200" cap="none" spc="0" normalizeH="0" baseline="0" noProof="0" dirty="0" err="1">
                <a:ln>
                  <a:noFill/>
                </a:ln>
                <a:solidFill>
                  <a:schemeClr val="bg1"/>
                </a:solidFill>
                <a:effectLst/>
                <a:uLnTx/>
                <a:uFillTx/>
                <a:latin typeface="Avenir Next"/>
                <a:ea typeface="+mn-ea"/>
                <a:cs typeface="+mn-cs"/>
              </a:rPr>
              <a:t>net.org</a:t>
            </a:r>
            <a:endParaRPr kumimoji="0" lang="en-US" sz="3300" b="1" i="0" u="none" strike="noStrike" kern="1200" cap="none" spc="0" normalizeH="0" baseline="0" noProof="0" dirty="0">
              <a:ln>
                <a:noFill/>
              </a:ln>
              <a:solidFill>
                <a:schemeClr val="bg1"/>
              </a:solidFill>
              <a:effectLst/>
              <a:uLnTx/>
              <a:uFillTx/>
              <a:latin typeface="Avenir Next"/>
              <a:ea typeface="+mn-ea"/>
              <a:cs typeface="+mn-cs"/>
            </a:endParaRPr>
          </a:p>
        </p:txBody>
      </p:sp>
      <p:sp>
        <p:nvSpPr>
          <p:cNvPr id="7" name="TextBox 6">
            <a:extLst>
              <a:ext uri="{FF2B5EF4-FFF2-40B4-BE49-F238E27FC236}">
                <a16:creationId xmlns:a16="http://schemas.microsoft.com/office/drawing/2014/main" id="{1428682E-D281-C28F-FAE7-1E639FF49C83}"/>
              </a:ext>
            </a:extLst>
          </p:cNvPr>
          <p:cNvSpPr txBox="1"/>
          <p:nvPr/>
        </p:nvSpPr>
        <p:spPr>
          <a:xfrm>
            <a:off x="4772495" y="2963754"/>
            <a:ext cx="3520440" cy="10618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venir Next"/>
                <a:ea typeface="+mn-ea"/>
                <a:cs typeface="+mn-cs"/>
              </a:rPr>
              <a:t>Illinois Manufacturing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chemeClr val="bg1"/>
                </a:solidFill>
                <a:latin typeface="Avenir Next"/>
              </a:rPr>
              <a:t>Excellence Center</a:t>
            </a:r>
            <a:endParaRPr kumimoji="0" lang="en-US" sz="1500" b="1" i="0" u="none" strike="noStrike" kern="1200" cap="none" spc="0" normalizeH="0" baseline="0" noProof="0" dirty="0">
              <a:ln>
                <a:noFill/>
              </a:ln>
              <a:solidFill>
                <a:schemeClr val="bg1"/>
              </a:solidFill>
              <a:effectLst/>
              <a:uLnTx/>
              <a:uFillTx/>
              <a:latin typeface="Avenir Nex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chemeClr val="bg1"/>
                </a:solidFill>
                <a:effectLst/>
                <a:uLnTx/>
                <a:uFillTx/>
                <a:latin typeface="Avenir Next"/>
                <a:ea typeface="+mn-ea"/>
                <a:cs typeface="+mn-cs"/>
              </a:rPr>
              <a:t>IMEC.org</a:t>
            </a:r>
            <a:endParaRPr kumimoji="0" lang="en-US" sz="3300" b="1" i="0" u="none" strike="noStrike" kern="1200" cap="none" spc="0" normalizeH="0" baseline="0" noProof="0" dirty="0">
              <a:ln>
                <a:noFill/>
              </a:ln>
              <a:solidFill>
                <a:schemeClr val="bg1"/>
              </a:solidFill>
              <a:effectLst/>
              <a:uLnTx/>
              <a:uFillTx/>
              <a:latin typeface="Avenir Next"/>
              <a:ea typeface="+mn-ea"/>
              <a:cs typeface="+mn-cs"/>
            </a:endParaRPr>
          </a:p>
        </p:txBody>
      </p:sp>
      <p:sp>
        <p:nvSpPr>
          <p:cNvPr id="10" name="Rectangle 9">
            <a:extLst>
              <a:ext uri="{FF2B5EF4-FFF2-40B4-BE49-F238E27FC236}">
                <a16:creationId xmlns:a16="http://schemas.microsoft.com/office/drawing/2014/main" id="{6FE82E09-137C-02C4-9FB1-7A65CFBEF8A6}"/>
              </a:ext>
            </a:extLst>
          </p:cNvPr>
          <p:cNvSpPr/>
          <p:nvPr/>
        </p:nvSpPr>
        <p:spPr>
          <a:xfrm>
            <a:off x="-104288" y="1770927"/>
            <a:ext cx="9454896" cy="105748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pic>
        <p:nvPicPr>
          <p:cNvPr id="11" name="Picture 10">
            <a:extLst>
              <a:ext uri="{FF2B5EF4-FFF2-40B4-BE49-F238E27FC236}">
                <a16:creationId xmlns:a16="http://schemas.microsoft.com/office/drawing/2014/main" id="{BD800683-2898-02C3-4A27-AFDB449C25F8}"/>
              </a:ext>
            </a:extLst>
          </p:cNvPr>
          <p:cNvPicPr>
            <a:picLocks noChangeAspect="1"/>
          </p:cNvPicPr>
          <p:nvPr/>
        </p:nvPicPr>
        <p:blipFill>
          <a:blip r:embed="rId3"/>
          <a:stretch>
            <a:fillRect/>
          </a:stretch>
        </p:blipFill>
        <p:spPr>
          <a:xfrm>
            <a:off x="1581584" y="1980688"/>
            <a:ext cx="2538984" cy="495895"/>
          </a:xfrm>
          <a:prstGeom prst="rect">
            <a:avLst/>
          </a:prstGeom>
        </p:spPr>
      </p:pic>
      <p:pic>
        <p:nvPicPr>
          <p:cNvPr id="15" name="Picture 14">
            <a:extLst>
              <a:ext uri="{FF2B5EF4-FFF2-40B4-BE49-F238E27FC236}">
                <a16:creationId xmlns:a16="http://schemas.microsoft.com/office/drawing/2014/main" id="{EC433663-7E49-2EC3-59FA-21B17D770EEF}"/>
              </a:ext>
            </a:extLst>
          </p:cNvPr>
          <p:cNvPicPr>
            <a:picLocks noChangeAspect="1"/>
          </p:cNvPicPr>
          <p:nvPr/>
        </p:nvPicPr>
        <p:blipFill>
          <a:blip r:embed="rId4"/>
          <a:stretch>
            <a:fillRect/>
          </a:stretch>
        </p:blipFill>
        <p:spPr>
          <a:xfrm>
            <a:off x="5480596" y="1806243"/>
            <a:ext cx="1974883" cy="947332"/>
          </a:xfrm>
          <a:prstGeom prst="rect">
            <a:avLst/>
          </a:prstGeom>
        </p:spPr>
      </p:pic>
      <p:sp>
        <p:nvSpPr>
          <p:cNvPr id="4" name="TextBox 3">
            <a:extLst>
              <a:ext uri="{FF2B5EF4-FFF2-40B4-BE49-F238E27FC236}">
                <a16:creationId xmlns:a16="http://schemas.microsoft.com/office/drawing/2014/main" id="{13A6076D-BF66-D6E9-F102-F9649528FB15}"/>
              </a:ext>
            </a:extLst>
          </p:cNvPr>
          <p:cNvSpPr txBox="1"/>
          <p:nvPr/>
        </p:nvSpPr>
        <p:spPr>
          <a:xfrm>
            <a:off x="-112751" y="5592297"/>
            <a:ext cx="3520440" cy="3231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Avenir Next"/>
                <a:ea typeface="+mn-ea"/>
                <a:cs typeface="+mn-cs"/>
              </a:rPr>
              <a:t>Illinois APEX Accelerator</a:t>
            </a:r>
          </a:p>
        </p:txBody>
      </p:sp>
      <p:sp>
        <p:nvSpPr>
          <p:cNvPr id="8" name="TextBox 7">
            <a:extLst>
              <a:ext uri="{FF2B5EF4-FFF2-40B4-BE49-F238E27FC236}">
                <a16:creationId xmlns:a16="http://schemas.microsoft.com/office/drawing/2014/main" id="{55FA5703-5E55-99DC-2676-D2E5C97504C1}"/>
              </a:ext>
            </a:extLst>
          </p:cNvPr>
          <p:cNvSpPr txBox="1"/>
          <p:nvPr/>
        </p:nvSpPr>
        <p:spPr>
          <a:xfrm>
            <a:off x="6546448" y="5535753"/>
            <a:ext cx="2956560" cy="3231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Avenir Next"/>
                <a:ea typeface="+mn-ea"/>
                <a:cs typeface="+mn-cs"/>
              </a:rPr>
              <a:t>Illinois SBDC</a:t>
            </a:r>
          </a:p>
        </p:txBody>
      </p:sp>
      <p:sp>
        <p:nvSpPr>
          <p:cNvPr id="12" name="Rectangle 11">
            <a:extLst>
              <a:ext uri="{FF2B5EF4-FFF2-40B4-BE49-F238E27FC236}">
                <a16:creationId xmlns:a16="http://schemas.microsoft.com/office/drawing/2014/main" id="{448F0A23-E01B-92B8-78AB-81B611232157}"/>
              </a:ext>
            </a:extLst>
          </p:cNvPr>
          <p:cNvSpPr/>
          <p:nvPr/>
        </p:nvSpPr>
        <p:spPr>
          <a:xfrm>
            <a:off x="-104288" y="4365626"/>
            <a:ext cx="9454896" cy="105748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1198E9D0-BD0F-0241-D7D9-1B2A3A753267}"/>
              </a:ext>
            </a:extLst>
          </p:cNvPr>
          <p:cNvPicPr>
            <a:picLocks noChangeAspect="1"/>
          </p:cNvPicPr>
          <p:nvPr/>
        </p:nvPicPr>
        <p:blipFill rotWithShape="1">
          <a:blip r:embed="rId5"/>
          <a:srcRect b="22182"/>
          <a:stretch/>
        </p:blipFill>
        <p:spPr>
          <a:xfrm>
            <a:off x="851508" y="4358466"/>
            <a:ext cx="1591922" cy="1061829"/>
          </a:xfrm>
          <a:prstGeom prst="rect">
            <a:avLst/>
          </a:prstGeom>
        </p:spPr>
      </p:pic>
      <p:pic>
        <p:nvPicPr>
          <p:cNvPr id="19" name="Picture 18">
            <a:extLst>
              <a:ext uri="{FF2B5EF4-FFF2-40B4-BE49-F238E27FC236}">
                <a16:creationId xmlns:a16="http://schemas.microsoft.com/office/drawing/2014/main" id="{591DFD74-48B7-FD3C-DEEA-19A9A10FEC78}"/>
              </a:ext>
            </a:extLst>
          </p:cNvPr>
          <p:cNvPicPr>
            <a:picLocks noChangeAspect="1"/>
          </p:cNvPicPr>
          <p:nvPr/>
        </p:nvPicPr>
        <p:blipFill>
          <a:blip r:embed="rId6"/>
          <a:stretch>
            <a:fillRect/>
          </a:stretch>
        </p:blipFill>
        <p:spPr>
          <a:xfrm>
            <a:off x="7243005" y="4409671"/>
            <a:ext cx="1591922" cy="959417"/>
          </a:xfrm>
          <a:prstGeom prst="rect">
            <a:avLst/>
          </a:prstGeom>
        </p:spPr>
      </p:pic>
      <p:pic>
        <p:nvPicPr>
          <p:cNvPr id="13" name="Picture 12" descr="A close-up of a logo&#10;&#10;Description automatically generated">
            <a:extLst>
              <a:ext uri="{FF2B5EF4-FFF2-40B4-BE49-F238E27FC236}">
                <a16:creationId xmlns:a16="http://schemas.microsoft.com/office/drawing/2014/main" id="{C75155A2-B3BB-2F9E-35F1-204997045983}"/>
              </a:ext>
            </a:extLst>
          </p:cNvPr>
          <p:cNvPicPr>
            <a:picLocks noChangeAspect="1"/>
          </p:cNvPicPr>
          <p:nvPr/>
        </p:nvPicPr>
        <p:blipFill>
          <a:blip r:embed="rId7"/>
          <a:stretch>
            <a:fillRect/>
          </a:stretch>
        </p:blipFill>
        <p:spPr>
          <a:xfrm>
            <a:off x="3294938" y="4470787"/>
            <a:ext cx="2957679" cy="837183"/>
          </a:xfrm>
          <a:prstGeom prst="rect">
            <a:avLst/>
          </a:prstGeom>
        </p:spPr>
      </p:pic>
    </p:spTree>
    <p:extLst>
      <p:ext uri="{BB962C8B-B14F-4D97-AF65-F5344CB8AC3E}">
        <p14:creationId xmlns:p14="http://schemas.microsoft.com/office/powerpoint/2010/main" val="169135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3A9C7-EBF2-423B-84C5-776BE9187A35}"/>
              </a:ext>
            </a:extLst>
          </p:cNvPr>
          <p:cNvSpPr>
            <a:spLocks noGrp="1"/>
          </p:cNvSpPr>
          <p:nvPr>
            <p:ph type="body" sz="quarter" idx="13"/>
          </p:nvPr>
        </p:nvSpPr>
        <p:spPr/>
        <p:txBody>
          <a:bodyPr/>
          <a:lstStyle/>
          <a:p>
            <a:r>
              <a:rPr lang="en-US" dirty="0"/>
              <a:t>AGENDA</a:t>
            </a:r>
          </a:p>
        </p:txBody>
      </p:sp>
      <p:graphicFrame>
        <p:nvGraphicFramePr>
          <p:cNvPr id="5" name="Text Placeholder 2">
            <a:extLst>
              <a:ext uri="{FF2B5EF4-FFF2-40B4-BE49-F238E27FC236}">
                <a16:creationId xmlns:a16="http://schemas.microsoft.com/office/drawing/2014/main" id="{7B6048EB-81E3-716F-686E-F621399B63A9}"/>
              </a:ext>
            </a:extLst>
          </p:cNvPr>
          <p:cNvGraphicFramePr/>
          <p:nvPr>
            <p:extLst>
              <p:ext uri="{D42A27DB-BD31-4B8C-83A1-F6EECF244321}">
                <p14:modId xmlns:p14="http://schemas.microsoft.com/office/powerpoint/2010/main" val="1082532373"/>
              </p:ext>
            </p:extLst>
          </p:nvPr>
        </p:nvGraphicFramePr>
        <p:xfrm>
          <a:off x="456637" y="1554773"/>
          <a:ext cx="8058713"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868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866C155E-71DD-01CF-5CA2-B920728E9A23}"/>
              </a:ext>
            </a:extLst>
          </p:cNvPr>
          <p:cNvCxnSpPr>
            <a:cxnSpLocks/>
          </p:cNvCxnSpPr>
          <p:nvPr/>
        </p:nvCxnSpPr>
        <p:spPr>
          <a:xfrm>
            <a:off x="634380" y="4668750"/>
            <a:ext cx="8046720" cy="73152"/>
          </a:xfrm>
          <a:prstGeom prst="line">
            <a:avLst/>
          </a:prstGeom>
        </p:spPr>
        <p:style>
          <a:lnRef idx="2">
            <a:schemeClr val="accent2"/>
          </a:lnRef>
          <a:fillRef idx="0">
            <a:schemeClr val="accent2"/>
          </a:fillRef>
          <a:effectRef idx="1">
            <a:schemeClr val="accent2"/>
          </a:effectRef>
          <a:fontRef idx="minor">
            <a:schemeClr val="tx1"/>
          </a:fontRef>
        </p:style>
      </p:cxnSp>
      <p:pic>
        <p:nvPicPr>
          <p:cNvPr id="15" name="Picture Placeholder 12">
            <a:extLst>
              <a:ext uri="{FF2B5EF4-FFF2-40B4-BE49-F238E27FC236}">
                <a16:creationId xmlns:a16="http://schemas.microsoft.com/office/drawing/2014/main" id="{6FD2587B-9164-FFBA-C99C-AB8796028C88}"/>
              </a:ext>
            </a:extLst>
          </p:cNvPr>
          <p:cNvPicPr>
            <a:picLocks noChangeAspect="1"/>
          </p:cNvPicPr>
          <p:nvPr/>
        </p:nvPicPr>
        <p:blipFill>
          <a:blip r:embed="rId3"/>
          <a:srcRect t="11285" b="11285"/>
          <a:stretch/>
        </p:blipFill>
        <p:spPr>
          <a:xfrm>
            <a:off x="3454040" y="3659843"/>
            <a:ext cx="2235919" cy="2164118"/>
          </a:xfrm>
          <a:prstGeom prst="ellipse">
            <a:avLst/>
          </a:prstGeom>
        </p:spPr>
      </p:pic>
      <p:pic>
        <p:nvPicPr>
          <p:cNvPr id="17" name="Picture Placeholder 16">
            <a:extLst>
              <a:ext uri="{FF2B5EF4-FFF2-40B4-BE49-F238E27FC236}">
                <a16:creationId xmlns:a16="http://schemas.microsoft.com/office/drawing/2014/main" id="{203F4B19-DAC9-F342-3F03-E56DAEA1497C}"/>
              </a:ext>
            </a:extLst>
          </p:cNvPr>
          <p:cNvPicPr>
            <a:picLocks noChangeAspect="1"/>
          </p:cNvPicPr>
          <p:nvPr/>
        </p:nvPicPr>
        <p:blipFill>
          <a:blip r:embed="rId4"/>
          <a:srcRect t="1606" b="1606"/>
          <a:stretch/>
        </p:blipFill>
        <p:spPr>
          <a:xfrm>
            <a:off x="6445181" y="187313"/>
            <a:ext cx="2235919" cy="2164118"/>
          </a:xfrm>
          <a:prstGeom prst="ellipse">
            <a:avLst/>
          </a:prstGeom>
        </p:spPr>
      </p:pic>
      <p:pic>
        <p:nvPicPr>
          <p:cNvPr id="19" name="Picture Placeholder 12">
            <a:extLst>
              <a:ext uri="{FF2B5EF4-FFF2-40B4-BE49-F238E27FC236}">
                <a16:creationId xmlns:a16="http://schemas.microsoft.com/office/drawing/2014/main" id="{7BCCFC05-633D-0430-9BF6-6BA801E5E261}"/>
              </a:ext>
            </a:extLst>
          </p:cNvPr>
          <p:cNvPicPr>
            <a:picLocks noChangeAspect="1"/>
          </p:cNvPicPr>
          <p:nvPr/>
        </p:nvPicPr>
        <p:blipFill>
          <a:blip r:embed="rId5"/>
          <a:srcRect t="1606" b="1606"/>
          <a:stretch/>
        </p:blipFill>
        <p:spPr>
          <a:xfrm>
            <a:off x="3324800" y="298884"/>
            <a:ext cx="2235919" cy="2164118"/>
          </a:xfrm>
          <a:prstGeom prst="ellipse">
            <a:avLst/>
          </a:prstGeom>
        </p:spPr>
      </p:pic>
      <p:sp>
        <p:nvSpPr>
          <p:cNvPr id="29" name="Text Placeholder 2">
            <a:extLst>
              <a:ext uri="{FF2B5EF4-FFF2-40B4-BE49-F238E27FC236}">
                <a16:creationId xmlns:a16="http://schemas.microsoft.com/office/drawing/2014/main" id="{8986850A-9F83-F6A8-6C5B-84480AC72A58}"/>
              </a:ext>
            </a:extLst>
          </p:cNvPr>
          <p:cNvSpPr txBox="1">
            <a:spLocks/>
          </p:cNvSpPr>
          <p:nvPr/>
        </p:nvSpPr>
        <p:spPr>
          <a:xfrm>
            <a:off x="2914769" y="2418662"/>
            <a:ext cx="308830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Alyson Grady</a:t>
            </a:r>
            <a:br>
              <a:rPr lang="en-US" b="1" dirty="0"/>
            </a:br>
            <a:r>
              <a:rPr lang="en-US" dirty="0"/>
              <a:t>Deputy Director </a:t>
            </a:r>
          </a:p>
          <a:p>
            <a:pPr marL="0" indent="0">
              <a:lnSpc>
                <a:spcPct val="110000"/>
              </a:lnSpc>
              <a:buNone/>
            </a:pPr>
            <a:r>
              <a:rPr lang="en-US" dirty="0"/>
              <a:t>Illinois Department of Commerce</a:t>
            </a:r>
            <a:br>
              <a:rPr lang="en-US" dirty="0"/>
            </a:br>
            <a:r>
              <a:rPr lang="en-US" dirty="0"/>
              <a:t> and Economic Opportunity</a:t>
            </a:r>
          </a:p>
          <a:p>
            <a:endParaRPr lang="en-US" dirty="0"/>
          </a:p>
        </p:txBody>
      </p:sp>
      <p:sp>
        <p:nvSpPr>
          <p:cNvPr id="30" name="Text Placeholder 2">
            <a:extLst>
              <a:ext uri="{FF2B5EF4-FFF2-40B4-BE49-F238E27FC236}">
                <a16:creationId xmlns:a16="http://schemas.microsoft.com/office/drawing/2014/main" id="{F2952DAC-0487-26A2-E4E8-BFD001BAF6FB}"/>
              </a:ext>
            </a:extLst>
          </p:cNvPr>
          <p:cNvSpPr txBox="1">
            <a:spLocks/>
          </p:cNvSpPr>
          <p:nvPr/>
        </p:nvSpPr>
        <p:spPr>
          <a:xfrm>
            <a:off x="21733" y="2446218"/>
            <a:ext cx="308830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Kristy Johns</a:t>
            </a:r>
            <a:br>
              <a:rPr lang="en-US" b="1" dirty="0"/>
            </a:br>
            <a:r>
              <a:rPr lang="en-US" dirty="0"/>
              <a:t>Vice President of Marketing</a:t>
            </a:r>
          </a:p>
          <a:p>
            <a:pPr marL="0" indent="0">
              <a:lnSpc>
                <a:spcPct val="110000"/>
              </a:lnSpc>
              <a:buNone/>
            </a:pPr>
            <a:r>
              <a:rPr lang="en-US" dirty="0"/>
              <a:t>Illinois Manufacturing </a:t>
            </a:r>
          </a:p>
          <a:p>
            <a:pPr marL="0" indent="0">
              <a:lnSpc>
                <a:spcPct val="110000"/>
              </a:lnSpc>
              <a:buNone/>
            </a:pPr>
            <a:r>
              <a:rPr lang="en-US" dirty="0"/>
              <a:t>Excellence Center</a:t>
            </a:r>
          </a:p>
          <a:p>
            <a:endParaRPr lang="en-US" dirty="0"/>
          </a:p>
        </p:txBody>
      </p:sp>
      <p:sp>
        <p:nvSpPr>
          <p:cNvPr id="31" name="Text Placeholder 2">
            <a:extLst>
              <a:ext uri="{FF2B5EF4-FFF2-40B4-BE49-F238E27FC236}">
                <a16:creationId xmlns:a16="http://schemas.microsoft.com/office/drawing/2014/main" id="{BD972887-1811-ADE5-B358-81D108117EA3}"/>
              </a:ext>
            </a:extLst>
          </p:cNvPr>
          <p:cNvSpPr txBox="1">
            <a:spLocks/>
          </p:cNvSpPr>
          <p:nvPr/>
        </p:nvSpPr>
        <p:spPr>
          <a:xfrm>
            <a:off x="3277281" y="5696564"/>
            <a:ext cx="262573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Keli Krueger-</a:t>
            </a:r>
            <a:r>
              <a:rPr lang="en-US" b="1" dirty="0" err="1"/>
              <a:t>Huhra</a:t>
            </a:r>
            <a:r>
              <a:rPr lang="en-US" b="1" dirty="0"/>
              <a:t>  </a:t>
            </a:r>
            <a:r>
              <a:rPr lang="en-US" dirty="0"/>
              <a:t>MBA, CPSM</a:t>
            </a:r>
            <a:br>
              <a:rPr lang="en-US" dirty="0"/>
            </a:br>
            <a:r>
              <a:rPr lang="en-US" dirty="0"/>
              <a:t>Director </a:t>
            </a:r>
            <a:r>
              <a:rPr lang="en-US" dirty="0" err="1"/>
              <a:t>llinois</a:t>
            </a:r>
            <a:r>
              <a:rPr lang="en-US" dirty="0"/>
              <a:t> APEX Accelerator-Illinois PTAC at Bradley University</a:t>
            </a:r>
          </a:p>
          <a:p>
            <a:r>
              <a:rPr lang="en-US" dirty="0"/>
              <a:t>Foster College of Business, Turner Center for Entrepreneurship</a:t>
            </a:r>
          </a:p>
        </p:txBody>
      </p:sp>
      <p:pic>
        <p:nvPicPr>
          <p:cNvPr id="2" name="Picture Placeholder 14">
            <a:extLst>
              <a:ext uri="{FF2B5EF4-FFF2-40B4-BE49-F238E27FC236}">
                <a16:creationId xmlns:a16="http://schemas.microsoft.com/office/drawing/2014/main" id="{2F678275-536C-F061-1903-EA532A17B84C}"/>
              </a:ext>
            </a:extLst>
          </p:cNvPr>
          <p:cNvPicPr>
            <a:picLocks noChangeAspect="1"/>
          </p:cNvPicPr>
          <p:nvPr/>
        </p:nvPicPr>
        <p:blipFill>
          <a:blip r:embed="rId6"/>
          <a:srcRect t="1606" b="1606"/>
          <a:stretch/>
        </p:blipFill>
        <p:spPr>
          <a:xfrm>
            <a:off x="462901" y="236900"/>
            <a:ext cx="2235919" cy="2164118"/>
          </a:xfrm>
          <a:prstGeom prst="ellipse">
            <a:avLst/>
          </a:prstGeom>
        </p:spPr>
      </p:pic>
      <p:pic>
        <p:nvPicPr>
          <p:cNvPr id="3" name="Picture Placeholder 16">
            <a:extLst>
              <a:ext uri="{FF2B5EF4-FFF2-40B4-BE49-F238E27FC236}">
                <a16:creationId xmlns:a16="http://schemas.microsoft.com/office/drawing/2014/main" id="{D0E2D661-B3E2-7A5E-7724-297CE380B025}"/>
              </a:ext>
            </a:extLst>
          </p:cNvPr>
          <p:cNvPicPr>
            <a:picLocks noChangeAspect="1"/>
          </p:cNvPicPr>
          <p:nvPr/>
        </p:nvPicPr>
        <p:blipFill>
          <a:blip r:embed="rId7"/>
          <a:srcRect t="16856" b="16856"/>
          <a:stretch/>
        </p:blipFill>
        <p:spPr>
          <a:xfrm>
            <a:off x="566572" y="3627369"/>
            <a:ext cx="2235919" cy="2164118"/>
          </a:xfrm>
          <a:prstGeom prst="ellipse">
            <a:avLst/>
          </a:prstGeom>
        </p:spPr>
      </p:pic>
      <p:sp>
        <p:nvSpPr>
          <p:cNvPr id="4" name="Text Placeholder 2">
            <a:extLst>
              <a:ext uri="{FF2B5EF4-FFF2-40B4-BE49-F238E27FC236}">
                <a16:creationId xmlns:a16="http://schemas.microsoft.com/office/drawing/2014/main" id="{A4645672-4BAA-CC28-189C-77510814FC20}"/>
              </a:ext>
            </a:extLst>
          </p:cNvPr>
          <p:cNvSpPr txBox="1">
            <a:spLocks/>
          </p:cNvSpPr>
          <p:nvPr/>
        </p:nvSpPr>
        <p:spPr>
          <a:xfrm>
            <a:off x="6003071" y="2387969"/>
            <a:ext cx="308830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Maria Moran</a:t>
            </a:r>
            <a:br>
              <a:rPr lang="en-US" b="1" dirty="0"/>
            </a:br>
            <a:r>
              <a:rPr lang="en-US" dirty="0"/>
              <a:t>Member Engagement</a:t>
            </a:r>
          </a:p>
          <a:p>
            <a:pPr marL="0" indent="0">
              <a:lnSpc>
                <a:spcPct val="110000"/>
              </a:lnSpc>
              <a:buNone/>
            </a:pPr>
            <a:r>
              <a:rPr lang="en-US" dirty="0"/>
              <a:t>Illinois Manufacturers’ </a:t>
            </a:r>
            <a:br>
              <a:rPr lang="en-US" dirty="0"/>
            </a:br>
            <a:r>
              <a:rPr lang="en-US" dirty="0"/>
              <a:t>Association</a:t>
            </a:r>
          </a:p>
        </p:txBody>
      </p:sp>
      <p:sp>
        <p:nvSpPr>
          <p:cNvPr id="5" name="Text Placeholder 2">
            <a:extLst>
              <a:ext uri="{FF2B5EF4-FFF2-40B4-BE49-F238E27FC236}">
                <a16:creationId xmlns:a16="http://schemas.microsoft.com/office/drawing/2014/main" id="{C75BB25D-D83F-98A1-039D-B783B2470030}"/>
              </a:ext>
            </a:extLst>
          </p:cNvPr>
          <p:cNvSpPr txBox="1">
            <a:spLocks/>
          </p:cNvSpPr>
          <p:nvPr/>
        </p:nvSpPr>
        <p:spPr>
          <a:xfrm>
            <a:off x="188979" y="5724120"/>
            <a:ext cx="308830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Sean Pritchard</a:t>
            </a:r>
            <a:br>
              <a:rPr lang="en-US" b="1" dirty="0"/>
            </a:br>
            <a:r>
              <a:rPr lang="en-US" dirty="0"/>
              <a:t>Financial Review Manager</a:t>
            </a:r>
          </a:p>
          <a:p>
            <a:r>
              <a:rPr lang="en-US" dirty="0"/>
              <a:t>Office of Entrepreneurship, Innovation &amp; Technology</a:t>
            </a:r>
          </a:p>
          <a:p>
            <a:r>
              <a:rPr lang="en-US" dirty="0"/>
              <a:t>Illinois Department of Commerce &amp; Economic Opportunity</a:t>
            </a:r>
          </a:p>
        </p:txBody>
      </p:sp>
      <p:pic>
        <p:nvPicPr>
          <p:cNvPr id="6" name="Picture Placeholder 12">
            <a:extLst>
              <a:ext uri="{FF2B5EF4-FFF2-40B4-BE49-F238E27FC236}">
                <a16:creationId xmlns:a16="http://schemas.microsoft.com/office/drawing/2014/main" id="{6CEE3B4C-3AD2-C0BE-07D6-79E1008399A6}"/>
              </a:ext>
            </a:extLst>
          </p:cNvPr>
          <p:cNvPicPr>
            <a:picLocks noChangeAspect="1"/>
          </p:cNvPicPr>
          <p:nvPr/>
        </p:nvPicPr>
        <p:blipFill>
          <a:blip r:embed="rId8"/>
          <a:srcRect t="1606" b="1606"/>
          <a:stretch/>
        </p:blipFill>
        <p:spPr>
          <a:xfrm>
            <a:off x="6505880" y="3635893"/>
            <a:ext cx="2235919" cy="2164118"/>
          </a:xfrm>
          <a:prstGeom prst="ellipse">
            <a:avLst/>
          </a:prstGeom>
        </p:spPr>
      </p:pic>
      <p:sp>
        <p:nvSpPr>
          <p:cNvPr id="9" name="Text Placeholder 2">
            <a:extLst>
              <a:ext uri="{FF2B5EF4-FFF2-40B4-BE49-F238E27FC236}">
                <a16:creationId xmlns:a16="http://schemas.microsoft.com/office/drawing/2014/main" id="{F5CEB68B-FD11-589F-9917-0CBB71B9A01C}"/>
              </a:ext>
            </a:extLst>
          </p:cNvPr>
          <p:cNvSpPr txBox="1">
            <a:spLocks/>
          </p:cNvSpPr>
          <p:nvPr/>
        </p:nvSpPr>
        <p:spPr>
          <a:xfrm>
            <a:off x="6310973" y="5760712"/>
            <a:ext cx="262573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Stephen Coyle</a:t>
            </a:r>
            <a:br>
              <a:rPr lang="en-US" dirty="0"/>
            </a:br>
            <a:r>
              <a:rPr lang="en-US" dirty="0"/>
              <a:t>Assistant State Director for</a:t>
            </a:r>
            <a:br>
              <a:rPr lang="en-US" dirty="0"/>
            </a:br>
            <a:r>
              <a:rPr lang="en-US" dirty="0"/>
              <a:t>Illinois Department of Commerce &amp; Economic Opportunity</a:t>
            </a:r>
            <a:br>
              <a:rPr lang="en-US" dirty="0"/>
            </a:br>
            <a:r>
              <a:rPr lang="en-US" dirty="0"/>
              <a:t>Illinois SBDC</a:t>
            </a:r>
          </a:p>
        </p:txBody>
      </p:sp>
    </p:spTree>
    <p:extLst>
      <p:ext uri="{BB962C8B-B14F-4D97-AF65-F5344CB8AC3E}">
        <p14:creationId xmlns:p14="http://schemas.microsoft.com/office/powerpoint/2010/main" val="676325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396748" y="288674"/>
            <a:ext cx="8500363" cy="5865237"/>
          </a:xfrm>
        </p:spPr>
        <p:txBody>
          <a:bodyPr anchor="ctr">
            <a:normAutofit/>
          </a:bodyPr>
          <a:lstStyle/>
          <a:p>
            <a:pPr>
              <a:lnSpc>
                <a:spcPct val="120000"/>
              </a:lnSpc>
              <a:spcBef>
                <a:spcPts val="0"/>
              </a:spcBef>
            </a:pPr>
            <a:r>
              <a:rPr lang="en-US" sz="9600" dirty="0">
                <a:latin typeface="Avenir Next Heavy"/>
              </a:rPr>
              <a:t>MADE IN IL: </a:t>
            </a:r>
            <a:br>
              <a:rPr lang="en-US" sz="9600" dirty="0">
                <a:latin typeface="Avenir Next Heavy"/>
              </a:rPr>
            </a:br>
            <a:r>
              <a:rPr lang="en-US" sz="5800" dirty="0">
                <a:solidFill>
                  <a:schemeClr val="bg1"/>
                </a:solidFill>
                <a:latin typeface="+mn-lt"/>
              </a:rPr>
              <a:t>Grant Opportunity </a:t>
            </a:r>
            <a:br>
              <a:rPr lang="en-US" sz="5800" dirty="0">
                <a:solidFill>
                  <a:schemeClr val="bg1"/>
                </a:solidFill>
                <a:latin typeface="+mn-lt"/>
              </a:rPr>
            </a:br>
            <a:r>
              <a:rPr lang="en-US" sz="4000" dirty="0">
                <a:solidFill>
                  <a:schemeClr val="bg1"/>
                </a:solidFill>
                <a:latin typeface="+mn-lt"/>
              </a:rPr>
              <a:t>(with Bonus Cyber-Safe)</a:t>
            </a:r>
          </a:p>
        </p:txBody>
      </p:sp>
      <p:sp>
        <p:nvSpPr>
          <p:cNvPr id="3" name="Rectangle 2">
            <a:extLst>
              <a:ext uri="{FF2B5EF4-FFF2-40B4-BE49-F238E27FC236}">
                <a16:creationId xmlns:a16="http://schemas.microsoft.com/office/drawing/2014/main" id="{5AD8E543-4A2C-74FD-CA2F-D384C7659C65}"/>
              </a:ext>
            </a:extLst>
          </p:cNvPr>
          <p:cNvSpPr/>
          <p:nvPr/>
        </p:nvSpPr>
        <p:spPr>
          <a:xfrm>
            <a:off x="7159952" y="150983"/>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#1</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05162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763929" y="132695"/>
            <a:ext cx="7862566" cy="5340095"/>
          </a:xfrm>
        </p:spPr>
        <p:txBody>
          <a:bodyPr anchor="ctr">
            <a:normAutofit fontScale="92500" lnSpcReduction="20000"/>
          </a:bodyPr>
          <a:lstStyle/>
          <a:p>
            <a:pPr>
              <a:lnSpc>
                <a:spcPct val="120000"/>
              </a:lnSpc>
              <a:spcBef>
                <a:spcPts val="0"/>
              </a:spcBef>
            </a:pPr>
            <a:r>
              <a:rPr lang="en-US" sz="9600" dirty="0">
                <a:latin typeface="Avenir Next Heavy"/>
              </a:rPr>
              <a:t>Makers Madness</a:t>
            </a:r>
          </a:p>
          <a:p>
            <a:pPr>
              <a:lnSpc>
                <a:spcPct val="120000"/>
              </a:lnSpc>
              <a:spcBef>
                <a:spcPts val="0"/>
              </a:spcBef>
            </a:pPr>
            <a:br>
              <a:rPr lang="en-US" sz="9600" dirty="0">
                <a:latin typeface="Avenir Next Heavy"/>
              </a:rPr>
            </a:br>
            <a:endParaRPr lang="en-US" sz="5800" dirty="0">
              <a:solidFill>
                <a:schemeClr val="bg1"/>
              </a:solidFill>
              <a:latin typeface="+mn-lt"/>
            </a:endParaRPr>
          </a:p>
        </p:txBody>
      </p:sp>
      <p:sp>
        <p:nvSpPr>
          <p:cNvPr id="3" name="Rectangle 2">
            <a:extLst>
              <a:ext uri="{FF2B5EF4-FFF2-40B4-BE49-F238E27FC236}">
                <a16:creationId xmlns:a16="http://schemas.microsoft.com/office/drawing/2014/main" id="{0E505419-85F1-F1B3-5BC7-B96FC6695462}"/>
              </a:ext>
            </a:extLst>
          </p:cNvPr>
          <p:cNvSpPr/>
          <p:nvPr/>
        </p:nvSpPr>
        <p:spPr>
          <a:xfrm>
            <a:off x="7333888" y="132695"/>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#2</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6" name="Picture 5">
            <a:extLst>
              <a:ext uri="{FF2B5EF4-FFF2-40B4-BE49-F238E27FC236}">
                <a16:creationId xmlns:a16="http://schemas.microsoft.com/office/drawing/2014/main" id="{769598F9-1B82-9193-87CA-A952D8DD1C88}"/>
              </a:ext>
            </a:extLst>
          </p:cNvPr>
          <p:cNvPicPr>
            <a:picLocks noChangeAspect="1"/>
          </p:cNvPicPr>
          <p:nvPr/>
        </p:nvPicPr>
        <p:blipFill>
          <a:blip r:embed="rId3"/>
          <a:stretch>
            <a:fillRect/>
          </a:stretch>
        </p:blipFill>
        <p:spPr>
          <a:xfrm>
            <a:off x="1982060" y="3429000"/>
            <a:ext cx="4602125" cy="2577190"/>
          </a:xfrm>
          <a:prstGeom prst="rect">
            <a:avLst/>
          </a:prstGeom>
        </p:spPr>
      </p:pic>
    </p:spTree>
    <p:extLst>
      <p:ext uri="{BB962C8B-B14F-4D97-AF65-F5344CB8AC3E}">
        <p14:creationId xmlns:p14="http://schemas.microsoft.com/office/powerpoint/2010/main" val="2774598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415036" y="654434"/>
            <a:ext cx="8500363" cy="5865237"/>
          </a:xfrm>
        </p:spPr>
        <p:txBody>
          <a:bodyPr anchor="ctr">
            <a:normAutofit/>
          </a:bodyPr>
          <a:lstStyle/>
          <a:p>
            <a:pPr>
              <a:lnSpc>
                <a:spcPct val="120000"/>
              </a:lnSpc>
              <a:spcBef>
                <a:spcPts val="0"/>
              </a:spcBef>
            </a:pPr>
            <a:r>
              <a:rPr lang="en-US" sz="9600" dirty="0">
                <a:solidFill>
                  <a:srgbClr val="B3D335"/>
                </a:solidFill>
                <a:latin typeface="Avenir Next Heavy"/>
              </a:rPr>
              <a:t>ADVANTAGE</a:t>
            </a:r>
          </a:p>
          <a:p>
            <a:pPr>
              <a:lnSpc>
                <a:spcPct val="120000"/>
              </a:lnSpc>
              <a:spcBef>
                <a:spcPts val="0"/>
              </a:spcBef>
            </a:pPr>
            <a:r>
              <a:rPr lang="en-US" sz="9600" dirty="0">
                <a:solidFill>
                  <a:srgbClr val="B3D335"/>
                </a:solidFill>
                <a:latin typeface="Avenir Next Heavy"/>
              </a:rPr>
              <a:t>ILLINOIS</a:t>
            </a:r>
            <a:br>
              <a:rPr lang="en-US" sz="9600" dirty="0">
                <a:latin typeface="Avenir Next Heavy"/>
              </a:rPr>
            </a:br>
            <a:endParaRPr lang="en-US" sz="5800" dirty="0">
              <a:solidFill>
                <a:schemeClr val="bg1"/>
              </a:solidFill>
              <a:latin typeface="+mn-lt"/>
            </a:endParaRPr>
          </a:p>
        </p:txBody>
      </p:sp>
      <p:sp>
        <p:nvSpPr>
          <p:cNvPr id="3" name="Rectangle 2">
            <a:extLst>
              <a:ext uri="{FF2B5EF4-FFF2-40B4-BE49-F238E27FC236}">
                <a16:creationId xmlns:a16="http://schemas.microsoft.com/office/drawing/2014/main" id="{9096E1C1-6A7C-97B4-887C-A77800372EEC}"/>
              </a:ext>
            </a:extLst>
          </p:cNvPr>
          <p:cNvSpPr/>
          <p:nvPr/>
        </p:nvSpPr>
        <p:spPr>
          <a:xfrm>
            <a:off x="7159952" y="150983"/>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#3</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80031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173936" y="1179925"/>
            <a:ext cx="8500363" cy="2882789"/>
          </a:xfrm>
        </p:spPr>
        <p:txBody>
          <a:bodyPr anchor="ctr">
            <a:normAutofit fontScale="55000" lnSpcReduction="20000"/>
          </a:bodyPr>
          <a:lstStyle/>
          <a:p>
            <a:pPr>
              <a:lnSpc>
                <a:spcPct val="120000"/>
              </a:lnSpc>
              <a:spcBef>
                <a:spcPts val="0"/>
              </a:spcBef>
            </a:pPr>
            <a:r>
              <a:rPr lang="en-US" sz="9600" dirty="0">
                <a:solidFill>
                  <a:srgbClr val="B3D335"/>
                </a:solidFill>
                <a:latin typeface="Avenir Next Heavy"/>
              </a:rPr>
              <a:t>Illinois Small Business Development Centers (SBDC)</a:t>
            </a:r>
          </a:p>
        </p:txBody>
      </p:sp>
      <p:sp>
        <p:nvSpPr>
          <p:cNvPr id="6" name="Rectangle 5">
            <a:extLst>
              <a:ext uri="{FF2B5EF4-FFF2-40B4-BE49-F238E27FC236}">
                <a16:creationId xmlns:a16="http://schemas.microsoft.com/office/drawing/2014/main" id="{D2FE5EDB-345F-EA59-0789-62FF2CC2173C}"/>
              </a:ext>
            </a:extLst>
          </p:cNvPr>
          <p:cNvSpPr/>
          <p:nvPr/>
        </p:nvSpPr>
        <p:spPr>
          <a:xfrm>
            <a:off x="7159952" y="150983"/>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#4</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Picture 2">
            <a:extLst>
              <a:ext uri="{FF2B5EF4-FFF2-40B4-BE49-F238E27FC236}">
                <a16:creationId xmlns:a16="http://schemas.microsoft.com/office/drawing/2014/main" id="{D13697ED-A74A-FEFB-B83E-E39EF4361EF3}"/>
              </a:ext>
            </a:extLst>
          </p:cNvPr>
          <p:cNvPicPr>
            <a:picLocks noChangeAspect="1"/>
          </p:cNvPicPr>
          <p:nvPr/>
        </p:nvPicPr>
        <p:blipFill>
          <a:blip r:embed="rId3"/>
          <a:stretch>
            <a:fillRect/>
          </a:stretch>
        </p:blipFill>
        <p:spPr>
          <a:xfrm>
            <a:off x="3381094" y="4439411"/>
            <a:ext cx="2844800" cy="1714500"/>
          </a:xfrm>
          <a:prstGeom prst="rect">
            <a:avLst/>
          </a:prstGeom>
        </p:spPr>
      </p:pic>
    </p:spTree>
    <p:extLst>
      <p:ext uri="{BB962C8B-B14F-4D97-AF65-F5344CB8AC3E}">
        <p14:creationId xmlns:p14="http://schemas.microsoft.com/office/powerpoint/2010/main" val="4129805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D38F95-732A-6DDC-8F7D-ECA7BCBE3CFA}"/>
              </a:ext>
            </a:extLst>
          </p:cNvPr>
          <p:cNvSpPr/>
          <p:nvPr/>
        </p:nvSpPr>
        <p:spPr>
          <a:xfrm>
            <a:off x="7159952" y="150983"/>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#5</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Picture 3">
            <a:extLst>
              <a:ext uri="{FF2B5EF4-FFF2-40B4-BE49-F238E27FC236}">
                <a16:creationId xmlns:a16="http://schemas.microsoft.com/office/drawing/2014/main" id="{81D3C6E9-4A3E-3359-BB4C-26542FDB4A6E}"/>
              </a:ext>
            </a:extLst>
          </p:cNvPr>
          <p:cNvPicPr>
            <a:picLocks noChangeAspect="1"/>
          </p:cNvPicPr>
          <p:nvPr/>
        </p:nvPicPr>
        <p:blipFill>
          <a:blip r:embed="rId3"/>
          <a:stretch>
            <a:fillRect/>
          </a:stretch>
        </p:blipFill>
        <p:spPr>
          <a:xfrm>
            <a:off x="388521" y="698821"/>
            <a:ext cx="6667500" cy="5715000"/>
          </a:xfrm>
          <a:prstGeom prst="rect">
            <a:avLst/>
          </a:prstGeom>
        </p:spPr>
      </p:pic>
    </p:spTree>
    <p:extLst>
      <p:ext uri="{BB962C8B-B14F-4D97-AF65-F5344CB8AC3E}">
        <p14:creationId xmlns:p14="http://schemas.microsoft.com/office/powerpoint/2010/main" val="3129375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86FBB3-CF1B-9C07-E670-F28520BEBAA2}"/>
              </a:ext>
            </a:extLst>
          </p:cNvPr>
          <p:cNvSpPr>
            <a:spLocks noGrp="1"/>
          </p:cNvSpPr>
          <p:nvPr>
            <p:ph type="body" sz="quarter" idx="10"/>
          </p:nvPr>
        </p:nvSpPr>
        <p:spPr>
          <a:xfrm>
            <a:off x="387604" y="1515884"/>
            <a:ext cx="8756396" cy="4780547"/>
          </a:xfrm>
        </p:spPr>
        <p:txBody>
          <a:bodyPr>
            <a:normAutofit/>
          </a:bodyPr>
          <a:lstStyle/>
          <a:p>
            <a:r>
              <a:rPr lang="en-US" sz="8000" dirty="0"/>
              <a:t>Manufacturing</a:t>
            </a:r>
            <a:br>
              <a:rPr lang="en-US" sz="8000" dirty="0"/>
            </a:br>
            <a:r>
              <a:rPr lang="en-US" sz="8000" dirty="0"/>
              <a:t>Support: </a:t>
            </a:r>
            <a:br>
              <a:rPr lang="en-US" sz="8000" dirty="0"/>
            </a:br>
            <a:br>
              <a:rPr lang="en-US" sz="8000" dirty="0"/>
            </a:br>
            <a:r>
              <a:rPr lang="en-US" sz="8000" dirty="0"/>
              <a:t>Round Table</a:t>
            </a:r>
            <a:endParaRPr lang="en-US" sz="8000" dirty="0">
              <a:solidFill>
                <a:srgbClr val="B3D335"/>
              </a:solidFill>
            </a:endParaRPr>
          </a:p>
        </p:txBody>
      </p:sp>
    </p:spTree>
    <p:extLst>
      <p:ext uri="{BB962C8B-B14F-4D97-AF65-F5344CB8AC3E}">
        <p14:creationId xmlns:p14="http://schemas.microsoft.com/office/powerpoint/2010/main" val="3573568139"/>
      </p:ext>
    </p:extLst>
  </p:cSld>
  <p:clrMapOvr>
    <a:masterClrMapping/>
  </p:clrMapOvr>
</p:sld>
</file>

<file path=ppt/theme/theme1.xml><?xml version="1.0" encoding="utf-8"?>
<a:theme xmlns:a="http://schemas.openxmlformats.org/drawingml/2006/main" name="Office Theme">
  <a:themeElements>
    <a:clrScheme name="IMEC Theme 1">
      <a:dk1>
        <a:srgbClr val="000000"/>
      </a:dk1>
      <a:lt1>
        <a:srgbClr val="FFFFFF"/>
      </a:lt1>
      <a:dk2>
        <a:srgbClr val="FEFFFF"/>
      </a:dk2>
      <a:lt2>
        <a:srgbClr val="E7E6E6"/>
      </a:lt2>
      <a:accent1>
        <a:srgbClr val="003B55"/>
      </a:accent1>
      <a:accent2>
        <a:srgbClr val="B3D334"/>
      </a:accent2>
      <a:accent3>
        <a:srgbClr val="006885"/>
      </a:accent3>
      <a:accent4>
        <a:srgbClr val="00A8E5"/>
      </a:accent4>
      <a:accent5>
        <a:srgbClr val="3F6619"/>
      </a:accent5>
      <a:accent6>
        <a:srgbClr val="D5D5D5"/>
      </a:accent6>
      <a:hlink>
        <a:srgbClr val="000000"/>
      </a:hlink>
      <a:folHlink>
        <a:srgbClr val="000000"/>
      </a:folHlink>
    </a:clrScheme>
    <a:fontScheme name="Custom 1">
      <a:majorFont>
        <a:latin typeface="Avenir Next Demi Bold"/>
        <a:ea typeface=""/>
        <a:cs typeface=""/>
      </a:majorFont>
      <a:minorFont>
        <a:latin typeface="Avenir N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10630</TotalTime>
  <Words>1828</Words>
  <Application>Microsoft Macintosh PowerPoint</Application>
  <PresentationFormat>On-screen Show (4:3)</PresentationFormat>
  <Paragraphs>103</Paragraphs>
  <Slides>10</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vt:i4>
      </vt:variant>
    </vt:vector>
  </HeadingPairs>
  <TitlesOfParts>
    <vt:vector size="24" baseType="lpstr">
      <vt:lpstr>Aptos</vt:lpstr>
      <vt:lpstr>Arial</vt:lpstr>
      <vt:lpstr>Avenir Next</vt:lpstr>
      <vt:lpstr>Avenir Next Demi Bold</vt:lpstr>
      <vt:lpstr>Avenir Next Heavy</vt:lpstr>
      <vt:lpstr>Avenir Next Medium</vt:lpstr>
      <vt:lpstr>Calibri</vt:lpstr>
      <vt:lpstr>Cambria</vt:lpstr>
      <vt:lpstr>Helvetica Neue</vt:lpstr>
      <vt:lpstr>Manrope</vt:lpstr>
      <vt:lpstr>Open Sans</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MOVE AHEAD FASTER</dc:title>
  <dc:creator>Heather Ferreria</dc:creator>
  <cp:lastModifiedBy>Kristy Johns</cp:lastModifiedBy>
  <cp:revision>1518</cp:revision>
  <dcterms:created xsi:type="dcterms:W3CDTF">2020-12-09T14:52:08Z</dcterms:created>
  <dcterms:modified xsi:type="dcterms:W3CDTF">2024-02-23T17:21:51Z</dcterms:modified>
</cp:coreProperties>
</file>