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38"/>
  </p:notesMasterIdLst>
  <p:handoutMasterIdLst>
    <p:handoutMasterId r:id="rId39"/>
  </p:handoutMasterIdLst>
  <p:sldIdLst>
    <p:sldId id="299" r:id="rId2"/>
    <p:sldId id="305" r:id="rId3"/>
    <p:sldId id="6032" r:id="rId4"/>
    <p:sldId id="6025" r:id="rId5"/>
    <p:sldId id="6026" r:id="rId6"/>
    <p:sldId id="308" r:id="rId7"/>
    <p:sldId id="307" r:id="rId8"/>
    <p:sldId id="6027" r:id="rId9"/>
    <p:sldId id="6031" r:id="rId10"/>
    <p:sldId id="6029" r:id="rId11"/>
    <p:sldId id="497" r:id="rId12"/>
    <p:sldId id="6018" r:id="rId13"/>
    <p:sldId id="6014" r:id="rId14"/>
    <p:sldId id="6012" r:id="rId15"/>
    <p:sldId id="6024" r:id="rId16"/>
    <p:sldId id="942" r:id="rId17"/>
    <p:sldId id="964" r:id="rId18"/>
    <p:sldId id="953" r:id="rId19"/>
    <p:sldId id="802" r:id="rId20"/>
    <p:sldId id="955" r:id="rId21"/>
    <p:sldId id="956" r:id="rId22"/>
    <p:sldId id="957" r:id="rId23"/>
    <p:sldId id="958" r:id="rId24"/>
    <p:sldId id="959" r:id="rId25"/>
    <p:sldId id="941" r:id="rId26"/>
    <p:sldId id="970" r:id="rId27"/>
    <p:sldId id="963" r:id="rId28"/>
    <p:sldId id="962" r:id="rId29"/>
    <p:sldId id="965" r:id="rId30"/>
    <p:sldId id="975" r:id="rId31"/>
    <p:sldId id="973" r:id="rId32"/>
    <p:sldId id="974" r:id="rId33"/>
    <p:sldId id="473" r:id="rId34"/>
    <p:sldId id="966" r:id="rId35"/>
    <p:sldId id="976" r:id="rId36"/>
    <p:sldId id="603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D335"/>
    <a:srgbClr val="3897B0"/>
    <a:srgbClr val="000000"/>
    <a:srgbClr val="006885"/>
    <a:srgbClr val="003B55"/>
    <a:srgbClr val="D7DF23"/>
    <a:srgbClr val="00A8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4" autoAdjust="0"/>
    <p:restoredTop sz="76801" autoAdjust="0"/>
  </p:normalViewPr>
  <p:slideViewPr>
    <p:cSldViewPr snapToGrid="0" snapToObjects="1">
      <p:cViewPr varScale="1">
        <p:scale>
          <a:sx n="140" d="100"/>
          <a:sy n="140" d="100"/>
        </p:scale>
        <p:origin x="1952" y="192"/>
      </p:cViewPr>
      <p:guideLst/>
    </p:cSldViewPr>
  </p:slideViewPr>
  <p:notesTextViewPr>
    <p:cViewPr>
      <p:scale>
        <a:sx n="1" d="1"/>
        <a:sy n="1" d="1"/>
      </p:scale>
      <p:origin x="0" y="0"/>
    </p:cViewPr>
  </p:notesTextViewPr>
  <p:notesViewPr>
    <p:cSldViewPr snapToGrid="0" snapToObjects="1">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5FC26B-2156-4377-B96B-0E4B3D6CB51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B486FCD-544F-4D48-BF82-50E417E68B89}">
      <dgm:prSet/>
      <dgm:spPr/>
      <dgm:t>
        <a:bodyPr/>
        <a:lstStyle/>
        <a:p>
          <a:pPr>
            <a:lnSpc>
              <a:spcPct val="100000"/>
            </a:lnSpc>
          </a:pPr>
          <a:r>
            <a:rPr lang="en-US" b="0" i="0"/>
            <a:t>Quick Hit: 5 Things for Manufacturers to Know</a:t>
          </a:r>
          <a:endParaRPr lang="en-US"/>
        </a:p>
      </dgm:t>
    </dgm:pt>
    <dgm:pt modelId="{A2FFF2C5-FD8F-446D-9941-BA95514A308F}" type="parTrans" cxnId="{20E3CC8B-FD2A-4CB8-93BF-10E429DEDDCE}">
      <dgm:prSet/>
      <dgm:spPr/>
      <dgm:t>
        <a:bodyPr/>
        <a:lstStyle/>
        <a:p>
          <a:endParaRPr lang="en-US"/>
        </a:p>
      </dgm:t>
    </dgm:pt>
    <dgm:pt modelId="{EC98FE4B-2475-4CCB-9E52-BD2EA3E1DA41}" type="sibTrans" cxnId="{20E3CC8B-FD2A-4CB8-93BF-10E429DEDDCE}">
      <dgm:prSet/>
      <dgm:spPr/>
      <dgm:t>
        <a:bodyPr/>
        <a:lstStyle/>
        <a:p>
          <a:endParaRPr lang="en-US"/>
        </a:p>
      </dgm:t>
    </dgm:pt>
    <dgm:pt modelId="{D596CAA1-3343-4B51-A6E5-F76E3B0E5763}">
      <dgm:prSet/>
      <dgm:spPr/>
      <dgm:t>
        <a:bodyPr/>
        <a:lstStyle/>
        <a:p>
          <a:pPr>
            <a:lnSpc>
              <a:spcPct val="100000"/>
            </a:lnSpc>
          </a:pPr>
          <a:r>
            <a:rPr lang="en-US" b="0" i="0"/>
            <a:t>Supply Chain: Stronger, Faster, Better </a:t>
          </a:r>
          <a:endParaRPr lang="en-US"/>
        </a:p>
      </dgm:t>
    </dgm:pt>
    <dgm:pt modelId="{CACA41AC-A335-4B79-B2CC-B55D998BE615}" type="parTrans" cxnId="{0BF31FE1-EC70-4EC9-8B39-9D7044AEAF5F}">
      <dgm:prSet/>
      <dgm:spPr/>
      <dgm:t>
        <a:bodyPr/>
        <a:lstStyle/>
        <a:p>
          <a:endParaRPr lang="en-US"/>
        </a:p>
      </dgm:t>
    </dgm:pt>
    <dgm:pt modelId="{25B777A5-C996-4BA6-ABEC-4A188E3E01AB}" type="sibTrans" cxnId="{0BF31FE1-EC70-4EC9-8B39-9D7044AEAF5F}">
      <dgm:prSet/>
      <dgm:spPr/>
      <dgm:t>
        <a:bodyPr/>
        <a:lstStyle/>
        <a:p>
          <a:endParaRPr lang="en-US"/>
        </a:p>
      </dgm:t>
    </dgm:pt>
    <dgm:pt modelId="{A403A4F9-B788-43F1-B8BA-7D7CC36AC7C0}">
      <dgm:prSet/>
      <dgm:spPr/>
      <dgm:t>
        <a:bodyPr/>
        <a:lstStyle/>
        <a:p>
          <a:pPr>
            <a:lnSpc>
              <a:spcPct val="100000"/>
            </a:lnSpc>
          </a:pPr>
          <a:r>
            <a:rPr lang="en-US" b="0" i="0"/>
            <a:t>REV Program:  EV Supply Chain and Incentives</a:t>
          </a:r>
          <a:endParaRPr lang="en-US"/>
        </a:p>
      </dgm:t>
    </dgm:pt>
    <dgm:pt modelId="{D8F76DAF-A856-4CC9-82D8-CC68C0C03242}" type="parTrans" cxnId="{0893A571-4DC8-4AE0-A754-79CFD8C39A3C}">
      <dgm:prSet/>
      <dgm:spPr/>
      <dgm:t>
        <a:bodyPr/>
        <a:lstStyle/>
        <a:p>
          <a:endParaRPr lang="en-US"/>
        </a:p>
      </dgm:t>
    </dgm:pt>
    <dgm:pt modelId="{D6FF685D-7460-4886-96C8-D9554F6622BA}" type="sibTrans" cxnId="{0893A571-4DC8-4AE0-A754-79CFD8C39A3C}">
      <dgm:prSet/>
      <dgm:spPr/>
      <dgm:t>
        <a:bodyPr/>
        <a:lstStyle/>
        <a:p>
          <a:endParaRPr lang="en-US"/>
        </a:p>
      </dgm:t>
    </dgm:pt>
    <dgm:pt modelId="{D4672147-A0BB-4A8E-94FF-2DA24B6D5C10}">
      <dgm:prSet/>
      <dgm:spPr/>
      <dgm:t>
        <a:bodyPr/>
        <a:lstStyle/>
        <a:p>
          <a:pPr>
            <a:lnSpc>
              <a:spcPct val="100000"/>
            </a:lnSpc>
          </a:pPr>
          <a:r>
            <a:rPr lang="en-US" b="0" i="0"/>
            <a:t>Leaders Table:  Questions and Discussion</a:t>
          </a:r>
          <a:endParaRPr lang="en-US"/>
        </a:p>
      </dgm:t>
    </dgm:pt>
    <dgm:pt modelId="{C1637BF9-758B-4773-AFEB-223561601991}" type="parTrans" cxnId="{95BFE832-F990-40BE-A573-98475FB1F87B}">
      <dgm:prSet/>
      <dgm:spPr/>
      <dgm:t>
        <a:bodyPr/>
        <a:lstStyle/>
        <a:p>
          <a:endParaRPr lang="en-US"/>
        </a:p>
      </dgm:t>
    </dgm:pt>
    <dgm:pt modelId="{ED61FD76-F74E-4DF5-A890-6E676BB2FEA6}" type="sibTrans" cxnId="{95BFE832-F990-40BE-A573-98475FB1F87B}">
      <dgm:prSet/>
      <dgm:spPr/>
      <dgm:t>
        <a:bodyPr/>
        <a:lstStyle/>
        <a:p>
          <a:endParaRPr lang="en-US"/>
        </a:p>
      </dgm:t>
    </dgm:pt>
    <dgm:pt modelId="{404C763D-056B-4884-9BFC-452DAE8995A5}" type="pres">
      <dgm:prSet presAssocID="{355FC26B-2156-4377-B96B-0E4B3D6CB516}" presName="root" presStyleCnt="0">
        <dgm:presLayoutVars>
          <dgm:dir/>
          <dgm:resizeHandles val="exact"/>
        </dgm:presLayoutVars>
      </dgm:prSet>
      <dgm:spPr/>
    </dgm:pt>
    <dgm:pt modelId="{FCB1E537-4B62-4C96-BE19-93CE8FE67071}" type="pres">
      <dgm:prSet presAssocID="{3B486FCD-544F-4D48-BF82-50E417E68B89}" presName="compNode" presStyleCnt="0"/>
      <dgm:spPr/>
    </dgm:pt>
    <dgm:pt modelId="{AA15A426-EE5F-4592-8FC0-2708A73DE1BB}" type="pres">
      <dgm:prSet presAssocID="{3B486FCD-544F-4D48-BF82-50E417E68B89}" presName="bgRect" presStyleLbl="bgShp" presStyleIdx="0" presStyleCnt="4"/>
      <dgm:spPr/>
    </dgm:pt>
    <dgm:pt modelId="{AE130800-B99A-45B7-B8BB-A7337958F7C6}" type="pres">
      <dgm:prSet presAssocID="{3B486FCD-544F-4D48-BF82-50E417E68B8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actory"/>
        </a:ext>
      </dgm:extLst>
    </dgm:pt>
    <dgm:pt modelId="{390014E0-1E91-450C-994E-0A7AF6B30160}" type="pres">
      <dgm:prSet presAssocID="{3B486FCD-544F-4D48-BF82-50E417E68B89}" presName="spaceRect" presStyleCnt="0"/>
      <dgm:spPr/>
    </dgm:pt>
    <dgm:pt modelId="{6038B7FC-E305-4674-AB52-2E265931A2BF}" type="pres">
      <dgm:prSet presAssocID="{3B486FCD-544F-4D48-BF82-50E417E68B89}" presName="parTx" presStyleLbl="revTx" presStyleIdx="0" presStyleCnt="4">
        <dgm:presLayoutVars>
          <dgm:chMax val="0"/>
          <dgm:chPref val="0"/>
        </dgm:presLayoutVars>
      </dgm:prSet>
      <dgm:spPr/>
    </dgm:pt>
    <dgm:pt modelId="{1980D1BF-C565-4346-9B75-84A5E4707AA9}" type="pres">
      <dgm:prSet presAssocID="{EC98FE4B-2475-4CCB-9E52-BD2EA3E1DA41}" presName="sibTrans" presStyleCnt="0"/>
      <dgm:spPr/>
    </dgm:pt>
    <dgm:pt modelId="{1B486399-E9A2-4C05-BE70-7CC6E277965D}" type="pres">
      <dgm:prSet presAssocID="{D596CAA1-3343-4B51-A6E5-F76E3B0E5763}" presName="compNode" presStyleCnt="0"/>
      <dgm:spPr/>
    </dgm:pt>
    <dgm:pt modelId="{0FB2FB90-B6FF-4393-AFDF-F39F61E50B69}" type="pres">
      <dgm:prSet presAssocID="{D596CAA1-3343-4B51-A6E5-F76E3B0E5763}" presName="bgRect" presStyleLbl="bgShp" presStyleIdx="1" presStyleCnt="4"/>
      <dgm:spPr/>
    </dgm:pt>
    <dgm:pt modelId="{6EA16935-8BDC-4D60-972A-795280528788}" type="pres">
      <dgm:prSet presAssocID="{D596CAA1-3343-4B51-A6E5-F76E3B0E5763}"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uscle Arm"/>
        </a:ext>
      </dgm:extLst>
    </dgm:pt>
    <dgm:pt modelId="{237AD8BD-311D-4D6B-82FE-4BB75D5D3021}" type="pres">
      <dgm:prSet presAssocID="{D596CAA1-3343-4B51-A6E5-F76E3B0E5763}" presName="spaceRect" presStyleCnt="0"/>
      <dgm:spPr/>
    </dgm:pt>
    <dgm:pt modelId="{D9BD4BCC-FF90-4F47-B060-E62BF75BC13A}" type="pres">
      <dgm:prSet presAssocID="{D596CAA1-3343-4B51-A6E5-F76E3B0E5763}" presName="parTx" presStyleLbl="revTx" presStyleIdx="1" presStyleCnt="4">
        <dgm:presLayoutVars>
          <dgm:chMax val="0"/>
          <dgm:chPref val="0"/>
        </dgm:presLayoutVars>
      </dgm:prSet>
      <dgm:spPr/>
    </dgm:pt>
    <dgm:pt modelId="{46642EC9-AEEC-40F3-AB2E-4953C0574C82}" type="pres">
      <dgm:prSet presAssocID="{25B777A5-C996-4BA6-ABEC-4A188E3E01AB}" presName="sibTrans" presStyleCnt="0"/>
      <dgm:spPr/>
    </dgm:pt>
    <dgm:pt modelId="{28C029B1-1562-4352-B013-A1574DEA6FDC}" type="pres">
      <dgm:prSet presAssocID="{A403A4F9-B788-43F1-B8BA-7D7CC36AC7C0}" presName="compNode" presStyleCnt="0"/>
      <dgm:spPr/>
    </dgm:pt>
    <dgm:pt modelId="{701A7C62-90B4-45A3-BA53-5A12813CCA09}" type="pres">
      <dgm:prSet presAssocID="{A403A4F9-B788-43F1-B8BA-7D7CC36AC7C0}" presName="bgRect" presStyleLbl="bgShp" presStyleIdx="2" presStyleCnt="4"/>
      <dgm:spPr/>
    </dgm:pt>
    <dgm:pt modelId="{C8170F5E-6517-4182-B7B7-13E72D7DA4CA}" type="pres">
      <dgm:prSet presAssocID="{A403A4F9-B788-43F1-B8BA-7D7CC36AC7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uck"/>
        </a:ext>
      </dgm:extLst>
    </dgm:pt>
    <dgm:pt modelId="{B5869743-03B0-459F-87A8-30A72C7AF032}" type="pres">
      <dgm:prSet presAssocID="{A403A4F9-B788-43F1-B8BA-7D7CC36AC7C0}" presName="spaceRect" presStyleCnt="0"/>
      <dgm:spPr/>
    </dgm:pt>
    <dgm:pt modelId="{5639066F-9E96-497D-90B8-9979E660A7C9}" type="pres">
      <dgm:prSet presAssocID="{A403A4F9-B788-43F1-B8BA-7D7CC36AC7C0}" presName="parTx" presStyleLbl="revTx" presStyleIdx="2" presStyleCnt="4">
        <dgm:presLayoutVars>
          <dgm:chMax val="0"/>
          <dgm:chPref val="0"/>
        </dgm:presLayoutVars>
      </dgm:prSet>
      <dgm:spPr/>
    </dgm:pt>
    <dgm:pt modelId="{B0FB2AF7-F1AB-4BB7-9078-48D959B3B23F}" type="pres">
      <dgm:prSet presAssocID="{D6FF685D-7460-4886-96C8-D9554F6622BA}" presName="sibTrans" presStyleCnt="0"/>
      <dgm:spPr/>
    </dgm:pt>
    <dgm:pt modelId="{3F3F4AEC-4A30-41FD-BF56-62DB98875589}" type="pres">
      <dgm:prSet presAssocID="{D4672147-A0BB-4A8E-94FF-2DA24B6D5C10}" presName="compNode" presStyleCnt="0"/>
      <dgm:spPr/>
    </dgm:pt>
    <dgm:pt modelId="{591B71AE-829A-43BE-A5D6-25BC6BDDBCC8}" type="pres">
      <dgm:prSet presAssocID="{D4672147-A0BB-4A8E-94FF-2DA24B6D5C10}" presName="bgRect" presStyleLbl="bgShp" presStyleIdx="3" presStyleCnt="4"/>
      <dgm:spPr/>
    </dgm:pt>
    <dgm:pt modelId="{BEF6AE82-B835-4631-A1F0-E69C3A40527F}" type="pres">
      <dgm:prSet presAssocID="{D4672147-A0BB-4A8E-94FF-2DA24B6D5C1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eting"/>
        </a:ext>
      </dgm:extLst>
    </dgm:pt>
    <dgm:pt modelId="{822D87A9-014F-4921-B4C8-4BAFDBD03EA0}" type="pres">
      <dgm:prSet presAssocID="{D4672147-A0BB-4A8E-94FF-2DA24B6D5C10}" presName="spaceRect" presStyleCnt="0"/>
      <dgm:spPr/>
    </dgm:pt>
    <dgm:pt modelId="{BB2A7EDA-78CB-44E7-A6C8-20F34B5EEF75}" type="pres">
      <dgm:prSet presAssocID="{D4672147-A0BB-4A8E-94FF-2DA24B6D5C10}" presName="parTx" presStyleLbl="revTx" presStyleIdx="3" presStyleCnt="4">
        <dgm:presLayoutVars>
          <dgm:chMax val="0"/>
          <dgm:chPref val="0"/>
        </dgm:presLayoutVars>
      </dgm:prSet>
      <dgm:spPr/>
    </dgm:pt>
  </dgm:ptLst>
  <dgm:cxnLst>
    <dgm:cxn modelId="{872BEA24-0FE6-40FF-84F3-ACE2A0D346CB}" type="presOf" srcId="{3B486FCD-544F-4D48-BF82-50E417E68B89}" destId="{6038B7FC-E305-4674-AB52-2E265931A2BF}" srcOrd="0" destOrd="0" presId="urn:microsoft.com/office/officeart/2018/2/layout/IconVerticalSolidList"/>
    <dgm:cxn modelId="{95BFE832-F990-40BE-A573-98475FB1F87B}" srcId="{355FC26B-2156-4377-B96B-0E4B3D6CB516}" destId="{D4672147-A0BB-4A8E-94FF-2DA24B6D5C10}" srcOrd="3" destOrd="0" parTransId="{C1637BF9-758B-4773-AFEB-223561601991}" sibTransId="{ED61FD76-F74E-4DF5-A890-6E676BB2FEA6}"/>
    <dgm:cxn modelId="{0893A571-4DC8-4AE0-A754-79CFD8C39A3C}" srcId="{355FC26B-2156-4377-B96B-0E4B3D6CB516}" destId="{A403A4F9-B788-43F1-B8BA-7D7CC36AC7C0}" srcOrd="2" destOrd="0" parTransId="{D8F76DAF-A856-4CC9-82D8-CC68C0C03242}" sibTransId="{D6FF685D-7460-4886-96C8-D9554F6622BA}"/>
    <dgm:cxn modelId="{468A5587-02E9-4F30-B8F6-6A840536EA4B}" type="presOf" srcId="{D4672147-A0BB-4A8E-94FF-2DA24B6D5C10}" destId="{BB2A7EDA-78CB-44E7-A6C8-20F34B5EEF75}" srcOrd="0" destOrd="0" presId="urn:microsoft.com/office/officeart/2018/2/layout/IconVerticalSolidList"/>
    <dgm:cxn modelId="{20E3CC8B-FD2A-4CB8-93BF-10E429DEDDCE}" srcId="{355FC26B-2156-4377-B96B-0E4B3D6CB516}" destId="{3B486FCD-544F-4D48-BF82-50E417E68B89}" srcOrd="0" destOrd="0" parTransId="{A2FFF2C5-FD8F-446D-9941-BA95514A308F}" sibTransId="{EC98FE4B-2475-4CCB-9E52-BD2EA3E1DA41}"/>
    <dgm:cxn modelId="{653931AA-1290-4B89-B3A7-A89CBCD51A55}" type="presOf" srcId="{D596CAA1-3343-4B51-A6E5-F76E3B0E5763}" destId="{D9BD4BCC-FF90-4F47-B060-E62BF75BC13A}" srcOrd="0" destOrd="0" presId="urn:microsoft.com/office/officeart/2018/2/layout/IconVerticalSolidList"/>
    <dgm:cxn modelId="{1CC21DAF-8E4C-426E-8F2F-3915B76649DD}" type="presOf" srcId="{355FC26B-2156-4377-B96B-0E4B3D6CB516}" destId="{404C763D-056B-4884-9BFC-452DAE8995A5}" srcOrd="0" destOrd="0" presId="urn:microsoft.com/office/officeart/2018/2/layout/IconVerticalSolidList"/>
    <dgm:cxn modelId="{16E440D7-DE8C-48F0-90AB-FBF8BAE6C921}" type="presOf" srcId="{A403A4F9-B788-43F1-B8BA-7D7CC36AC7C0}" destId="{5639066F-9E96-497D-90B8-9979E660A7C9}" srcOrd="0" destOrd="0" presId="urn:microsoft.com/office/officeart/2018/2/layout/IconVerticalSolidList"/>
    <dgm:cxn modelId="{0BF31FE1-EC70-4EC9-8B39-9D7044AEAF5F}" srcId="{355FC26B-2156-4377-B96B-0E4B3D6CB516}" destId="{D596CAA1-3343-4B51-A6E5-F76E3B0E5763}" srcOrd="1" destOrd="0" parTransId="{CACA41AC-A335-4B79-B2CC-B55D998BE615}" sibTransId="{25B777A5-C996-4BA6-ABEC-4A188E3E01AB}"/>
    <dgm:cxn modelId="{4ED3BE5B-468B-4838-BF05-E8DF3ADCE8B3}" type="presParOf" srcId="{404C763D-056B-4884-9BFC-452DAE8995A5}" destId="{FCB1E537-4B62-4C96-BE19-93CE8FE67071}" srcOrd="0" destOrd="0" presId="urn:microsoft.com/office/officeart/2018/2/layout/IconVerticalSolidList"/>
    <dgm:cxn modelId="{FB650854-7C8B-42C2-ADF2-7A99C06701B0}" type="presParOf" srcId="{FCB1E537-4B62-4C96-BE19-93CE8FE67071}" destId="{AA15A426-EE5F-4592-8FC0-2708A73DE1BB}" srcOrd="0" destOrd="0" presId="urn:microsoft.com/office/officeart/2018/2/layout/IconVerticalSolidList"/>
    <dgm:cxn modelId="{0E4B33C9-4CE4-4DBC-9BD6-65EEBFD5D1D3}" type="presParOf" srcId="{FCB1E537-4B62-4C96-BE19-93CE8FE67071}" destId="{AE130800-B99A-45B7-B8BB-A7337958F7C6}" srcOrd="1" destOrd="0" presId="urn:microsoft.com/office/officeart/2018/2/layout/IconVerticalSolidList"/>
    <dgm:cxn modelId="{6F278F53-2E83-4B6D-8708-F30681CED108}" type="presParOf" srcId="{FCB1E537-4B62-4C96-BE19-93CE8FE67071}" destId="{390014E0-1E91-450C-994E-0A7AF6B30160}" srcOrd="2" destOrd="0" presId="urn:microsoft.com/office/officeart/2018/2/layout/IconVerticalSolidList"/>
    <dgm:cxn modelId="{2EC7CD2F-10D4-4CC6-8780-D5AFCB4F24C6}" type="presParOf" srcId="{FCB1E537-4B62-4C96-BE19-93CE8FE67071}" destId="{6038B7FC-E305-4674-AB52-2E265931A2BF}" srcOrd="3" destOrd="0" presId="urn:microsoft.com/office/officeart/2018/2/layout/IconVerticalSolidList"/>
    <dgm:cxn modelId="{9FF57656-6750-4591-B502-0D7E05FB1DBF}" type="presParOf" srcId="{404C763D-056B-4884-9BFC-452DAE8995A5}" destId="{1980D1BF-C565-4346-9B75-84A5E4707AA9}" srcOrd="1" destOrd="0" presId="urn:microsoft.com/office/officeart/2018/2/layout/IconVerticalSolidList"/>
    <dgm:cxn modelId="{CF952EED-A428-4089-B06B-CBDD4E313266}" type="presParOf" srcId="{404C763D-056B-4884-9BFC-452DAE8995A5}" destId="{1B486399-E9A2-4C05-BE70-7CC6E277965D}" srcOrd="2" destOrd="0" presId="urn:microsoft.com/office/officeart/2018/2/layout/IconVerticalSolidList"/>
    <dgm:cxn modelId="{A3F1EC49-A1C1-4B8B-B57A-C54E343B9DEF}" type="presParOf" srcId="{1B486399-E9A2-4C05-BE70-7CC6E277965D}" destId="{0FB2FB90-B6FF-4393-AFDF-F39F61E50B69}" srcOrd="0" destOrd="0" presId="urn:microsoft.com/office/officeart/2018/2/layout/IconVerticalSolidList"/>
    <dgm:cxn modelId="{8C0D8B22-1092-448F-82CA-08213878C19E}" type="presParOf" srcId="{1B486399-E9A2-4C05-BE70-7CC6E277965D}" destId="{6EA16935-8BDC-4D60-972A-795280528788}" srcOrd="1" destOrd="0" presId="urn:microsoft.com/office/officeart/2018/2/layout/IconVerticalSolidList"/>
    <dgm:cxn modelId="{3908855C-77A0-499E-856D-23EC9DB9374A}" type="presParOf" srcId="{1B486399-E9A2-4C05-BE70-7CC6E277965D}" destId="{237AD8BD-311D-4D6B-82FE-4BB75D5D3021}" srcOrd="2" destOrd="0" presId="urn:microsoft.com/office/officeart/2018/2/layout/IconVerticalSolidList"/>
    <dgm:cxn modelId="{FA15CD8A-AC1F-42EB-9545-30C9AE438379}" type="presParOf" srcId="{1B486399-E9A2-4C05-BE70-7CC6E277965D}" destId="{D9BD4BCC-FF90-4F47-B060-E62BF75BC13A}" srcOrd="3" destOrd="0" presId="urn:microsoft.com/office/officeart/2018/2/layout/IconVerticalSolidList"/>
    <dgm:cxn modelId="{5D8595B0-0D5F-41A9-B34B-6717CFE6E04A}" type="presParOf" srcId="{404C763D-056B-4884-9BFC-452DAE8995A5}" destId="{46642EC9-AEEC-40F3-AB2E-4953C0574C82}" srcOrd="3" destOrd="0" presId="urn:microsoft.com/office/officeart/2018/2/layout/IconVerticalSolidList"/>
    <dgm:cxn modelId="{F03E6441-06FF-4C4A-A085-194E0C02D4BA}" type="presParOf" srcId="{404C763D-056B-4884-9BFC-452DAE8995A5}" destId="{28C029B1-1562-4352-B013-A1574DEA6FDC}" srcOrd="4" destOrd="0" presId="urn:microsoft.com/office/officeart/2018/2/layout/IconVerticalSolidList"/>
    <dgm:cxn modelId="{5328C689-E510-4A1A-B8FA-FC21CB627321}" type="presParOf" srcId="{28C029B1-1562-4352-B013-A1574DEA6FDC}" destId="{701A7C62-90B4-45A3-BA53-5A12813CCA09}" srcOrd="0" destOrd="0" presId="urn:microsoft.com/office/officeart/2018/2/layout/IconVerticalSolidList"/>
    <dgm:cxn modelId="{24D8D740-DEA4-4326-97DB-A87FDB9823A0}" type="presParOf" srcId="{28C029B1-1562-4352-B013-A1574DEA6FDC}" destId="{C8170F5E-6517-4182-B7B7-13E72D7DA4CA}" srcOrd="1" destOrd="0" presId="urn:microsoft.com/office/officeart/2018/2/layout/IconVerticalSolidList"/>
    <dgm:cxn modelId="{FB1691AF-D379-47B9-930B-1A9BDF320AB6}" type="presParOf" srcId="{28C029B1-1562-4352-B013-A1574DEA6FDC}" destId="{B5869743-03B0-459F-87A8-30A72C7AF032}" srcOrd="2" destOrd="0" presId="urn:microsoft.com/office/officeart/2018/2/layout/IconVerticalSolidList"/>
    <dgm:cxn modelId="{6BAE316E-669F-4C07-AC40-2D5DEF2434D0}" type="presParOf" srcId="{28C029B1-1562-4352-B013-A1574DEA6FDC}" destId="{5639066F-9E96-497D-90B8-9979E660A7C9}" srcOrd="3" destOrd="0" presId="urn:microsoft.com/office/officeart/2018/2/layout/IconVerticalSolidList"/>
    <dgm:cxn modelId="{FE7C6941-F202-4FB9-AD00-F6B17A876942}" type="presParOf" srcId="{404C763D-056B-4884-9BFC-452DAE8995A5}" destId="{B0FB2AF7-F1AB-4BB7-9078-48D959B3B23F}" srcOrd="5" destOrd="0" presId="urn:microsoft.com/office/officeart/2018/2/layout/IconVerticalSolidList"/>
    <dgm:cxn modelId="{44DF658E-F63D-43E6-B6AE-F85C25E2E05B}" type="presParOf" srcId="{404C763D-056B-4884-9BFC-452DAE8995A5}" destId="{3F3F4AEC-4A30-41FD-BF56-62DB98875589}" srcOrd="6" destOrd="0" presId="urn:microsoft.com/office/officeart/2018/2/layout/IconVerticalSolidList"/>
    <dgm:cxn modelId="{923E5FE1-59F3-4E76-8BCB-65E32B8C520A}" type="presParOf" srcId="{3F3F4AEC-4A30-41FD-BF56-62DB98875589}" destId="{591B71AE-829A-43BE-A5D6-25BC6BDDBCC8}" srcOrd="0" destOrd="0" presId="urn:microsoft.com/office/officeart/2018/2/layout/IconVerticalSolidList"/>
    <dgm:cxn modelId="{02205D02-A401-4162-8C0F-33306F55323B}" type="presParOf" srcId="{3F3F4AEC-4A30-41FD-BF56-62DB98875589}" destId="{BEF6AE82-B835-4631-A1F0-E69C3A40527F}" srcOrd="1" destOrd="0" presId="urn:microsoft.com/office/officeart/2018/2/layout/IconVerticalSolidList"/>
    <dgm:cxn modelId="{DA313BA4-FC39-48A0-BBB6-CA9E4C519534}" type="presParOf" srcId="{3F3F4AEC-4A30-41FD-BF56-62DB98875589}" destId="{822D87A9-014F-4921-B4C8-4BAFDBD03EA0}" srcOrd="2" destOrd="0" presId="urn:microsoft.com/office/officeart/2018/2/layout/IconVerticalSolidList"/>
    <dgm:cxn modelId="{B3B69F41-EA9B-45C1-838B-936B71A2CE14}" type="presParOf" srcId="{3F3F4AEC-4A30-41FD-BF56-62DB98875589}" destId="{BB2A7EDA-78CB-44E7-A6C8-20F34B5EEF7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1017D8-3F4A-4DAF-81EB-A8CE9A36E3C7}" type="doc">
      <dgm:prSet loTypeId="urn:microsoft.com/office/officeart/2018/2/layout/IconCircleList" loCatId="icon" qsTypeId="urn:microsoft.com/office/officeart/2005/8/quickstyle/simple1" qsCatId="simple" csTypeId="urn:microsoft.com/office/officeart/2005/8/colors/accent6_1" csCatId="accent6" phldr="1"/>
      <dgm:spPr/>
      <dgm:t>
        <a:bodyPr/>
        <a:lstStyle/>
        <a:p>
          <a:endParaRPr lang="en-US"/>
        </a:p>
      </dgm:t>
    </dgm:pt>
    <dgm:pt modelId="{F97AF5A4-6977-4E39-9250-EA3A2FCE1090}">
      <dgm:prSet/>
      <dgm:spPr/>
      <dgm:t>
        <a:bodyPr/>
        <a:lstStyle/>
        <a:p>
          <a:pPr>
            <a:lnSpc>
              <a:spcPct val="100000"/>
            </a:lnSpc>
          </a:pPr>
          <a:r>
            <a:rPr lang="en-US" dirty="0">
              <a:latin typeface="Avenir Next" panose="020B0503020202020204" pitchFamily="34" charset="0"/>
            </a:rPr>
            <a:t>Streamlined connections between Illinois manufacturers and suppliers</a:t>
          </a:r>
        </a:p>
      </dgm:t>
    </dgm:pt>
    <dgm:pt modelId="{29B7EE46-FBCD-42A9-AD27-D2424DFFCF93}" type="parTrans" cxnId="{617A2B6E-850F-41FE-9F9F-D979D0D7E07C}">
      <dgm:prSet/>
      <dgm:spPr/>
      <dgm:t>
        <a:bodyPr/>
        <a:lstStyle/>
        <a:p>
          <a:endParaRPr lang="en-US"/>
        </a:p>
      </dgm:t>
    </dgm:pt>
    <dgm:pt modelId="{81A5BC3A-3FBD-4D08-B6B5-6F7C5BC6588C}" type="sibTrans" cxnId="{617A2B6E-850F-41FE-9F9F-D979D0D7E07C}">
      <dgm:prSet/>
      <dgm:spPr/>
      <dgm:t>
        <a:bodyPr/>
        <a:lstStyle/>
        <a:p>
          <a:pPr>
            <a:lnSpc>
              <a:spcPct val="100000"/>
            </a:lnSpc>
          </a:pPr>
          <a:endParaRPr lang="en-US"/>
        </a:p>
      </dgm:t>
    </dgm:pt>
    <dgm:pt modelId="{A26F4D8E-2AC7-4DA0-A181-E3651A1F85A3}">
      <dgm:prSet/>
      <dgm:spPr/>
      <dgm:t>
        <a:bodyPr/>
        <a:lstStyle/>
        <a:p>
          <a:pPr>
            <a:lnSpc>
              <a:spcPct val="100000"/>
            </a:lnSpc>
          </a:pPr>
          <a:r>
            <a:rPr lang="en-US" dirty="0">
              <a:latin typeface="Avenir Next" panose="020B0503020202020204" pitchFamily="34" charset="0"/>
            </a:rPr>
            <a:t>Access to an extensive list of supplier opportunities from around the country</a:t>
          </a:r>
        </a:p>
      </dgm:t>
    </dgm:pt>
    <dgm:pt modelId="{27450DEA-8142-47D1-9C37-BA70FF16121D}" type="parTrans" cxnId="{071E0757-3940-4B2F-A40D-E3FFD33C43D9}">
      <dgm:prSet/>
      <dgm:spPr/>
      <dgm:t>
        <a:bodyPr/>
        <a:lstStyle/>
        <a:p>
          <a:endParaRPr lang="en-US"/>
        </a:p>
      </dgm:t>
    </dgm:pt>
    <dgm:pt modelId="{07C2C995-19DB-49AA-B117-2CEBF080CD84}" type="sibTrans" cxnId="{071E0757-3940-4B2F-A40D-E3FFD33C43D9}">
      <dgm:prSet/>
      <dgm:spPr/>
      <dgm:t>
        <a:bodyPr/>
        <a:lstStyle/>
        <a:p>
          <a:pPr>
            <a:lnSpc>
              <a:spcPct val="100000"/>
            </a:lnSpc>
          </a:pPr>
          <a:endParaRPr lang="en-US"/>
        </a:p>
      </dgm:t>
    </dgm:pt>
    <dgm:pt modelId="{BCEDA216-A6E6-49C1-B68C-3FB020941EC4}">
      <dgm:prSet/>
      <dgm:spPr/>
      <dgm:t>
        <a:bodyPr/>
        <a:lstStyle/>
        <a:p>
          <a:pPr>
            <a:lnSpc>
              <a:spcPct val="100000"/>
            </a:lnSpc>
          </a:pPr>
          <a:r>
            <a:rPr lang="en-US" dirty="0">
              <a:latin typeface="Avenir Next" panose="020B0503020202020204" pitchFamily="34" charset="0"/>
            </a:rPr>
            <a:t>Dedicated IMEC Supply Chain Liaison to help identify and manage a solution</a:t>
          </a:r>
        </a:p>
      </dgm:t>
    </dgm:pt>
    <dgm:pt modelId="{4F8B2235-26E3-4B3C-94C8-B4D57F350282}" type="parTrans" cxnId="{3630E2D1-568C-488C-962E-D7BC73B44E47}">
      <dgm:prSet/>
      <dgm:spPr/>
      <dgm:t>
        <a:bodyPr/>
        <a:lstStyle/>
        <a:p>
          <a:endParaRPr lang="en-US"/>
        </a:p>
      </dgm:t>
    </dgm:pt>
    <dgm:pt modelId="{148F8F58-5345-4A3E-80E9-15173A89A7A8}" type="sibTrans" cxnId="{3630E2D1-568C-488C-962E-D7BC73B44E47}">
      <dgm:prSet/>
      <dgm:spPr/>
      <dgm:t>
        <a:bodyPr/>
        <a:lstStyle/>
        <a:p>
          <a:pPr>
            <a:lnSpc>
              <a:spcPct val="100000"/>
            </a:lnSpc>
          </a:pPr>
          <a:endParaRPr lang="en-US"/>
        </a:p>
      </dgm:t>
    </dgm:pt>
    <dgm:pt modelId="{3A01D4A4-42DD-47F0-A478-A4F702E3F82E}">
      <dgm:prSet/>
      <dgm:spPr/>
      <dgm:t>
        <a:bodyPr/>
        <a:lstStyle/>
        <a:p>
          <a:pPr>
            <a:lnSpc>
              <a:spcPct val="100000"/>
            </a:lnSpc>
          </a:pPr>
          <a:r>
            <a:rPr lang="en-US" dirty="0">
              <a:latin typeface="Avenir Next" panose="020B0503020202020204" pitchFamily="34" charset="0"/>
            </a:rPr>
            <a:t>Latest tools, resources, and news to grow and maintain a healthy supply chain</a:t>
          </a:r>
        </a:p>
      </dgm:t>
    </dgm:pt>
    <dgm:pt modelId="{DE6E38E6-C14B-4689-9E4B-DB6CC34125F0}" type="parTrans" cxnId="{B629AD48-9C25-485E-B24A-DDC7220535B0}">
      <dgm:prSet/>
      <dgm:spPr/>
      <dgm:t>
        <a:bodyPr/>
        <a:lstStyle/>
        <a:p>
          <a:endParaRPr lang="en-US"/>
        </a:p>
      </dgm:t>
    </dgm:pt>
    <dgm:pt modelId="{B34B6630-07F0-4722-B2EB-A53DCE3866E5}" type="sibTrans" cxnId="{B629AD48-9C25-485E-B24A-DDC7220535B0}">
      <dgm:prSet/>
      <dgm:spPr/>
      <dgm:t>
        <a:bodyPr/>
        <a:lstStyle/>
        <a:p>
          <a:endParaRPr lang="en-US"/>
        </a:p>
      </dgm:t>
    </dgm:pt>
    <dgm:pt modelId="{6940CBB5-5A6E-4368-8B6D-08E32D832A20}" type="pres">
      <dgm:prSet presAssocID="{7B1017D8-3F4A-4DAF-81EB-A8CE9A36E3C7}" presName="root" presStyleCnt="0">
        <dgm:presLayoutVars>
          <dgm:dir/>
          <dgm:resizeHandles val="exact"/>
        </dgm:presLayoutVars>
      </dgm:prSet>
      <dgm:spPr/>
    </dgm:pt>
    <dgm:pt modelId="{18E9EEB9-6E8B-4650-8D96-4948EE931690}" type="pres">
      <dgm:prSet presAssocID="{7B1017D8-3F4A-4DAF-81EB-A8CE9A36E3C7}" presName="container" presStyleCnt="0">
        <dgm:presLayoutVars>
          <dgm:dir/>
          <dgm:resizeHandles val="exact"/>
        </dgm:presLayoutVars>
      </dgm:prSet>
      <dgm:spPr/>
    </dgm:pt>
    <dgm:pt modelId="{D574558C-96D9-4FB0-B836-5CCB0DF9506E}" type="pres">
      <dgm:prSet presAssocID="{F97AF5A4-6977-4E39-9250-EA3A2FCE1090}" presName="compNode" presStyleCnt="0"/>
      <dgm:spPr/>
    </dgm:pt>
    <dgm:pt modelId="{E860BFB4-586F-407B-9DB4-2F4041F81D5F}" type="pres">
      <dgm:prSet presAssocID="{F97AF5A4-6977-4E39-9250-EA3A2FCE1090}" presName="iconBgRect" presStyleLbl="bgShp" presStyleIdx="0" presStyleCnt="4"/>
      <dgm:spPr/>
    </dgm:pt>
    <dgm:pt modelId="{378A17A5-1188-4B00-B0E9-66B327119319}" type="pres">
      <dgm:prSet presAssocID="{F97AF5A4-6977-4E39-9250-EA3A2FCE1090}"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Single gear with solid fill"/>
        </a:ext>
      </dgm:extLst>
    </dgm:pt>
    <dgm:pt modelId="{4069D4C7-742A-48FE-B884-F79C2E65C823}" type="pres">
      <dgm:prSet presAssocID="{F97AF5A4-6977-4E39-9250-EA3A2FCE1090}" presName="spaceRect" presStyleCnt="0"/>
      <dgm:spPr/>
    </dgm:pt>
    <dgm:pt modelId="{BCB6406F-6AC9-4813-AB88-C1B0741B348C}" type="pres">
      <dgm:prSet presAssocID="{F97AF5A4-6977-4E39-9250-EA3A2FCE1090}" presName="textRect" presStyleLbl="revTx" presStyleIdx="0" presStyleCnt="4">
        <dgm:presLayoutVars>
          <dgm:chMax val="1"/>
          <dgm:chPref val="1"/>
        </dgm:presLayoutVars>
      </dgm:prSet>
      <dgm:spPr/>
    </dgm:pt>
    <dgm:pt modelId="{888F0241-00D8-4AAF-81B9-4B93284E3DEA}" type="pres">
      <dgm:prSet presAssocID="{81A5BC3A-3FBD-4D08-B6B5-6F7C5BC6588C}" presName="sibTrans" presStyleLbl="sibTrans2D1" presStyleIdx="0" presStyleCnt="0"/>
      <dgm:spPr/>
    </dgm:pt>
    <dgm:pt modelId="{9C212EB6-B690-497B-82CA-45EFBD1032C5}" type="pres">
      <dgm:prSet presAssocID="{A26F4D8E-2AC7-4DA0-A181-E3651A1F85A3}" presName="compNode" presStyleCnt="0"/>
      <dgm:spPr/>
    </dgm:pt>
    <dgm:pt modelId="{D2D9D407-A1FE-4B0C-9AB9-D8AEBDCAE24F}" type="pres">
      <dgm:prSet presAssocID="{A26F4D8E-2AC7-4DA0-A181-E3651A1F85A3}" presName="iconBgRect" presStyleLbl="bgShp" presStyleIdx="1" presStyleCnt="4"/>
      <dgm:spPr/>
    </dgm:pt>
    <dgm:pt modelId="{A96615D5-EDB7-4B79-8EC4-CF9B090566F7}" type="pres">
      <dgm:prSet presAssocID="{A26F4D8E-2AC7-4DA0-A181-E3651A1F85A3}"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with solid fill"/>
        </a:ext>
      </dgm:extLst>
    </dgm:pt>
    <dgm:pt modelId="{A3A9E559-03D3-4B3C-8FDF-A2942F7F755C}" type="pres">
      <dgm:prSet presAssocID="{A26F4D8E-2AC7-4DA0-A181-E3651A1F85A3}" presName="spaceRect" presStyleCnt="0"/>
      <dgm:spPr/>
    </dgm:pt>
    <dgm:pt modelId="{1BCD3AE3-BB3C-4AD5-A4AD-8F4FDD7F456D}" type="pres">
      <dgm:prSet presAssocID="{A26F4D8E-2AC7-4DA0-A181-E3651A1F85A3}" presName="textRect" presStyleLbl="revTx" presStyleIdx="1" presStyleCnt="4">
        <dgm:presLayoutVars>
          <dgm:chMax val="1"/>
          <dgm:chPref val="1"/>
        </dgm:presLayoutVars>
      </dgm:prSet>
      <dgm:spPr/>
    </dgm:pt>
    <dgm:pt modelId="{02C498C8-270A-4CE0-9378-70054AEBCDB3}" type="pres">
      <dgm:prSet presAssocID="{07C2C995-19DB-49AA-B117-2CEBF080CD84}" presName="sibTrans" presStyleLbl="sibTrans2D1" presStyleIdx="0" presStyleCnt="0"/>
      <dgm:spPr/>
    </dgm:pt>
    <dgm:pt modelId="{DDBD4DBD-20A1-49F5-B4FF-BB4E9E06ABDC}" type="pres">
      <dgm:prSet presAssocID="{BCEDA216-A6E6-49C1-B68C-3FB020941EC4}" presName="compNode" presStyleCnt="0"/>
      <dgm:spPr/>
    </dgm:pt>
    <dgm:pt modelId="{80C19B9B-F3F0-4A93-BF18-43427F12AE1C}" type="pres">
      <dgm:prSet presAssocID="{BCEDA216-A6E6-49C1-B68C-3FB020941EC4}" presName="iconBgRect" presStyleLbl="bgShp" presStyleIdx="2" presStyleCnt="4"/>
      <dgm:spPr/>
    </dgm:pt>
    <dgm:pt modelId="{11437F8D-4C87-40F4-B6D1-6484DFB92C91}" type="pres">
      <dgm:prSet presAssocID="{BCEDA216-A6E6-49C1-B68C-3FB020941EC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91BD7559-B573-4742-8A2A-5334DBED17B1}" type="pres">
      <dgm:prSet presAssocID="{BCEDA216-A6E6-49C1-B68C-3FB020941EC4}" presName="spaceRect" presStyleCnt="0"/>
      <dgm:spPr/>
    </dgm:pt>
    <dgm:pt modelId="{A714F4C1-A599-4F8E-B0B6-DBD1FF760775}" type="pres">
      <dgm:prSet presAssocID="{BCEDA216-A6E6-49C1-B68C-3FB020941EC4}" presName="textRect" presStyleLbl="revTx" presStyleIdx="2" presStyleCnt="4">
        <dgm:presLayoutVars>
          <dgm:chMax val="1"/>
          <dgm:chPref val="1"/>
        </dgm:presLayoutVars>
      </dgm:prSet>
      <dgm:spPr/>
    </dgm:pt>
    <dgm:pt modelId="{4A6C3F09-02C8-428E-AFDF-0F248F74E8AD}" type="pres">
      <dgm:prSet presAssocID="{148F8F58-5345-4A3E-80E9-15173A89A7A8}" presName="sibTrans" presStyleLbl="sibTrans2D1" presStyleIdx="0" presStyleCnt="0"/>
      <dgm:spPr/>
    </dgm:pt>
    <dgm:pt modelId="{3599B553-8614-4583-8109-120D35A09559}" type="pres">
      <dgm:prSet presAssocID="{3A01D4A4-42DD-47F0-A478-A4F702E3F82E}" presName="compNode" presStyleCnt="0"/>
      <dgm:spPr/>
    </dgm:pt>
    <dgm:pt modelId="{B9028C9F-5849-4DF0-A6ED-5C9DD6B18784}" type="pres">
      <dgm:prSet presAssocID="{3A01D4A4-42DD-47F0-A478-A4F702E3F82E}" presName="iconBgRect" presStyleLbl="bgShp" presStyleIdx="3" presStyleCnt="4"/>
      <dgm:spPr/>
    </dgm:pt>
    <dgm:pt modelId="{0267FBE1-7E93-4C56-899B-8D0CED274F8B}" type="pres">
      <dgm:prSet presAssocID="{3A01D4A4-42DD-47F0-A478-A4F702E3F82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Packing Box Open with solid fill"/>
        </a:ext>
      </dgm:extLst>
    </dgm:pt>
    <dgm:pt modelId="{8A78F43D-E94D-449C-B261-8443A9860062}" type="pres">
      <dgm:prSet presAssocID="{3A01D4A4-42DD-47F0-A478-A4F702E3F82E}" presName="spaceRect" presStyleCnt="0"/>
      <dgm:spPr/>
    </dgm:pt>
    <dgm:pt modelId="{B2996E51-CEE4-476C-8CA1-63AA5022F1E2}" type="pres">
      <dgm:prSet presAssocID="{3A01D4A4-42DD-47F0-A478-A4F702E3F82E}" presName="textRect" presStyleLbl="revTx" presStyleIdx="3" presStyleCnt="4">
        <dgm:presLayoutVars>
          <dgm:chMax val="1"/>
          <dgm:chPref val="1"/>
        </dgm:presLayoutVars>
      </dgm:prSet>
      <dgm:spPr/>
    </dgm:pt>
  </dgm:ptLst>
  <dgm:cxnLst>
    <dgm:cxn modelId="{FDED1B2E-18CF-4B21-BB2B-80DF84B49547}" type="presOf" srcId="{F97AF5A4-6977-4E39-9250-EA3A2FCE1090}" destId="{BCB6406F-6AC9-4813-AB88-C1B0741B348C}" srcOrd="0" destOrd="0" presId="urn:microsoft.com/office/officeart/2018/2/layout/IconCircleList"/>
    <dgm:cxn modelId="{B629AD48-9C25-485E-B24A-DDC7220535B0}" srcId="{7B1017D8-3F4A-4DAF-81EB-A8CE9A36E3C7}" destId="{3A01D4A4-42DD-47F0-A478-A4F702E3F82E}" srcOrd="3" destOrd="0" parTransId="{DE6E38E6-C14B-4689-9E4B-DB6CC34125F0}" sibTransId="{B34B6630-07F0-4722-B2EB-A53DCE3866E5}"/>
    <dgm:cxn modelId="{01760551-3185-4AC0-88C9-75955CCE4007}" type="presOf" srcId="{7B1017D8-3F4A-4DAF-81EB-A8CE9A36E3C7}" destId="{6940CBB5-5A6E-4368-8B6D-08E32D832A20}" srcOrd="0" destOrd="0" presId="urn:microsoft.com/office/officeart/2018/2/layout/IconCircleList"/>
    <dgm:cxn modelId="{071E0757-3940-4B2F-A40D-E3FFD33C43D9}" srcId="{7B1017D8-3F4A-4DAF-81EB-A8CE9A36E3C7}" destId="{A26F4D8E-2AC7-4DA0-A181-E3651A1F85A3}" srcOrd="1" destOrd="0" parTransId="{27450DEA-8142-47D1-9C37-BA70FF16121D}" sibTransId="{07C2C995-19DB-49AA-B117-2CEBF080CD84}"/>
    <dgm:cxn modelId="{D96AAA60-EAA3-4C4E-ADF2-0DE62FAC7AD4}" type="presOf" srcId="{81A5BC3A-3FBD-4D08-B6B5-6F7C5BC6588C}" destId="{888F0241-00D8-4AAF-81B9-4B93284E3DEA}" srcOrd="0" destOrd="0" presId="urn:microsoft.com/office/officeart/2018/2/layout/IconCircleList"/>
    <dgm:cxn modelId="{617A2B6E-850F-41FE-9F9F-D979D0D7E07C}" srcId="{7B1017D8-3F4A-4DAF-81EB-A8CE9A36E3C7}" destId="{F97AF5A4-6977-4E39-9250-EA3A2FCE1090}" srcOrd="0" destOrd="0" parTransId="{29B7EE46-FBCD-42A9-AD27-D2424DFFCF93}" sibTransId="{81A5BC3A-3FBD-4D08-B6B5-6F7C5BC6588C}"/>
    <dgm:cxn modelId="{AF141FC4-9B99-4591-954F-5E527AEC6163}" type="presOf" srcId="{BCEDA216-A6E6-49C1-B68C-3FB020941EC4}" destId="{A714F4C1-A599-4F8E-B0B6-DBD1FF760775}" srcOrd="0" destOrd="0" presId="urn:microsoft.com/office/officeart/2018/2/layout/IconCircleList"/>
    <dgm:cxn modelId="{1362B3C8-867E-48A2-85CF-F76CC259B9AA}" type="presOf" srcId="{148F8F58-5345-4A3E-80E9-15173A89A7A8}" destId="{4A6C3F09-02C8-428E-AFDF-0F248F74E8AD}" srcOrd="0" destOrd="0" presId="urn:microsoft.com/office/officeart/2018/2/layout/IconCircleList"/>
    <dgm:cxn modelId="{3630E2D1-568C-488C-962E-D7BC73B44E47}" srcId="{7B1017D8-3F4A-4DAF-81EB-A8CE9A36E3C7}" destId="{BCEDA216-A6E6-49C1-B68C-3FB020941EC4}" srcOrd="2" destOrd="0" parTransId="{4F8B2235-26E3-4B3C-94C8-B4D57F350282}" sibTransId="{148F8F58-5345-4A3E-80E9-15173A89A7A8}"/>
    <dgm:cxn modelId="{D367A4D2-BED8-4BDB-8B82-9B94F1F6074C}" type="presOf" srcId="{A26F4D8E-2AC7-4DA0-A181-E3651A1F85A3}" destId="{1BCD3AE3-BB3C-4AD5-A4AD-8F4FDD7F456D}" srcOrd="0" destOrd="0" presId="urn:microsoft.com/office/officeart/2018/2/layout/IconCircleList"/>
    <dgm:cxn modelId="{939561F0-BABF-4B24-8137-7A814424D967}" type="presOf" srcId="{3A01D4A4-42DD-47F0-A478-A4F702E3F82E}" destId="{B2996E51-CEE4-476C-8CA1-63AA5022F1E2}" srcOrd="0" destOrd="0" presId="urn:microsoft.com/office/officeart/2018/2/layout/IconCircleList"/>
    <dgm:cxn modelId="{387D5FF1-8481-4E49-9C53-D6F0ABF6415F}" type="presOf" srcId="{07C2C995-19DB-49AA-B117-2CEBF080CD84}" destId="{02C498C8-270A-4CE0-9378-70054AEBCDB3}" srcOrd="0" destOrd="0" presId="urn:microsoft.com/office/officeart/2018/2/layout/IconCircleList"/>
    <dgm:cxn modelId="{C58FF32C-FF46-4D28-9852-F0247E9CD07D}" type="presParOf" srcId="{6940CBB5-5A6E-4368-8B6D-08E32D832A20}" destId="{18E9EEB9-6E8B-4650-8D96-4948EE931690}" srcOrd="0" destOrd="0" presId="urn:microsoft.com/office/officeart/2018/2/layout/IconCircleList"/>
    <dgm:cxn modelId="{04A5F6CD-CDFB-4EDA-90B4-D73A0391759A}" type="presParOf" srcId="{18E9EEB9-6E8B-4650-8D96-4948EE931690}" destId="{D574558C-96D9-4FB0-B836-5CCB0DF9506E}" srcOrd="0" destOrd="0" presId="urn:microsoft.com/office/officeart/2018/2/layout/IconCircleList"/>
    <dgm:cxn modelId="{B7EA1736-D7CF-4E1F-A1A0-B4A73AB9AF1B}" type="presParOf" srcId="{D574558C-96D9-4FB0-B836-5CCB0DF9506E}" destId="{E860BFB4-586F-407B-9DB4-2F4041F81D5F}" srcOrd="0" destOrd="0" presId="urn:microsoft.com/office/officeart/2018/2/layout/IconCircleList"/>
    <dgm:cxn modelId="{7BE08772-8099-478E-9EC6-285860AA952B}" type="presParOf" srcId="{D574558C-96D9-4FB0-B836-5CCB0DF9506E}" destId="{378A17A5-1188-4B00-B0E9-66B327119319}" srcOrd="1" destOrd="0" presId="urn:microsoft.com/office/officeart/2018/2/layout/IconCircleList"/>
    <dgm:cxn modelId="{5E99D97D-8019-427D-94DA-D7440AE10A50}" type="presParOf" srcId="{D574558C-96D9-4FB0-B836-5CCB0DF9506E}" destId="{4069D4C7-742A-48FE-B884-F79C2E65C823}" srcOrd="2" destOrd="0" presId="urn:microsoft.com/office/officeart/2018/2/layout/IconCircleList"/>
    <dgm:cxn modelId="{67F811B9-5059-4D46-BD80-F62D5B164406}" type="presParOf" srcId="{D574558C-96D9-4FB0-B836-5CCB0DF9506E}" destId="{BCB6406F-6AC9-4813-AB88-C1B0741B348C}" srcOrd="3" destOrd="0" presId="urn:microsoft.com/office/officeart/2018/2/layout/IconCircleList"/>
    <dgm:cxn modelId="{25265F41-0D2F-4F1F-AE87-70334DC4CBB7}" type="presParOf" srcId="{18E9EEB9-6E8B-4650-8D96-4948EE931690}" destId="{888F0241-00D8-4AAF-81B9-4B93284E3DEA}" srcOrd="1" destOrd="0" presId="urn:microsoft.com/office/officeart/2018/2/layout/IconCircleList"/>
    <dgm:cxn modelId="{84873275-A9A8-4F76-B763-C227EE4538A4}" type="presParOf" srcId="{18E9EEB9-6E8B-4650-8D96-4948EE931690}" destId="{9C212EB6-B690-497B-82CA-45EFBD1032C5}" srcOrd="2" destOrd="0" presId="urn:microsoft.com/office/officeart/2018/2/layout/IconCircleList"/>
    <dgm:cxn modelId="{D8771440-2DCC-4729-89CA-54CF60C919A5}" type="presParOf" srcId="{9C212EB6-B690-497B-82CA-45EFBD1032C5}" destId="{D2D9D407-A1FE-4B0C-9AB9-D8AEBDCAE24F}" srcOrd="0" destOrd="0" presId="urn:microsoft.com/office/officeart/2018/2/layout/IconCircleList"/>
    <dgm:cxn modelId="{F51D4741-3D1C-45B8-BD22-35BEB7A80D7E}" type="presParOf" srcId="{9C212EB6-B690-497B-82CA-45EFBD1032C5}" destId="{A96615D5-EDB7-4B79-8EC4-CF9B090566F7}" srcOrd="1" destOrd="0" presId="urn:microsoft.com/office/officeart/2018/2/layout/IconCircleList"/>
    <dgm:cxn modelId="{DE3F4D67-3D89-448E-8536-4ACC42244A9B}" type="presParOf" srcId="{9C212EB6-B690-497B-82CA-45EFBD1032C5}" destId="{A3A9E559-03D3-4B3C-8FDF-A2942F7F755C}" srcOrd="2" destOrd="0" presId="urn:microsoft.com/office/officeart/2018/2/layout/IconCircleList"/>
    <dgm:cxn modelId="{F7EEC513-9204-4D26-ACCA-2066E447A87C}" type="presParOf" srcId="{9C212EB6-B690-497B-82CA-45EFBD1032C5}" destId="{1BCD3AE3-BB3C-4AD5-A4AD-8F4FDD7F456D}" srcOrd="3" destOrd="0" presId="urn:microsoft.com/office/officeart/2018/2/layout/IconCircleList"/>
    <dgm:cxn modelId="{2B0E4313-DE33-421A-807C-C0B7AC69C181}" type="presParOf" srcId="{18E9EEB9-6E8B-4650-8D96-4948EE931690}" destId="{02C498C8-270A-4CE0-9378-70054AEBCDB3}" srcOrd="3" destOrd="0" presId="urn:microsoft.com/office/officeart/2018/2/layout/IconCircleList"/>
    <dgm:cxn modelId="{07C8E598-7427-4B51-8184-E99A6F8328FC}" type="presParOf" srcId="{18E9EEB9-6E8B-4650-8D96-4948EE931690}" destId="{DDBD4DBD-20A1-49F5-B4FF-BB4E9E06ABDC}" srcOrd="4" destOrd="0" presId="urn:microsoft.com/office/officeart/2018/2/layout/IconCircleList"/>
    <dgm:cxn modelId="{19AC2A3A-5531-4097-B089-157BC020A06E}" type="presParOf" srcId="{DDBD4DBD-20A1-49F5-B4FF-BB4E9E06ABDC}" destId="{80C19B9B-F3F0-4A93-BF18-43427F12AE1C}" srcOrd="0" destOrd="0" presId="urn:microsoft.com/office/officeart/2018/2/layout/IconCircleList"/>
    <dgm:cxn modelId="{BE8F489C-B507-4390-8D14-2987427906A4}" type="presParOf" srcId="{DDBD4DBD-20A1-49F5-B4FF-BB4E9E06ABDC}" destId="{11437F8D-4C87-40F4-B6D1-6484DFB92C91}" srcOrd="1" destOrd="0" presId="urn:microsoft.com/office/officeart/2018/2/layout/IconCircleList"/>
    <dgm:cxn modelId="{79F46583-0CFB-4EF9-9A20-2F4EFD1F77A1}" type="presParOf" srcId="{DDBD4DBD-20A1-49F5-B4FF-BB4E9E06ABDC}" destId="{91BD7559-B573-4742-8A2A-5334DBED17B1}" srcOrd="2" destOrd="0" presId="urn:microsoft.com/office/officeart/2018/2/layout/IconCircleList"/>
    <dgm:cxn modelId="{3335871F-127B-4232-938F-23C7D73880DA}" type="presParOf" srcId="{DDBD4DBD-20A1-49F5-B4FF-BB4E9E06ABDC}" destId="{A714F4C1-A599-4F8E-B0B6-DBD1FF760775}" srcOrd="3" destOrd="0" presId="urn:microsoft.com/office/officeart/2018/2/layout/IconCircleList"/>
    <dgm:cxn modelId="{AC348DDD-1381-43E8-969B-346A8B2CE3C0}" type="presParOf" srcId="{18E9EEB9-6E8B-4650-8D96-4948EE931690}" destId="{4A6C3F09-02C8-428E-AFDF-0F248F74E8AD}" srcOrd="5" destOrd="0" presId="urn:microsoft.com/office/officeart/2018/2/layout/IconCircleList"/>
    <dgm:cxn modelId="{E1E26E93-0518-453E-8EB1-8DFCF423DDCD}" type="presParOf" srcId="{18E9EEB9-6E8B-4650-8D96-4948EE931690}" destId="{3599B553-8614-4583-8109-120D35A09559}" srcOrd="6" destOrd="0" presId="urn:microsoft.com/office/officeart/2018/2/layout/IconCircleList"/>
    <dgm:cxn modelId="{A938A2B2-C613-4FBD-9FE6-7223CEE6D322}" type="presParOf" srcId="{3599B553-8614-4583-8109-120D35A09559}" destId="{B9028C9F-5849-4DF0-A6ED-5C9DD6B18784}" srcOrd="0" destOrd="0" presId="urn:microsoft.com/office/officeart/2018/2/layout/IconCircleList"/>
    <dgm:cxn modelId="{C3E7882C-E3C3-4474-90B0-63BC406ECC2E}" type="presParOf" srcId="{3599B553-8614-4583-8109-120D35A09559}" destId="{0267FBE1-7E93-4C56-899B-8D0CED274F8B}" srcOrd="1" destOrd="0" presId="urn:microsoft.com/office/officeart/2018/2/layout/IconCircleList"/>
    <dgm:cxn modelId="{F8D0DFD9-663E-4355-8C23-BD18617FA813}" type="presParOf" srcId="{3599B553-8614-4583-8109-120D35A09559}" destId="{8A78F43D-E94D-449C-B261-8443A9860062}" srcOrd="2" destOrd="0" presId="urn:microsoft.com/office/officeart/2018/2/layout/IconCircleList"/>
    <dgm:cxn modelId="{327F817B-6925-4624-B771-7B01B848EAB4}" type="presParOf" srcId="{3599B553-8614-4583-8109-120D35A09559}" destId="{B2996E51-CEE4-476C-8CA1-63AA5022F1E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15A426-EE5F-4592-8FC0-2708A73DE1BB}">
      <dsp:nvSpPr>
        <dsp:cNvPr id="0" name=""/>
        <dsp:cNvSpPr/>
      </dsp:nvSpPr>
      <dsp:spPr>
        <a:xfrm>
          <a:off x="0" y="1908"/>
          <a:ext cx="8058713" cy="9670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130800-B99A-45B7-B8BB-A7337958F7C6}">
      <dsp:nvSpPr>
        <dsp:cNvPr id="0" name=""/>
        <dsp:cNvSpPr/>
      </dsp:nvSpPr>
      <dsp:spPr>
        <a:xfrm>
          <a:off x="292538" y="219498"/>
          <a:ext cx="531888" cy="5318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38B7FC-E305-4674-AB52-2E265931A2BF}">
      <dsp:nvSpPr>
        <dsp:cNvPr id="0" name=""/>
        <dsp:cNvSpPr/>
      </dsp:nvSpPr>
      <dsp:spPr>
        <a:xfrm>
          <a:off x="1116966" y="1908"/>
          <a:ext cx="6941746" cy="96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48" tIns="102348" rIns="102348" bIns="102348" numCol="1" spcCol="1270" anchor="ctr" anchorCtr="0">
          <a:noAutofit/>
        </a:bodyPr>
        <a:lstStyle/>
        <a:p>
          <a:pPr marL="0" lvl="0" indent="0" algn="l" defTabSz="977900">
            <a:lnSpc>
              <a:spcPct val="100000"/>
            </a:lnSpc>
            <a:spcBef>
              <a:spcPct val="0"/>
            </a:spcBef>
            <a:spcAft>
              <a:spcPct val="35000"/>
            </a:spcAft>
            <a:buNone/>
          </a:pPr>
          <a:r>
            <a:rPr lang="en-US" sz="2200" b="0" i="0" kern="1200"/>
            <a:t>Quick Hit: 5 Things for Manufacturers to Know</a:t>
          </a:r>
          <a:endParaRPr lang="en-US" sz="2200" kern="1200"/>
        </a:p>
      </dsp:txBody>
      <dsp:txXfrm>
        <a:off x="1116966" y="1908"/>
        <a:ext cx="6941746" cy="967070"/>
      </dsp:txXfrm>
    </dsp:sp>
    <dsp:sp modelId="{0FB2FB90-B6FF-4393-AFDF-F39F61E50B69}">
      <dsp:nvSpPr>
        <dsp:cNvPr id="0" name=""/>
        <dsp:cNvSpPr/>
      </dsp:nvSpPr>
      <dsp:spPr>
        <a:xfrm>
          <a:off x="0" y="1210745"/>
          <a:ext cx="8058713" cy="9670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A16935-8BDC-4D60-972A-795280528788}">
      <dsp:nvSpPr>
        <dsp:cNvPr id="0" name=""/>
        <dsp:cNvSpPr/>
      </dsp:nvSpPr>
      <dsp:spPr>
        <a:xfrm>
          <a:off x="292538" y="1428336"/>
          <a:ext cx="531888" cy="5318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BD4BCC-FF90-4F47-B060-E62BF75BC13A}">
      <dsp:nvSpPr>
        <dsp:cNvPr id="0" name=""/>
        <dsp:cNvSpPr/>
      </dsp:nvSpPr>
      <dsp:spPr>
        <a:xfrm>
          <a:off x="1116966" y="1210745"/>
          <a:ext cx="6941746" cy="96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48" tIns="102348" rIns="102348" bIns="102348" numCol="1" spcCol="1270" anchor="ctr" anchorCtr="0">
          <a:noAutofit/>
        </a:bodyPr>
        <a:lstStyle/>
        <a:p>
          <a:pPr marL="0" lvl="0" indent="0" algn="l" defTabSz="977900">
            <a:lnSpc>
              <a:spcPct val="100000"/>
            </a:lnSpc>
            <a:spcBef>
              <a:spcPct val="0"/>
            </a:spcBef>
            <a:spcAft>
              <a:spcPct val="35000"/>
            </a:spcAft>
            <a:buNone/>
          </a:pPr>
          <a:r>
            <a:rPr lang="en-US" sz="2200" b="0" i="0" kern="1200"/>
            <a:t>Supply Chain: Stronger, Faster, Better </a:t>
          </a:r>
          <a:endParaRPr lang="en-US" sz="2200" kern="1200"/>
        </a:p>
      </dsp:txBody>
      <dsp:txXfrm>
        <a:off x="1116966" y="1210745"/>
        <a:ext cx="6941746" cy="967070"/>
      </dsp:txXfrm>
    </dsp:sp>
    <dsp:sp modelId="{701A7C62-90B4-45A3-BA53-5A12813CCA09}">
      <dsp:nvSpPr>
        <dsp:cNvPr id="0" name=""/>
        <dsp:cNvSpPr/>
      </dsp:nvSpPr>
      <dsp:spPr>
        <a:xfrm>
          <a:off x="0" y="2419583"/>
          <a:ext cx="8058713" cy="9670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70F5E-6517-4182-B7B7-13E72D7DA4CA}">
      <dsp:nvSpPr>
        <dsp:cNvPr id="0" name=""/>
        <dsp:cNvSpPr/>
      </dsp:nvSpPr>
      <dsp:spPr>
        <a:xfrm>
          <a:off x="292538" y="2637174"/>
          <a:ext cx="531888" cy="5318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39066F-9E96-497D-90B8-9979E660A7C9}">
      <dsp:nvSpPr>
        <dsp:cNvPr id="0" name=""/>
        <dsp:cNvSpPr/>
      </dsp:nvSpPr>
      <dsp:spPr>
        <a:xfrm>
          <a:off x="1116966" y="2419583"/>
          <a:ext cx="6941746" cy="96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48" tIns="102348" rIns="102348" bIns="102348" numCol="1" spcCol="1270" anchor="ctr" anchorCtr="0">
          <a:noAutofit/>
        </a:bodyPr>
        <a:lstStyle/>
        <a:p>
          <a:pPr marL="0" lvl="0" indent="0" algn="l" defTabSz="977900">
            <a:lnSpc>
              <a:spcPct val="100000"/>
            </a:lnSpc>
            <a:spcBef>
              <a:spcPct val="0"/>
            </a:spcBef>
            <a:spcAft>
              <a:spcPct val="35000"/>
            </a:spcAft>
            <a:buNone/>
          </a:pPr>
          <a:r>
            <a:rPr lang="en-US" sz="2200" b="0" i="0" kern="1200"/>
            <a:t>REV Program:  EV Supply Chain and Incentives</a:t>
          </a:r>
          <a:endParaRPr lang="en-US" sz="2200" kern="1200"/>
        </a:p>
      </dsp:txBody>
      <dsp:txXfrm>
        <a:off x="1116966" y="2419583"/>
        <a:ext cx="6941746" cy="967070"/>
      </dsp:txXfrm>
    </dsp:sp>
    <dsp:sp modelId="{591B71AE-829A-43BE-A5D6-25BC6BDDBCC8}">
      <dsp:nvSpPr>
        <dsp:cNvPr id="0" name=""/>
        <dsp:cNvSpPr/>
      </dsp:nvSpPr>
      <dsp:spPr>
        <a:xfrm>
          <a:off x="0" y="3628421"/>
          <a:ext cx="8058713" cy="9670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F6AE82-B835-4631-A1F0-E69C3A40527F}">
      <dsp:nvSpPr>
        <dsp:cNvPr id="0" name=""/>
        <dsp:cNvSpPr/>
      </dsp:nvSpPr>
      <dsp:spPr>
        <a:xfrm>
          <a:off x="292538" y="3846012"/>
          <a:ext cx="531888" cy="5318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2A7EDA-78CB-44E7-A6C8-20F34B5EEF75}">
      <dsp:nvSpPr>
        <dsp:cNvPr id="0" name=""/>
        <dsp:cNvSpPr/>
      </dsp:nvSpPr>
      <dsp:spPr>
        <a:xfrm>
          <a:off x="1116966" y="3628421"/>
          <a:ext cx="6941746" cy="967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348" tIns="102348" rIns="102348" bIns="102348" numCol="1" spcCol="1270" anchor="ctr" anchorCtr="0">
          <a:noAutofit/>
        </a:bodyPr>
        <a:lstStyle/>
        <a:p>
          <a:pPr marL="0" lvl="0" indent="0" algn="l" defTabSz="977900">
            <a:lnSpc>
              <a:spcPct val="100000"/>
            </a:lnSpc>
            <a:spcBef>
              <a:spcPct val="0"/>
            </a:spcBef>
            <a:spcAft>
              <a:spcPct val="35000"/>
            </a:spcAft>
            <a:buNone/>
          </a:pPr>
          <a:r>
            <a:rPr lang="en-US" sz="2200" b="0" i="0" kern="1200"/>
            <a:t>Leaders Table:  Questions and Discussion</a:t>
          </a:r>
          <a:endParaRPr lang="en-US" sz="2200" kern="1200"/>
        </a:p>
      </dsp:txBody>
      <dsp:txXfrm>
        <a:off x="1116966" y="3628421"/>
        <a:ext cx="6941746" cy="967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0BFB4-586F-407B-9DB4-2F4041F81D5F}">
      <dsp:nvSpPr>
        <dsp:cNvPr id="0" name=""/>
        <dsp:cNvSpPr/>
      </dsp:nvSpPr>
      <dsp:spPr>
        <a:xfrm>
          <a:off x="58564" y="616936"/>
          <a:ext cx="1095685" cy="1095685"/>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8A17A5-1188-4B00-B0E9-66B327119319}">
      <dsp:nvSpPr>
        <dsp:cNvPr id="0" name=""/>
        <dsp:cNvSpPr/>
      </dsp:nvSpPr>
      <dsp:spPr>
        <a:xfrm>
          <a:off x="288658" y="847030"/>
          <a:ext cx="635497" cy="63549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B6406F-6AC9-4813-AB88-C1B0741B348C}">
      <dsp:nvSpPr>
        <dsp:cNvPr id="0" name=""/>
        <dsp:cNvSpPr/>
      </dsp:nvSpPr>
      <dsp:spPr>
        <a:xfrm>
          <a:off x="1389039" y="616936"/>
          <a:ext cx="2582687" cy="109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Avenir Next" panose="020B0503020202020204" pitchFamily="34" charset="0"/>
            </a:rPr>
            <a:t>Streamlined connections between Illinois manufacturers and suppliers</a:t>
          </a:r>
        </a:p>
      </dsp:txBody>
      <dsp:txXfrm>
        <a:off x="1389039" y="616936"/>
        <a:ext cx="2582687" cy="1095685"/>
      </dsp:txXfrm>
    </dsp:sp>
    <dsp:sp modelId="{D2D9D407-A1FE-4B0C-9AB9-D8AEBDCAE24F}">
      <dsp:nvSpPr>
        <dsp:cNvPr id="0" name=""/>
        <dsp:cNvSpPr/>
      </dsp:nvSpPr>
      <dsp:spPr>
        <a:xfrm>
          <a:off x="4421740" y="616936"/>
          <a:ext cx="1095685" cy="1095685"/>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6615D5-EDB7-4B79-8EC4-CF9B090566F7}">
      <dsp:nvSpPr>
        <dsp:cNvPr id="0" name=""/>
        <dsp:cNvSpPr/>
      </dsp:nvSpPr>
      <dsp:spPr>
        <a:xfrm>
          <a:off x="4651834" y="847030"/>
          <a:ext cx="635497" cy="63549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D3AE3-BB3C-4AD5-A4AD-8F4FDD7F456D}">
      <dsp:nvSpPr>
        <dsp:cNvPr id="0" name=""/>
        <dsp:cNvSpPr/>
      </dsp:nvSpPr>
      <dsp:spPr>
        <a:xfrm>
          <a:off x="5752216" y="616936"/>
          <a:ext cx="2582687" cy="109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Avenir Next" panose="020B0503020202020204" pitchFamily="34" charset="0"/>
            </a:rPr>
            <a:t>Access to an extensive list of supplier opportunities from around the country</a:t>
          </a:r>
        </a:p>
      </dsp:txBody>
      <dsp:txXfrm>
        <a:off x="5752216" y="616936"/>
        <a:ext cx="2582687" cy="1095685"/>
      </dsp:txXfrm>
    </dsp:sp>
    <dsp:sp modelId="{80C19B9B-F3F0-4A93-BF18-43427F12AE1C}">
      <dsp:nvSpPr>
        <dsp:cNvPr id="0" name=""/>
        <dsp:cNvSpPr/>
      </dsp:nvSpPr>
      <dsp:spPr>
        <a:xfrm>
          <a:off x="58564" y="2414178"/>
          <a:ext cx="1095685" cy="1095685"/>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437F8D-4C87-40F4-B6D1-6484DFB92C91}">
      <dsp:nvSpPr>
        <dsp:cNvPr id="0" name=""/>
        <dsp:cNvSpPr/>
      </dsp:nvSpPr>
      <dsp:spPr>
        <a:xfrm>
          <a:off x="288658" y="2644271"/>
          <a:ext cx="635497" cy="6354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14F4C1-A599-4F8E-B0B6-DBD1FF760775}">
      <dsp:nvSpPr>
        <dsp:cNvPr id="0" name=""/>
        <dsp:cNvSpPr/>
      </dsp:nvSpPr>
      <dsp:spPr>
        <a:xfrm>
          <a:off x="1389039" y="2414178"/>
          <a:ext cx="2582687" cy="109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Avenir Next" panose="020B0503020202020204" pitchFamily="34" charset="0"/>
            </a:rPr>
            <a:t>Dedicated IMEC Supply Chain Liaison to help identify and manage a solution</a:t>
          </a:r>
        </a:p>
      </dsp:txBody>
      <dsp:txXfrm>
        <a:off x="1389039" y="2414178"/>
        <a:ext cx="2582687" cy="1095685"/>
      </dsp:txXfrm>
    </dsp:sp>
    <dsp:sp modelId="{B9028C9F-5849-4DF0-A6ED-5C9DD6B18784}">
      <dsp:nvSpPr>
        <dsp:cNvPr id="0" name=""/>
        <dsp:cNvSpPr/>
      </dsp:nvSpPr>
      <dsp:spPr>
        <a:xfrm>
          <a:off x="4421740" y="2414178"/>
          <a:ext cx="1095685" cy="1095685"/>
        </a:xfrm>
        <a:prstGeom prst="ellipse">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67FBE1-7E93-4C56-899B-8D0CED274F8B}">
      <dsp:nvSpPr>
        <dsp:cNvPr id="0" name=""/>
        <dsp:cNvSpPr/>
      </dsp:nvSpPr>
      <dsp:spPr>
        <a:xfrm>
          <a:off x="4651834" y="2644271"/>
          <a:ext cx="635497" cy="6354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996E51-CEE4-476C-8CA1-63AA5022F1E2}">
      <dsp:nvSpPr>
        <dsp:cNvPr id="0" name=""/>
        <dsp:cNvSpPr/>
      </dsp:nvSpPr>
      <dsp:spPr>
        <a:xfrm>
          <a:off x="5752216" y="2414178"/>
          <a:ext cx="2582687" cy="1095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100000"/>
            </a:lnSpc>
            <a:spcBef>
              <a:spcPct val="0"/>
            </a:spcBef>
            <a:spcAft>
              <a:spcPct val="35000"/>
            </a:spcAft>
            <a:buNone/>
          </a:pPr>
          <a:r>
            <a:rPr lang="en-US" sz="1500" kern="1200" dirty="0">
              <a:latin typeface="Avenir Next" panose="020B0503020202020204" pitchFamily="34" charset="0"/>
            </a:rPr>
            <a:t>Latest tools, resources, and news to grow and maintain a healthy supply chain</a:t>
          </a:r>
        </a:p>
      </dsp:txBody>
      <dsp:txXfrm>
        <a:off x="5752216" y="2414178"/>
        <a:ext cx="2582687" cy="109568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D899E8B-A8E7-45DE-B248-487AE949B57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6A125E6-5424-4D4A-A5B5-269507F56D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94C1B5E-985A-4EA0-B558-498373BFA0B6}" type="datetimeFigureOut">
              <a:rPr lang="en-US" smtClean="0"/>
              <a:t>11/27/23</a:t>
            </a:fld>
            <a:endParaRPr lang="en-US"/>
          </a:p>
        </p:txBody>
      </p:sp>
      <p:sp>
        <p:nvSpPr>
          <p:cNvPr id="4" name="Footer Placeholder 3">
            <a:extLst>
              <a:ext uri="{FF2B5EF4-FFF2-40B4-BE49-F238E27FC236}">
                <a16:creationId xmlns:a16="http://schemas.microsoft.com/office/drawing/2014/main" id="{B96B0FF8-D71D-4356-ADF2-543ED6814AE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7F92B91-9675-445A-9434-62C279A54C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955C0C-4311-4083-8CB0-987F3FFB8216}" type="slidenum">
              <a:rPr lang="en-US" smtClean="0"/>
              <a:t>‹#›</a:t>
            </a:fld>
            <a:endParaRPr lang="en-US"/>
          </a:p>
        </p:txBody>
      </p:sp>
    </p:spTree>
    <p:extLst>
      <p:ext uri="{BB962C8B-B14F-4D97-AF65-F5344CB8AC3E}">
        <p14:creationId xmlns:p14="http://schemas.microsoft.com/office/powerpoint/2010/main" val="3594791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F71BB2-A75F-8C40-AF4B-12D3FC790FC3}" type="datetimeFigureOut">
              <a:rPr lang="en-US" smtClean="0"/>
              <a:t>11/27/23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805B8-FE4F-5A4A-93F4-E989F9A2447A}" type="slidenum">
              <a:rPr lang="en-US" smtClean="0"/>
              <a:t>‹#›</a:t>
            </a:fld>
            <a:endParaRPr lang="en-US"/>
          </a:p>
        </p:txBody>
      </p:sp>
    </p:spTree>
    <p:extLst>
      <p:ext uri="{BB962C8B-B14F-4D97-AF65-F5344CB8AC3E}">
        <p14:creationId xmlns:p14="http://schemas.microsoft.com/office/powerpoint/2010/main" val="1339242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1</a:t>
            </a:fld>
            <a:endParaRPr lang="en-US"/>
          </a:p>
        </p:txBody>
      </p:sp>
    </p:spTree>
    <p:extLst>
      <p:ext uri="{BB962C8B-B14F-4D97-AF65-F5344CB8AC3E}">
        <p14:creationId xmlns:p14="http://schemas.microsoft.com/office/powerpoint/2010/main" val="3314089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74688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buFont typeface="Arial" panose="020B0604020202020204" pitchFamily="34" charset="0"/>
              <a:buChar char="•"/>
            </a:pPr>
            <a:r>
              <a:rPr lang="en-US" dirty="0">
                <a:solidFill>
                  <a:srgbClr val="0A4B6F"/>
                </a:solidFill>
                <a:latin typeface="Franklin Gothic Book"/>
              </a:rPr>
              <a:t>BREEAM for New Construction or BREEM In-Use;</a:t>
            </a:r>
          </a:p>
          <a:p>
            <a:pPr marL="914400" lvl="1" indent="-457200">
              <a:buFont typeface="Arial" panose="020B0604020202020204" pitchFamily="34" charset="0"/>
              <a:buChar char="•"/>
            </a:pPr>
            <a:r>
              <a:rPr lang="en-US" dirty="0">
                <a:solidFill>
                  <a:srgbClr val="0A4B6F"/>
                </a:solidFill>
                <a:latin typeface="Franklin Gothic Book"/>
              </a:rPr>
              <a:t>ENERGY STAR;</a:t>
            </a:r>
          </a:p>
          <a:p>
            <a:pPr marL="914400" lvl="1" indent="-457200">
              <a:buFont typeface="Arial" panose="020B0604020202020204" pitchFamily="34" charset="0"/>
              <a:buChar char="•"/>
            </a:pPr>
            <a:r>
              <a:rPr lang="en-US" dirty="0">
                <a:solidFill>
                  <a:srgbClr val="0A4B6F"/>
                </a:solidFill>
                <a:latin typeface="Franklin Gothic Book"/>
              </a:rPr>
              <a:t>Envision;</a:t>
            </a:r>
          </a:p>
          <a:p>
            <a:pPr marL="914400" lvl="1" indent="-457200">
              <a:buFont typeface="Arial" panose="020B0604020202020204" pitchFamily="34" charset="0"/>
              <a:buChar char="•"/>
            </a:pPr>
            <a:r>
              <a:rPr lang="en-US" dirty="0">
                <a:solidFill>
                  <a:srgbClr val="0A4B6F"/>
                </a:solidFill>
                <a:latin typeface="Franklin Gothic Book"/>
              </a:rPr>
              <a:t>ISO 50001 – energy management;</a:t>
            </a:r>
          </a:p>
          <a:p>
            <a:pPr marL="914400" lvl="1" indent="-457200">
              <a:buFont typeface="Arial" panose="020B0604020202020204" pitchFamily="34" charset="0"/>
              <a:buChar char="•"/>
            </a:pPr>
            <a:r>
              <a:rPr lang="en-US" dirty="0">
                <a:solidFill>
                  <a:srgbClr val="0A4B6F"/>
                </a:solidFill>
                <a:latin typeface="Franklin Gothic Book"/>
              </a:rPr>
              <a:t>LEED for Building Design &amp; Construction or LEED for Building Operations &amp; Maintenance;</a:t>
            </a:r>
          </a:p>
          <a:p>
            <a:pPr marL="914400" lvl="1" indent="-457200">
              <a:buFont typeface="Arial" panose="020B0604020202020204" pitchFamily="34" charset="0"/>
              <a:buChar char="•"/>
            </a:pPr>
            <a:r>
              <a:rPr lang="en-US" dirty="0">
                <a:solidFill>
                  <a:srgbClr val="0A4B6F"/>
                </a:solidFill>
                <a:latin typeface="Franklin Gothic Book"/>
              </a:rPr>
              <a:t>Green Globes for New Construction or Existing Buildings; or</a:t>
            </a:r>
          </a:p>
          <a:p>
            <a:pPr marL="914400" lvl="1" indent="-457200">
              <a:buFont typeface="Arial" panose="020B0604020202020204" pitchFamily="34" charset="0"/>
              <a:buChar char="•"/>
            </a:pPr>
            <a:r>
              <a:rPr lang="en-US" dirty="0">
                <a:solidFill>
                  <a:srgbClr val="0A4B6F"/>
                </a:solidFill>
                <a:latin typeface="Franklin Gothic Book"/>
              </a:rPr>
              <a:t>UL 3223</a:t>
            </a:r>
            <a:endParaRPr lang="en-US" dirty="0">
              <a:solidFill>
                <a:srgbClr val="0A4B6F"/>
              </a:solidFill>
              <a:latin typeface="Franklin Gothic Book" panose="020B0503020102020204" pitchFamily="34" charset="0"/>
            </a:endParaRPr>
          </a:p>
          <a:p>
            <a:endParaRPr lang="en-US" dirty="0"/>
          </a:p>
        </p:txBody>
      </p:sp>
      <p:sp>
        <p:nvSpPr>
          <p:cNvPr id="4" name="Slide Number Placeholder 3"/>
          <p:cNvSpPr>
            <a:spLocks noGrp="1"/>
          </p:cNvSpPr>
          <p:nvPr>
            <p:ph type="sldNum" sz="quarter" idx="5"/>
          </p:nvPr>
        </p:nvSpPr>
        <p:spPr/>
        <p:txBody>
          <a:bodyPr/>
          <a:lstStyle/>
          <a:p>
            <a:fld id="{15470895-8990-46F3-96B7-293E04D6C0FD}" type="slidenum">
              <a:rPr lang="en-US" smtClean="0"/>
              <a:t>25</a:t>
            </a:fld>
            <a:endParaRPr lang="en-US"/>
          </a:p>
        </p:txBody>
      </p:sp>
    </p:spTree>
    <p:extLst>
      <p:ext uri="{BB962C8B-B14F-4D97-AF65-F5344CB8AC3E}">
        <p14:creationId xmlns:p14="http://schemas.microsoft.com/office/powerpoint/2010/main" val="344672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470895-8990-46F3-96B7-293E04D6C0FD}" type="slidenum">
              <a:rPr lang="en-US" smtClean="0"/>
              <a:t>26</a:t>
            </a:fld>
            <a:endParaRPr lang="en-US"/>
          </a:p>
        </p:txBody>
      </p:sp>
    </p:spTree>
    <p:extLst>
      <p:ext uri="{BB962C8B-B14F-4D97-AF65-F5344CB8AC3E}">
        <p14:creationId xmlns:p14="http://schemas.microsoft.com/office/powerpoint/2010/main" val="2238893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470895-8990-46F3-96B7-293E04D6C0FD}" type="slidenum">
              <a:rPr lang="en-US" smtClean="0"/>
              <a:t>29</a:t>
            </a:fld>
            <a:endParaRPr lang="en-US"/>
          </a:p>
        </p:txBody>
      </p:sp>
    </p:spTree>
    <p:extLst>
      <p:ext uri="{BB962C8B-B14F-4D97-AF65-F5344CB8AC3E}">
        <p14:creationId xmlns:p14="http://schemas.microsoft.com/office/powerpoint/2010/main" val="159618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470895-8990-46F3-96B7-293E04D6C0FD}" type="slidenum">
              <a:rPr lang="en-US" smtClean="0"/>
              <a:t>30</a:t>
            </a:fld>
            <a:endParaRPr lang="en-US"/>
          </a:p>
        </p:txBody>
      </p:sp>
    </p:spTree>
    <p:extLst>
      <p:ext uri="{BB962C8B-B14F-4D97-AF65-F5344CB8AC3E}">
        <p14:creationId xmlns:p14="http://schemas.microsoft.com/office/powerpoint/2010/main" val="1579847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br>
              <a:rPr lang="en-US" sz="1800" b="0" i="0" u="none" strike="noStrike" dirty="0">
                <a:solidFill>
                  <a:srgbClr val="212121"/>
                </a:solidFill>
                <a:effectLst/>
                <a:latin typeface="Calibri" panose="020F0502020204030204" pitchFamily="34" charset="0"/>
              </a:rPr>
            </a:br>
            <a:r>
              <a:rPr lang="en-US" sz="1800" b="0" i="0" u="none" strike="noStrike" dirty="0">
                <a:solidFill>
                  <a:srgbClr val="212121"/>
                </a:solidFill>
                <a:effectLst/>
                <a:latin typeface="Calibri" panose="020F0502020204030204" pitchFamily="34" charset="0"/>
              </a:rPr>
              <a:t> </a:t>
            </a:r>
          </a:p>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t>
            </a:r>
          </a:p>
          <a:p>
            <a:pPr marL="0" marR="0" algn="l">
              <a:spcBef>
                <a:spcPts val="50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Strategic Collaboration:</a:t>
            </a:r>
            <a:r>
              <a:rPr lang="en-US" sz="1800" b="0" i="0" u="none" strike="noStrike" dirty="0">
                <a:solidFill>
                  <a:srgbClr val="212121"/>
                </a:solidFill>
                <a:effectLst/>
                <a:latin typeface="Calibri" panose="020F0502020204030204" pitchFamily="34" charset="0"/>
              </a:rPr>
              <a:t> In an era of rapid technological advancements and global competition, how can the Illinois Department of Commerce and Economic Opportunity, the Illinois Manufacturing Excellence Center, and the Illinois Manufacturers' Association collaborate strategically to enhance the competitiveness of Illinois-based manufacturers on the national and international stage?</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Workforce Development:</a:t>
            </a:r>
            <a:r>
              <a:rPr lang="en-US" sz="1800" b="0" i="0" u="none" strike="noStrike" dirty="0">
                <a:solidFill>
                  <a:srgbClr val="212121"/>
                </a:solidFill>
                <a:effectLst/>
                <a:latin typeface="Calibri" panose="020F0502020204030204" pitchFamily="34" charset="0"/>
              </a:rPr>
              <a:t> With the ongoing evolution of manufacturing technologies, how can the state of Illinois ensure a skilled and adaptable workforce that meets the changing demands of the industry? Are there specific initiatives or partnerships in place to address workforce development challenges and ensure a steady pipeline of talent for the manufacturing sector?</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Innovation and Technology Adoption:</a:t>
            </a:r>
            <a:r>
              <a:rPr lang="en-US" sz="1800" b="0" i="0" u="none" strike="noStrike" dirty="0">
                <a:solidFill>
                  <a:srgbClr val="212121"/>
                </a:solidFill>
                <a:effectLst/>
                <a:latin typeface="Calibri" panose="020F0502020204030204" pitchFamily="34" charset="0"/>
              </a:rPr>
              <a:t> How can manufacturers in Illinois leverage innovation and emerging technologies to stay ahead in the global marketplace? Are there state-level initiatives or resources available to support manufacturers in adopting and integrating new technologies into their operations?</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Supply Chain Resilience:</a:t>
            </a:r>
            <a:r>
              <a:rPr lang="en-US" sz="1800" b="0" i="0" u="none" strike="noStrike" dirty="0">
                <a:solidFill>
                  <a:srgbClr val="212121"/>
                </a:solidFill>
                <a:effectLst/>
                <a:latin typeface="Calibri" panose="020F0502020204030204" pitchFamily="34" charset="0"/>
              </a:rPr>
              <a:t> Recent global events have highlighted the importance of resilient and agile supply chains. What strategies or best practices can Illinois manufacturers employ to enhance the resilience of their supply chains? Additionally, how can the state support these efforts to strengthen the overall manufacturing ecosystem?</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Sustainability and Environmental Practices: </a:t>
            </a:r>
            <a:r>
              <a:rPr lang="en-US" sz="1800" b="0" i="0" u="none" strike="noStrike" dirty="0">
                <a:solidFill>
                  <a:srgbClr val="212121"/>
                </a:solidFill>
                <a:effectLst/>
                <a:latin typeface="Calibri" panose="020F0502020204030204" pitchFamily="34" charset="0"/>
              </a:rPr>
              <a:t>With increasing emphasis on sustainability, how can Illinois manufacturers integrate environmentally friendly practices into their operations? Are there state-level incentives or programs to encourage the adoption of sustainable manufacturing processes, and what role can each organization represented at this roundtable play in promoting eco-friendly initiatives?</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Trade and Export Opportunities:</a:t>
            </a:r>
            <a:r>
              <a:rPr lang="en-US" sz="1800" b="0" i="0" u="none" strike="noStrike" dirty="0">
                <a:solidFill>
                  <a:srgbClr val="212121"/>
                </a:solidFill>
                <a:effectLst/>
                <a:latin typeface="Calibri" panose="020F0502020204030204" pitchFamily="34" charset="0"/>
              </a:rPr>
              <a:t> In the context of global trade dynamics, how can the state of Illinois and its manufacturing community capitalize on international market opportunities? Are there specific programs or support mechanisms in place to assist manufacturers in expanding their reach and navigating international trade challenges?</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Regulatory Environment: </a:t>
            </a:r>
            <a:r>
              <a:rPr lang="en-US" sz="1800" b="0" i="0" u="none" strike="noStrike" dirty="0">
                <a:solidFill>
                  <a:srgbClr val="212121"/>
                </a:solidFill>
                <a:effectLst/>
                <a:latin typeface="Calibri" panose="020F0502020204030204" pitchFamily="34" charset="0"/>
              </a:rPr>
              <a:t>How can the Illinois Department of Commerce and Economic Opportunity collaborate with the Illinois Manufacturers' Association to create a business-friendly regulatory environment for manufacturers? Are there ongoing efforts to streamline regulations or address regulatory challenges that may impact the industry's growth and competitiveness?</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Digital Transformation:</a:t>
            </a:r>
            <a:r>
              <a:rPr lang="en-US" sz="1800" b="0" i="0" u="none" strike="noStrike" dirty="0">
                <a:solidFill>
                  <a:srgbClr val="212121"/>
                </a:solidFill>
                <a:effectLst/>
                <a:latin typeface="Calibri" panose="020F0502020204030204" pitchFamily="34" charset="0"/>
              </a:rPr>
              <a:t> As the manufacturing industry undergoes digital transformation, how can Illinois manufacturers embrace Industry 4.0 technologies to improve efficiency and productivity? What initiatives or resources are available to help manufacturers, especially small and medium-sized enterprises, in their digital adoption journey?</a:t>
            </a:r>
          </a:p>
          <a:p>
            <a:pPr marL="0" marR="0" algn="l">
              <a:spcBef>
                <a:spcPts val="0"/>
              </a:spcBef>
              <a:spcAft>
                <a:spcPts val="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Reskilling and Upskilling Programs: </a:t>
            </a:r>
            <a:r>
              <a:rPr lang="en-US" sz="1800" b="0" i="0" u="none" strike="noStrike" dirty="0">
                <a:solidFill>
                  <a:srgbClr val="212121"/>
                </a:solidFill>
                <a:effectLst/>
                <a:latin typeface="Calibri" panose="020F0502020204030204" pitchFamily="34" charset="0"/>
              </a:rPr>
              <a:t>Given the rapidly evolving nature of manufacturing jobs, what measures are being taken to implement reskilling and upskilling programs for the existing workforce? How can the Illinois Manufacturing Excellence Center collaborate with industry leaders to ensure that workers are equipped with the skills needed for the jobs of the future?</a:t>
            </a:r>
          </a:p>
          <a:p>
            <a:pPr marL="0" marR="0" algn="l">
              <a:spcBef>
                <a:spcPts val="0"/>
              </a:spcBef>
              <a:spcAft>
                <a:spcPts val="500"/>
              </a:spcAft>
              <a:buFont typeface="Arial" panose="020B0604020202020204" pitchFamily="34" charset="0"/>
              <a:buChar char="•"/>
            </a:pPr>
            <a:r>
              <a:rPr lang="en-US" sz="1800" b="1" i="0" u="none" strike="noStrike" dirty="0">
                <a:solidFill>
                  <a:srgbClr val="212121"/>
                </a:solidFill>
                <a:effectLst/>
                <a:latin typeface="Calibri" panose="020F0502020204030204" pitchFamily="34" charset="0"/>
              </a:rPr>
              <a:t>Access to Capital:</a:t>
            </a:r>
            <a:r>
              <a:rPr lang="en-US" sz="1800" b="0" i="0" u="none" strike="noStrike" dirty="0">
                <a:solidFill>
                  <a:srgbClr val="212121"/>
                </a:solidFill>
                <a:effectLst/>
                <a:latin typeface="Calibri" panose="020F0502020204030204" pitchFamily="34" charset="0"/>
              </a:rPr>
              <a:t> Access to capital is crucial for innovation and expansion. What steps can the Illinois Department of Commerce and Economic Opportunity and the Illinois Manufacturers' Association take to enhance access to financing for manufacturers? Are there specific financial programs or incentives aimed at supporting manufacturing businesses, particularly those looking to invest in new technologies or facilities?</a:t>
            </a:r>
          </a:p>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t>
            </a:r>
          </a:p>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36</a:t>
            </a:fld>
            <a:endParaRPr lang="en-US"/>
          </a:p>
        </p:txBody>
      </p:sp>
    </p:spTree>
    <p:extLst>
      <p:ext uri="{BB962C8B-B14F-4D97-AF65-F5344CB8AC3E}">
        <p14:creationId xmlns:p14="http://schemas.microsoft.com/office/powerpoint/2010/main" val="16099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effectLst/>
                <a:latin typeface="Manrope"/>
              </a:rPr>
              <a:t>David Boulay is President of IMEC. David’s experiences in family-owned business, manufacturing, universities and non-profits have helped guide IMEC in serving as a catalyst for small and mid-sized company competitiveness. Boulay grew up in a family-owned business, learning first-hand about the trial, challenges, and pride that he sees in companies IMEC works with today. He has also worked in various manufacturing roles in companies such as Frito-Lay and Pillsbury. Boulay has a PhD focusing on high performance work practices in small and mid-sized companies and career pathways for workers. At IMEC he has helped create and implement initiatives to increase the flow of state and federal funding to manufacturers for projects, update worker skills, and help smaller manufacturers adopt new technology and business practices and to improve energy efficiency.</a:t>
            </a:r>
          </a:p>
          <a:p>
            <a:endParaRPr lang="en-US" b="0" i="0" u="none" strike="noStrike" dirty="0">
              <a:solidFill>
                <a:srgbClr val="141827"/>
              </a:solidFill>
              <a:effectLst/>
              <a:latin typeface="Helvetica Neue" panose="02000503000000020004" pitchFamily="2" charset="0"/>
            </a:endParaRPr>
          </a:p>
          <a:p>
            <a:r>
              <a:rPr lang="en-US" b="0" i="0" u="none" strike="noStrike" dirty="0">
                <a:solidFill>
                  <a:srgbClr val="141827"/>
                </a:solidFill>
                <a:effectLst/>
                <a:latin typeface="Helvetica Neue" panose="02000503000000020004" pitchFamily="2" charset="0"/>
              </a:rPr>
              <a:t>Sarah Hartwick is Vice President Education &amp; Workforce Policy and Executive Director, IMA Education Foundation for the Illinois Manufacturers’ Association. Prior to joining the IMA in 2021, Sarah was previously the Executive Director of ED-RED, a suburban public school district advocacy organization. Sarah has also served as the Co-Director for Legislative Affairs at the Illinois State Board of Education and has worked with education advocacy organizations including Advance Illinois and the Illinois Head Start Association. Sarah has a Master’s Degree in Public Administration and a Bachelor’s degree in political studies with minors in both communications and economics. Sarah has four children.</a:t>
            </a:r>
          </a:p>
          <a:p>
            <a:endParaRPr lang="en-US" b="0" i="0" u="none" strike="noStrike" dirty="0">
              <a:solidFill>
                <a:srgbClr val="141827"/>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Aly Grady is the Deputy Director for the Department of Commerce and Economic Opportunity’s Regional Economic Development Team.  With this position, Aly works with local governments, community partners, businesses, and other entities to serve the needs and promote economic development across the state of Illinois.  Aly has been working in state government for over 20 years and brings her knowledge and experience into this role to further the mission of DCEO.  That mission is to support and maintain a strong economic environment for those served – taxpayers, employers, workers, and communities – by actively recruiting and growing businesses, maintaining a 21</a:t>
            </a:r>
            <a:r>
              <a:rPr lang="en-US" sz="18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US" sz="1800" dirty="0">
                <a:effectLst/>
                <a:latin typeface="Calibri" panose="020F0502020204030204" pitchFamily="34" charset="0"/>
                <a:ea typeface="Calibri" panose="020F0502020204030204" pitchFamily="34" charset="0"/>
                <a:cs typeface="Times New Roman" panose="02020603050405020304" pitchFamily="18" charset="0"/>
              </a:rPr>
              <a:t>-century workforce, enhancing innovation, and brining jobs and investment to underserved communities throughout Illinois.  Aly is a Central Illinois native having grown up in Mattoon and living for over 25 years in the Springfield area.</a:t>
            </a:r>
            <a:endParaRPr lang="en-US" b="0" i="0" u="none" strike="noStrike" dirty="0">
              <a:solidFill>
                <a:srgbClr val="212121"/>
              </a:solidFill>
              <a:effectLst/>
              <a:latin typeface="Calibri" panose="020F0502020204030204" pitchFamily="34" charset="0"/>
            </a:endParaRPr>
          </a:p>
          <a:p>
            <a:endParaRPr lang="en-US" b="0" i="0" u="none" strike="noStrike" dirty="0">
              <a:solidFill>
                <a:srgbClr val="212121"/>
              </a:solidFill>
              <a:effectLst/>
              <a:latin typeface="Calibri" panose="020F0502020204030204" pitchFamily="34" charset="0"/>
            </a:endParaRPr>
          </a:p>
          <a:p>
            <a:r>
              <a:rPr lang="en-US" b="0" i="0" u="none" strike="noStrike" dirty="0">
                <a:solidFill>
                  <a:srgbClr val="212121"/>
                </a:solidFill>
                <a:effectLst/>
                <a:latin typeface="Calibri" panose="020F0502020204030204" pitchFamily="34" charset="0"/>
              </a:rPr>
              <a:t>Lisa Clemmons Stott is the Electric Mobility and Innovation Director in the Director’s Office at the Illinois Department of Commerce and Economic Opportunity. She works to grow Illinois’ share of advanced manufacturing in the electric vehicle sector by highlighting the state’s many assets, including one of the most aggressive incentives programs in the nation, the Reimagining Energy and Vehicles Act. She has worked at the critical intersection of community and economic development for nearly fifteen years, including as a founder of her own consulting firm and the executive director of the state capital’s downtown business district.  Her career started in the Illinois legislature as a staff person and she has held numerous leadership, communications and change management roles over her career.</a:t>
            </a:r>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3</a:t>
            </a:fld>
            <a:endParaRPr lang="en-US"/>
          </a:p>
        </p:txBody>
      </p:sp>
    </p:spTree>
    <p:extLst>
      <p:ext uri="{BB962C8B-B14F-4D97-AF65-F5344CB8AC3E}">
        <p14:creationId xmlns:p14="http://schemas.microsoft.com/office/powerpoint/2010/main" val="3508378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4</a:t>
            </a:fld>
            <a:endParaRPr lang="en-US"/>
          </a:p>
        </p:txBody>
      </p:sp>
    </p:spTree>
    <p:extLst>
      <p:ext uri="{BB962C8B-B14F-4D97-AF65-F5344CB8AC3E}">
        <p14:creationId xmlns:p14="http://schemas.microsoft.com/office/powerpoint/2010/main" val="1171149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5</a:t>
            </a:fld>
            <a:endParaRPr lang="en-US"/>
          </a:p>
        </p:txBody>
      </p:sp>
    </p:spTree>
    <p:extLst>
      <p:ext uri="{BB962C8B-B14F-4D97-AF65-F5344CB8AC3E}">
        <p14:creationId xmlns:p14="http://schemas.microsoft.com/office/powerpoint/2010/main" val="2345873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6</a:t>
            </a:fld>
            <a:endParaRPr lang="en-US"/>
          </a:p>
        </p:txBody>
      </p:sp>
    </p:spTree>
    <p:extLst>
      <p:ext uri="{BB962C8B-B14F-4D97-AF65-F5344CB8AC3E}">
        <p14:creationId xmlns:p14="http://schemas.microsoft.com/office/powerpoint/2010/main" val="2223263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7</a:t>
            </a:fld>
            <a:endParaRPr lang="en-US"/>
          </a:p>
        </p:txBody>
      </p:sp>
    </p:spTree>
    <p:extLst>
      <p:ext uri="{BB962C8B-B14F-4D97-AF65-F5344CB8AC3E}">
        <p14:creationId xmlns:p14="http://schemas.microsoft.com/office/powerpoint/2010/main" val="774660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E805B8-FE4F-5A4A-93F4-E989F9A2447A}" type="slidenum">
              <a:rPr lang="en-US" smtClean="0"/>
              <a:t>8</a:t>
            </a:fld>
            <a:endParaRPr lang="en-US"/>
          </a:p>
        </p:txBody>
      </p:sp>
    </p:spTree>
    <p:extLst>
      <p:ext uri="{BB962C8B-B14F-4D97-AF65-F5344CB8AC3E}">
        <p14:creationId xmlns:p14="http://schemas.microsoft.com/office/powerpoint/2010/main" val="3030671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87585-FBAD-4428-9FAC-0365A3B50CDF}" type="slidenum">
              <a:rPr lang="en-US" smtClean="0"/>
              <a:t>15</a:t>
            </a:fld>
            <a:endParaRPr lang="en-US"/>
          </a:p>
        </p:txBody>
      </p:sp>
    </p:spTree>
    <p:extLst>
      <p:ext uri="{BB962C8B-B14F-4D97-AF65-F5344CB8AC3E}">
        <p14:creationId xmlns:p14="http://schemas.microsoft.com/office/powerpoint/2010/main" val="112511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vehicle manufacturer" means a new or existing manufacturer that is primarily focused on reequipping, expanding, or establishing a manufacturing facility in Illinois that produces electric vehicles.</a:t>
            </a:r>
          </a:p>
          <a:p>
            <a:endParaRPr lang="en-US" dirty="0"/>
          </a:p>
          <a:p>
            <a:r>
              <a:rPr lang="en-US" dirty="0"/>
              <a:t>"Electric vehicle component parts manufacturer" means a new or existing manufacturer that is primarily focused on reequipping, expanding, or establishing a manufacturing facility in Illinois that produces any parts for an electric vehicle.</a:t>
            </a:r>
          </a:p>
          <a:p>
            <a:endParaRPr lang="en-US" dirty="0"/>
          </a:p>
          <a:p>
            <a:r>
              <a:rPr lang="en-US" dirty="0"/>
              <a:t>"Electric vehicle power supply equipment" means the equipment used specifically for the purpose of delivering electricity to an electric vehicle, including hydrogen fuel cells or solar refueling </a:t>
            </a:r>
            <a:r>
              <a:rPr lang="en-US" dirty="0" err="1"/>
              <a:t>techonology</a:t>
            </a:r>
            <a:r>
              <a:rPr lang="en-US" dirty="0"/>
              <a:t>.</a:t>
            </a:r>
          </a:p>
          <a:p>
            <a:endParaRPr lang="en-US" dirty="0"/>
          </a:p>
          <a:p>
            <a:r>
              <a:rPr lang="en-US" dirty="0"/>
              <a:t>"Electric vehicle power supply manufacturer" means a new or existing manufacturer that is focused on reequipping, expanding, or establishing a manufacturing facility in Illinois that produces electric vehicle power supply equipment used for the purpose of delivering electricity to an electric vehicle, including hydrogen fuel or solar tech.</a:t>
            </a:r>
          </a:p>
          <a:p>
            <a:endParaRPr lang="en-US" dirty="0"/>
          </a:p>
          <a:p>
            <a:r>
              <a:rPr lang="en-US" dirty="0"/>
              <a:t>NOTE, REV changes:</a:t>
            </a:r>
          </a:p>
          <a:p>
            <a:pPr marL="171450" indent="-171450">
              <a:buFont typeface="Arial" panose="020B0604020202020204" pitchFamily="34" charset="0"/>
              <a:buChar char="•"/>
            </a:pPr>
            <a:r>
              <a:rPr lang="en-US" dirty="0"/>
              <a:t>Removes the need for a component parts manufacturer under the Act to primarily produce EV component parts</a:t>
            </a:r>
          </a:p>
          <a:p>
            <a:r>
              <a:rPr lang="en-US" dirty="0"/>
              <a:t>• Removes the “substantially” portion of definition of “retained employee” for component parts manufacturers</a:t>
            </a:r>
          </a:p>
          <a:p>
            <a:r>
              <a:rPr lang="en-US" dirty="0"/>
              <a:t>• Allows production of any component part of an electric vehicle to be considered eligible for the credit</a:t>
            </a:r>
          </a:p>
        </p:txBody>
      </p:sp>
    </p:spTree>
    <p:extLst>
      <p:ext uri="{BB962C8B-B14F-4D97-AF65-F5344CB8AC3E}">
        <p14:creationId xmlns:p14="http://schemas.microsoft.com/office/powerpoint/2010/main" val="1753623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EC62D70-5927-D246-850F-8FD0E21F6151}"/>
              </a:ext>
            </a:extLst>
          </p:cNvPr>
          <p:cNvSpPr/>
          <p:nvPr userDrawn="1"/>
        </p:nvSpPr>
        <p:spPr>
          <a:xfrm>
            <a:off x="0" y="0"/>
            <a:ext cx="9144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3B55"/>
              </a:solidFill>
            </a:endParaRPr>
          </a:p>
        </p:txBody>
      </p:sp>
      <p:sp>
        <p:nvSpPr>
          <p:cNvPr id="23" name="Text Placeholder 22">
            <a:extLst>
              <a:ext uri="{FF2B5EF4-FFF2-40B4-BE49-F238E27FC236}">
                <a16:creationId xmlns:a16="http://schemas.microsoft.com/office/drawing/2014/main" id="{6D69C383-F14A-3040-852A-87D2ACB19277}"/>
              </a:ext>
            </a:extLst>
          </p:cNvPr>
          <p:cNvSpPr>
            <a:spLocks noGrp="1"/>
          </p:cNvSpPr>
          <p:nvPr>
            <p:ph type="body" sz="quarter" idx="10" hasCustomPrompt="1"/>
          </p:nvPr>
        </p:nvSpPr>
        <p:spPr>
          <a:xfrm>
            <a:off x="387604" y="884948"/>
            <a:ext cx="7232397" cy="4780547"/>
          </a:xfrm>
          <a:prstGeom prst="rect">
            <a:avLst/>
          </a:prstGeom>
        </p:spPr>
        <p:txBody>
          <a:bodyPr anchor="t"/>
          <a:lstStyle>
            <a:lvl1pPr marL="0" indent="0">
              <a:lnSpc>
                <a:spcPct val="65000"/>
              </a:lnSpc>
              <a:buNone/>
              <a:defRPr sz="11250" b="1" i="0">
                <a:solidFill>
                  <a:srgbClr val="3897B0"/>
                </a:solidFill>
                <a:latin typeface="Avenir Next Heavy" panose="020B0503020202020204" pitchFamily="34" charset="0"/>
              </a:defRPr>
            </a:lvl1pPr>
          </a:lstStyle>
          <a:p>
            <a:pPr lvl="0"/>
            <a:r>
              <a:rPr lang="en-US" dirty="0"/>
              <a:t>MOVE</a:t>
            </a:r>
          </a:p>
          <a:p>
            <a:pPr lvl="0"/>
            <a:r>
              <a:rPr lang="en-US" dirty="0"/>
              <a:t>AHEAD</a:t>
            </a:r>
          </a:p>
          <a:p>
            <a:pPr lvl="0"/>
            <a:r>
              <a:rPr lang="en-US" dirty="0"/>
              <a:t>FASTER.</a:t>
            </a:r>
          </a:p>
        </p:txBody>
      </p:sp>
      <p:sp>
        <p:nvSpPr>
          <p:cNvPr id="3" name="Text Placeholder 2">
            <a:extLst>
              <a:ext uri="{FF2B5EF4-FFF2-40B4-BE49-F238E27FC236}">
                <a16:creationId xmlns:a16="http://schemas.microsoft.com/office/drawing/2014/main" id="{B958A04E-1DCD-7C4C-914A-DC752586839C}"/>
              </a:ext>
            </a:extLst>
          </p:cNvPr>
          <p:cNvSpPr>
            <a:spLocks noGrp="1"/>
          </p:cNvSpPr>
          <p:nvPr>
            <p:ph type="body" sz="quarter" idx="11" hasCustomPrompt="1"/>
          </p:nvPr>
        </p:nvSpPr>
        <p:spPr>
          <a:xfrm>
            <a:off x="471488" y="5711825"/>
            <a:ext cx="4162425" cy="541338"/>
          </a:xfrm>
          <a:prstGeom prst="rect">
            <a:avLst/>
          </a:prstGeom>
        </p:spPr>
        <p:txBody>
          <a:bodyPr/>
          <a:lstStyle>
            <a:lvl1pPr>
              <a:lnSpc>
                <a:spcPct val="100000"/>
              </a:lnSpc>
              <a:buNone/>
              <a:defRPr sz="1875" b="1" i="0">
                <a:solidFill>
                  <a:schemeClr val="bg1"/>
                </a:solidFill>
                <a:latin typeface="Avenir Next Demi Bold" panose="020B0503020202020204" pitchFamily="34" charset="0"/>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dirty="0"/>
              <a:t>[Month, Day, Year]</a:t>
            </a:r>
          </a:p>
        </p:txBody>
      </p:sp>
      <p:sp>
        <p:nvSpPr>
          <p:cNvPr id="7" name="Subtitle 2">
            <a:extLst>
              <a:ext uri="{FF2B5EF4-FFF2-40B4-BE49-F238E27FC236}">
                <a16:creationId xmlns:a16="http://schemas.microsoft.com/office/drawing/2014/main" id="{042FA52E-EBE6-3140-A92E-CD16FB2657A4}"/>
              </a:ext>
            </a:extLst>
          </p:cNvPr>
          <p:cNvSpPr txBox="1">
            <a:spLocks/>
          </p:cNvSpPr>
          <p:nvPr userDrawn="1"/>
        </p:nvSpPr>
        <p:spPr>
          <a:xfrm>
            <a:off x="7997323" y="6469209"/>
            <a:ext cx="1063197"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500" dirty="0">
                <a:solidFill>
                  <a:schemeClr val="bg1"/>
                </a:solidFill>
                <a:latin typeface="Avenir Next" panose="020B0503020202020204" pitchFamily="34" charset="0"/>
              </a:rPr>
              <a:t>© IMEC All rights reserved.</a:t>
            </a:r>
          </a:p>
        </p:txBody>
      </p:sp>
      <p:pic>
        <p:nvPicPr>
          <p:cNvPr id="4" name="Picture 3" descr="Text&#10;&#10;Description automatically generated with medium confidence">
            <a:extLst>
              <a:ext uri="{FF2B5EF4-FFF2-40B4-BE49-F238E27FC236}">
                <a16:creationId xmlns:a16="http://schemas.microsoft.com/office/drawing/2014/main" id="{76411525-2811-686C-3119-987779D221B0}"/>
              </a:ext>
            </a:extLst>
          </p:cNvPr>
          <p:cNvPicPr>
            <a:picLocks noChangeAspect="1"/>
          </p:cNvPicPr>
          <p:nvPr userDrawn="1"/>
        </p:nvPicPr>
        <p:blipFill>
          <a:blip r:embed="rId2"/>
          <a:stretch>
            <a:fillRect/>
          </a:stretch>
        </p:blipFill>
        <p:spPr>
          <a:xfrm>
            <a:off x="7913843" y="5857750"/>
            <a:ext cx="1063197" cy="662320"/>
          </a:xfrm>
          <a:prstGeom prst="rect">
            <a:avLst/>
          </a:prstGeom>
        </p:spPr>
      </p:pic>
    </p:spTree>
    <p:extLst>
      <p:ext uri="{BB962C8B-B14F-4D97-AF65-F5344CB8AC3E}">
        <p14:creationId xmlns:p14="http://schemas.microsoft.com/office/powerpoint/2010/main" val="274288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8622304" cy="1414457"/>
          </a:xfrm>
          <a:prstGeom prst="rect">
            <a:avLst/>
          </a:prstGeom>
        </p:spPr>
        <p:txBody>
          <a:bodyPr anchor="ctr"/>
          <a:lstStyle>
            <a:lvl1pPr marL="0" indent="0">
              <a:lnSpc>
                <a:spcPct val="100000"/>
              </a:lnSpc>
              <a:buNone/>
              <a:defRPr sz="4500" b="1" i="0">
                <a:solidFill>
                  <a:srgbClr val="003B5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2" descr="A person talking to another person&#10;&#10;Description automatically generated with low confidence">
            <a:extLst>
              <a:ext uri="{FF2B5EF4-FFF2-40B4-BE49-F238E27FC236}">
                <a16:creationId xmlns:a16="http://schemas.microsoft.com/office/drawing/2014/main" id="{13FCF1FD-1DF6-614C-B868-71FB961627AD}"/>
              </a:ext>
            </a:extLst>
          </p:cNvPr>
          <p:cNvPicPr>
            <a:picLocks noChangeAspect="1"/>
          </p:cNvPicPr>
          <p:nvPr userDrawn="1"/>
        </p:nvPicPr>
        <p:blipFill>
          <a:blip r:embed="rId2"/>
          <a:srcRect t="280" b="280"/>
          <a:stretch>
            <a:fillRect/>
          </a:stretch>
        </p:blipFill>
        <p:spPr>
          <a:xfrm>
            <a:off x="365522" y="1678797"/>
            <a:ext cx="2549607" cy="2536406"/>
          </a:xfrm>
          <a:prstGeom prst="rect">
            <a:avLst/>
          </a:prstGeom>
        </p:spPr>
      </p:pic>
      <p:pic>
        <p:nvPicPr>
          <p:cNvPr id="14" name="Picture Placeholder 14" descr="A picture containing person&#10;&#10;Description automatically generated">
            <a:extLst>
              <a:ext uri="{FF2B5EF4-FFF2-40B4-BE49-F238E27FC236}">
                <a16:creationId xmlns:a16="http://schemas.microsoft.com/office/drawing/2014/main" id="{C74940D8-CB50-EE49-9E08-688FEAF2FFDB}"/>
              </a:ext>
            </a:extLst>
          </p:cNvPr>
          <p:cNvPicPr>
            <a:picLocks noChangeAspect="1"/>
          </p:cNvPicPr>
          <p:nvPr userDrawn="1"/>
        </p:nvPicPr>
        <p:blipFill>
          <a:blip r:embed="rId3"/>
          <a:srcRect l="38" r="38"/>
          <a:stretch>
            <a:fillRect/>
          </a:stretch>
        </p:blipFill>
        <p:spPr>
          <a:xfrm>
            <a:off x="3328988" y="1679575"/>
            <a:ext cx="2549525" cy="2535238"/>
          </a:xfrm>
          <a:prstGeom prst="rect">
            <a:avLst/>
          </a:prstGeom>
        </p:spPr>
      </p:pic>
      <p:pic>
        <p:nvPicPr>
          <p:cNvPr id="17" name="Picture Placeholder 16" descr="A picture containing person, person&#10;&#10;Description automatically generated">
            <a:extLst>
              <a:ext uri="{FF2B5EF4-FFF2-40B4-BE49-F238E27FC236}">
                <a16:creationId xmlns:a16="http://schemas.microsoft.com/office/drawing/2014/main" id="{A98AA2F4-639F-584A-9635-5AE493650F25}"/>
              </a:ext>
            </a:extLst>
          </p:cNvPr>
          <p:cNvPicPr>
            <a:picLocks noChangeAspect="1"/>
          </p:cNvPicPr>
          <p:nvPr userDrawn="1"/>
        </p:nvPicPr>
        <p:blipFill>
          <a:blip r:embed="rId4"/>
          <a:srcRect t="280" b="280"/>
          <a:stretch>
            <a:fillRect/>
          </a:stretch>
        </p:blipFill>
        <p:spPr>
          <a:xfrm>
            <a:off x="6270625" y="1679575"/>
            <a:ext cx="2549525" cy="2535238"/>
          </a:xfrm>
          <a:prstGeom prst="rect">
            <a:avLst/>
          </a:prstGeom>
        </p:spPr>
      </p:pic>
      <p:sp>
        <p:nvSpPr>
          <p:cNvPr id="19" name="Text Placeholder 15">
            <a:extLst>
              <a:ext uri="{FF2B5EF4-FFF2-40B4-BE49-F238E27FC236}">
                <a16:creationId xmlns:a16="http://schemas.microsoft.com/office/drawing/2014/main" id="{4769031C-02BA-0347-AD6B-81B7FE5EF2F4}"/>
              </a:ext>
            </a:extLst>
          </p:cNvPr>
          <p:cNvSpPr>
            <a:spLocks noGrp="1"/>
          </p:cNvSpPr>
          <p:nvPr>
            <p:ph type="body" sz="quarter" idx="13"/>
          </p:nvPr>
        </p:nvSpPr>
        <p:spPr>
          <a:xfrm>
            <a:off x="3439717"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0" name="Text Placeholder 15">
            <a:extLst>
              <a:ext uri="{FF2B5EF4-FFF2-40B4-BE49-F238E27FC236}">
                <a16:creationId xmlns:a16="http://schemas.microsoft.com/office/drawing/2014/main" id="{97D6531B-3E41-3840-9C7C-B652E2EC684B}"/>
              </a:ext>
            </a:extLst>
          </p:cNvPr>
          <p:cNvSpPr>
            <a:spLocks noGrp="1"/>
          </p:cNvSpPr>
          <p:nvPr>
            <p:ph type="body" sz="quarter" idx="14"/>
          </p:nvPr>
        </p:nvSpPr>
        <p:spPr>
          <a:xfrm>
            <a:off x="6476950" y="4424806"/>
            <a:ext cx="2461021" cy="66833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1" name="Text Placeholder 15">
            <a:extLst>
              <a:ext uri="{FF2B5EF4-FFF2-40B4-BE49-F238E27FC236}">
                <a16:creationId xmlns:a16="http://schemas.microsoft.com/office/drawing/2014/main" id="{EBFE7688-4655-5344-A53B-FC9C0F2B12BC}"/>
              </a:ext>
            </a:extLst>
          </p:cNvPr>
          <p:cNvSpPr>
            <a:spLocks noGrp="1"/>
          </p:cNvSpPr>
          <p:nvPr>
            <p:ph type="body" sz="quarter" idx="15"/>
          </p:nvPr>
        </p:nvSpPr>
        <p:spPr>
          <a:xfrm>
            <a:off x="339329"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2" name="Text Placeholder 15">
            <a:extLst>
              <a:ext uri="{FF2B5EF4-FFF2-40B4-BE49-F238E27FC236}">
                <a16:creationId xmlns:a16="http://schemas.microsoft.com/office/drawing/2014/main" id="{58DD3244-1030-5345-8461-FE39830C7119}"/>
              </a:ext>
            </a:extLst>
          </p:cNvPr>
          <p:cNvSpPr>
            <a:spLocks noGrp="1"/>
          </p:cNvSpPr>
          <p:nvPr>
            <p:ph type="body" sz="quarter" idx="16"/>
          </p:nvPr>
        </p:nvSpPr>
        <p:spPr>
          <a:xfrm>
            <a:off x="3439717"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23" name="Text Placeholder 15">
            <a:extLst>
              <a:ext uri="{FF2B5EF4-FFF2-40B4-BE49-F238E27FC236}">
                <a16:creationId xmlns:a16="http://schemas.microsoft.com/office/drawing/2014/main" id="{12AC3F89-4601-8246-8F72-90867D33BFBD}"/>
              </a:ext>
            </a:extLst>
          </p:cNvPr>
          <p:cNvSpPr>
            <a:spLocks noGrp="1"/>
          </p:cNvSpPr>
          <p:nvPr>
            <p:ph type="body" sz="quarter" idx="17"/>
          </p:nvPr>
        </p:nvSpPr>
        <p:spPr>
          <a:xfrm>
            <a:off x="6476950" y="5124893"/>
            <a:ext cx="2461021" cy="668333"/>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3" name="Picture Placeholder 2">
            <a:extLst>
              <a:ext uri="{FF2B5EF4-FFF2-40B4-BE49-F238E27FC236}">
                <a16:creationId xmlns:a16="http://schemas.microsoft.com/office/drawing/2014/main" id="{35082C17-0C69-4CAA-A093-6EDE8DD5D722}"/>
              </a:ext>
            </a:extLst>
          </p:cNvPr>
          <p:cNvSpPr>
            <a:spLocks noGrp="1"/>
          </p:cNvSpPr>
          <p:nvPr>
            <p:ph type="pic" sz="quarter" idx="18"/>
          </p:nvPr>
        </p:nvSpPr>
        <p:spPr>
          <a:xfrm>
            <a:off x="274638" y="1612354"/>
            <a:ext cx="2734569" cy="2646755"/>
          </a:xfrm>
          <a:prstGeom prst="ellipse">
            <a:avLst/>
          </a:prstGeom>
        </p:spPr>
        <p:txBody>
          <a:bodyPr/>
          <a:lstStyle/>
          <a:p>
            <a:endParaRPr lang="en-US"/>
          </a:p>
        </p:txBody>
      </p:sp>
      <p:sp>
        <p:nvSpPr>
          <p:cNvPr id="24" name="Picture Placeholder 2">
            <a:extLst>
              <a:ext uri="{FF2B5EF4-FFF2-40B4-BE49-F238E27FC236}">
                <a16:creationId xmlns:a16="http://schemas.microsoft.com/office/drawing/2014/main" id="{B95CBFD0-DED2-42A4-894B-B65F0D191D9B}"/>
              </a:ext>
            </a:extLst>
          </p:cNvPr>
          <p:cNvSpPr>
            <a:spLocks noGrp="1"/>
          </p:cNvSpPr>
          <p:nvPr>
            <p:ph type="pic" sz="quarter" idx="19"/>
          </p:nvPr>
        </p:nvSpPr>
        <p:spPr>
          <a:xfrm>
            <a:off x="3204715" y="1596254"/>
            <a:ext cx="2734569" cy="2646755"/>
          </a:xfrm>
          <a:prstGeom prst="ellipse">
            <a:avLst/>
          </a:prstGeom>
        </p:spPr>
        <p:txBody>
          <a:bodyPr/>
          <a:lstStyle/>
          <a:p>
            <a:endParaRPr lang="en-US"/>
          </a:p>
        </p:txBody>
      </p:sp>
      <p:sp>
        <p:nvSpPr>
          <p:cNvPr id="25" name="Picture Placeholder 2">
            <a:extLst>
              <a:ext uri="{FF2B5EF4-FFF2-40B4-BE49-F238E27FC236}">
                <a16:creationId xmlns:a16="http://schemas.microsoft.com/office/drawing/2014/main" id="{082AE1E2-DADA-4483-8A54-01981A363F09}"/>
              </a:ext>
            </a:extLst>
          </p:cNvPr>
          <p:cNvSpPr>
            <a:spLocks noGrp="1"/>
          </p:cNvSpPr>
          <p:nvPr>
            <p:ph type="pic" sz="quarter" idx="20"/>
          </p:nvPr>
        </p:nvSpPr>
        <p:spPr>
          <a:xfrm>
            <a:off x="6178102" y="1623622"/>
            <a:ext cx="2734569" cy="2646755"/>
          </a:xfrm>
          <a:prstGeom prst="ellipse">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61341C6A-9735-CBE3-934B-BD281CED2F47}"/>
              </a:ext>
            </a:extLst>
          </p:cNvPr>
          <p:cNvPicPr>
            <a:picLocks noChangeAspect="1"/>
          </p:cNvPicPr>
          <p:nvPr userDrawn="1"/>
        </p:nvPicPr>
        <p:blipFill>
          <a:blip r:embed="rId5"/>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2577932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 Slide 3">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2" descr="A person talking to another person&#10;&#10;Description automatically generated with low confidence">
            <a:extLst>
              <a:ext uri="{FF2B5EF4-FFF2-40B4-BE49-F238E27FC236}">
                <a16:creationId xmlns:a16="http://schemas.microsoft.com/office/drawing/2014/main" id="{13FCF1FD-1DF6-614C-B868-71FB961627AD}"/>
              </a:ext>
            </a:extLst>
          </p:cNvPr>
          <p:cNvPicPr>
            <a:picLocks noChangeAspect="1"/>
          </p:cNvPicPr>
          <p:nvPr userDrawn="1"/>
        </p:nvPicPr>
        <p:blipFill>
          <a:blip r:embed="rId2"/>
          <a:srcRect t="280" b="280"/>
          <a:stretch>
            <a:fillRect/>
          </a:stretch>
        </p:blipFill>
        <p:spPr>
          <a:xfrm>
            <a:off x="365522" y="1678797"/>
            <a:ext cx="2549607" cy="2536406"/>
          </a:xfrm>
          <a:prstGeom prst="rect">
            <a:avLst/>
          </a:prstGeom>
        </p:spPr>
      </p:pic>
      <p:sp>
        <p:nvSpPr>
          <p:cNvPr id="3" name="Picture Placeholder 2">
            <a:extLst>
              <a:ext uri="{FF2B5EF4-FFF2-40B4-BE49-F238E27FC236}">
                <a16:creationId xmlns:a16="http://schemas.microsoft.com/office/drawing/2014/main" id="{35082C17-0C69-4CAA-A093-6EDE8DD5D722}"/>
              </a:ext>
            </a:extLst>
          </p:cNvPr>
          <p:cNvSpPr>
            <a:spLocks noGrp="1"/>
          </p:cNvSpPr>
          <p:nvPr>
            <p:ph type="pic" sz="quarter" idx="18"/>
          </p:nvPr>
        </p:nvSpPr>
        <p:spPr>
          <a:xfrm>
            <a:off x="274638" y="1612354"/>
            <a:ext cx="2734569" cy="2646755"/>
          </a:xfrm>
          <a:prstGeom prst="ellipse">
            <a:avLst/>
          </a:prstGeom>
        </p:spPr>
        <p:txBody>
          <a:bodyPr/>
          <a:lstStyle/>
          <a:p>
            <a:endParaRPr lang="en-US" dirty="0"/>
          </a:p>
        </p:txBody>
      </p:sp>
      <p:sp>
        <p:nvSpPr>
          <p:cNvPr id="8" name="Text Placeholder 15">
            <a:extLst>
              <a:ext uri="{FF2B5EF4-FFF2-40B4-BE49-F238E27FC236}">
                <a16:creationId xmlns:a16="http://schemas.microsoft.com/office/drawing/2014/main" id="{1CA4D398-9E77-4001-848E-A506212C64FD}"/>
              </a:ext>
            </a:extLst>
          </p:cNvPr>
          <p:cNvSpPr>
            <a:spLocks noGrp="1"/>
          </p:cNvSpPr>
          <p:nvPr>
            <p:ph type="body" sz="quarter" idx="13"/>
          </p:nvPr>
        </p:nvSpPr>
        <p:spPr>
          <a:xfrm>
            <a:off x="3865845" y="1956813"/>
            <a:ext cx="4404097" cy="1196009"/>
          </a:xfrm>
          <a:prstGeom prst="rect">
            <a:avLst/>
          </a:prstGeom>
        </p:spPr>
        <p:txBody>
          <a:bodyPr>
            <a:normAutofit/>
          </a:bodyPr>
          <a:lstStyle>
            <a:lvl1pPr marL="0" indent="0">
              <a:lnSpc>
                <a:spcPct val="100000"/>
              </a:lnSpc>
              <a:buNone/>
              <a:defRPr sz="240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sp>
        <p:nvSpPr>
          <p:cNvPr id="10" name="Text Placeholder 15">
            <a:extLst>
              <a:ext uri="{FF2B5EF4-FFF2-40B4-BE49-F238E27FC236}">
                <a16:creationId xmlns:a16="http://schemas.microsoft.com/office/drawing/2014/main" id="{B8C3C694-94A1-4AEF-AB3F-6811D6787109}"/>
              </a:ext>
            </a:extLst>
          </p:cNvPr>
          <p:cNvSpPr>
            <a:spLocks noGrp="1"/>
          </p:cNvSpPr>
          <p:nvPr>
            <p:ph type="body" sz="quarter" idx="16" hasCustomPrompt="1"/>
          </p:nvPr>
        </p:nvSpPr>
        <p:spPr>
          <a:xfrm>
            <a:off x="3865845" y="2656900"/>
            <a:ext cx="4404097" cy="1196009"/>
          </a:xfrm>
          <a:prstGeom prst="rect">
            <a:avLst/>
          </a:prstGeom>
        </p:spPr>
        <p:txBody>
          <a:bodyPr/>
          <a:lstStyle>
            <a:lvl1pPr marL="0" indent="0">
              <a:lnSpc>
                <a:spcPct val="100000"/>
              </a:lnSpc>
              <a:buNone/>
              <a:defRPr sz="1500" b="0" i="0">
                <a:solidFill>
                  <a:schemeClr val="tx1"/>
                </a:solidFill>
                <a:latin typeface="Avenir Next"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Title</a:t>
            </a:r>
          </a:p>
        </p:txBody>
      </p:sp>
      <p:pic>
        <p:nvPicPr>
          <p:cNvPr id="2" name="Picture 1" descr="Text&#10;&#10;Description automatically generated with low confidence">
            <a:extLst>
              <a:ext uri="{FF2B5EF4-FFF2-40B4-BE49-F238E27FC236}">
                <a16:creationId xmlns:a16="http://schemas.microsoft.com/office/drawing/2014/main" id="{3EBB9E21-3F03-F0F6-470D-99381F1FF95C}"/>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363399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graphicFrame>
        <p:nvGraphicFramePr>
          <p:cNvPr id="8" name="Table 4">
            <a:extLst>
              <a:ext uri="{FF2B5EF4-FFF2-40B4-BE49-F238E27FC236}">
                <a16:creationId xmlns:a16="http://schemas.microsoft.com/office/drawing/2014/main" id="{F1869E74-5AD9-2B40-8CFB-EDA2A9FD9B29}"/>
              </a:ext>
            </a:extLst>
          </p:cNvPr>
          <p:cNvGraphicFramePr>
            <a:graphicFrameLocks/>
          </p:cNvGraphicFramePr>
          <p:nvPr userDrawn="1">
            <p:extLst>
              <p:ext uri="{D42A27DB-BD31-4B8C-83A1-F6EECF244321}">
                <p14:modId xmlns:p14="http://schemas.microsoft.com/office/powerpoint/2010/main" val="3998418876"/>
              </p:ext>
            </p:extLst>
          </p:nvPr>
        </p:nvGraphicFramePr>
        <p:xfrm>
          <a:off x="0" y="0"/>
          <a:ext cx="9144000" cy="6829880"/>
        </p:xfrm>
        <a:graphic>
          <a:graphicData uri="http://schemas.openxmlformats.org/drawingml/2006/table">
            <a:tbl>
              <a:tblPr firstRow="1" bandRow="1">
                <a:tableStyleId>{5C22544A-7EE6-4342-B048-85BDC9FD1C3A}</a:tableStyleId>
              </a:tblPr>
              <a:tblGrid>
                <a:gridCol w="4567445">
                  <a:extLst>
                    <a:ext uri="{9D8B030D-6E8A-4147-A177-3AD203B41FA5}">
                      <a16:colId xmlns:a16="http://schemas.microsoft.com/office/drawing/2014/main" val="737376101"/>
                    </a:ext>
                  </a:extLst>
                </a:gridCol>
                <a:gridCol w="4576555">
                  <a:extLst>
                    <a:ext uri="{9D8B030D-6E8A-4147-A177-3AD203B41FA5}">
                      <a16:colId xmlns:a16="http://schemas.microsoft.com/office/drawing/2014/main" val="3590927954"/>
                    </a:ext>
                  </a:extLst>
                </a:gridCol>
              </a:tblGrid>
              <a:tr h="814088">
                <a:tc>
                  <a:txBody>
                    <a:bodyPr/>
                    <a:lstStyle/>
                    <a:p>
                      <a:pPr marL="347472" algn="l"/>
                      <a:r>
                        <a:rPr lang="en-US" sz="2400" dirty="0">
                          <a:latin typeface="Avenir Next" panose="020B0503020202020204" pitchFamily="34" charset="0"/>
                        </a:rPr>
                        <a:t> </a:t>
                      </a:r>
                    </a:p>
                  </a:txBody>
                  <a:tcPr marL="68580" marR="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solidFill>
                      <a:srgbClr val="003B55"/>
                    </a:solidFill>
                  </a:tcPr>
                </a:tc>
                <a:tc>
                  <a:txBody>
                    <a:bodyPr/>
                    <a:lstStyle/>
                    <a:p>
                      <a:pPr marL="347472" algn="l"/>
                      <a:endParaRPr lang="en-US" sz="2400" dirty="0">
                        <a:latin typeface="Avenir Next" panose="020B0503020202020204" pitchFamily="34" charset="0"/>
                      </a:endParaRPr>
                    </a:p>
                  </a:txBody>
                  <a:tcPr marL="68580" marR="685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solidFill>
                      <a:srgbClr val="003B55"/>
                    </a:solidFill>
                  </a:tcPr>
                </a:tc>
                <a:extLst>
                  <a:ext uri="{0D108BD9-81ED-4DB2-BD59-A6C34878D82A}">
                    <a16:rowId xmlns:a16="http://schemas.microsoft.com/office/drawing/2014/main" val="927089783"/>
                  </a:ext>
                </a:extLst>
              </a:tr>
              <a:tr h="1429604">
                <a:tc>
                  <a:txBody>
                    <a:bodyPr/>
                    <a:lstStyle/>
                    <a:p>
                      <a:pPr marL="347472" algn="l"/>
                      <a:endParaRPr lang="en-US" sz="20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20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6667421"/>
                  </a:ext>
                </a:extLst>
              </a:tr>
              <a:tr h="152380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5130429"/>
                  </a:ext>
                </a:extLst>
              </a:tr>
              <a:tr h="154539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9714771"/>
                  </a:ext>
                </a:extLst>
              </a:tr>
              <a:tr h="1516986">
                <a:tc>
                  <a:txBody>
                    <a:bodyPr/>
                    <a:lstStyle/>
                    <a:p>
                      <a:pPr marL="347472" algn="l"/>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7472" marR="0" indent="0" algn="l" defTabSz="914400" rtl="0" eaLnBrk="1" fontAlgn="auto" latinLnBrk="0" hangingPunct="1">
                        <a:lnSpc>
                          <a:spcPct val="110000"/>
                        </a:lnSpc>
                        <a:spcBef>
                          <a:spcPts val="0"/>
                        </a:spcBef>
                        <a:spcAft>
                          <a:spcPts val="0"/>
                        </a:spcAft>
                        <a:buClrTx/>
                        <a:buSzTx/>
                        <a:buFontTx/>
                        <a:buNone/>
                        <a:tabLst/>
                        <a:defRPr/>
                      </a:pPr>
                      <a:endParaRPr lang="en-US" sz="1800" b="1" i="0" dirty="0">
                        <a:solidFill>
                          <a:srgbClr val="B3D335"/>
                        </a:solidFill>
                        <a:latin typeface="Avenir Next" panose="020B0503020202020204" pitchFamily="34" charset="0"/>
                      </a:endParaRPr>
                    </a:p>
                  </a:txBody>
                  <a:tcPr marL="68580" marR="68580" anchor="ctr">
                    <a:lnL w="12700" cap="flat" cmpd="sng" algn="ctr">
                      <a:solidFill>
                        <a:srgbClr val="B3D335"/>
                      </a:solidFill>
                      <a:prstDash val="solid"/>
                      <a:round/>
                      <a:headEnd type="none" w="med" len="med"/>
                      <a:tailEnd type="none" w="med" len="med"/>
                    </a:lnL>
                    <a:lnR w="12700" cap="flat" cmpd="sng" algn="ctr">
                      <a:solidFill>
                        <a:srgbClr val="B3D335"/>
                      </a:solidFill>
                      <a:prstDash val="solid"/>
                      <a:round/>
                      <a:headEnd type="none" w="med" len="med"/>
                      <a:tailEnd type="none" w="med" len="med"/>
                    </a:lnR>
                    <a:lnT w="12700" cap="flat" cmpd="sng" algn="ctr">
                      <a:solidFill>
                        <a:srgbClr val="B3D335"/>
                      </a:solidFill>
                      <a:prstDash val="solid"/>
                      <a:round/>
                      <a:headEnd type="none" w="med" len="med"/>
                      <a:tailEnd type="none" w="med" len="med"/>
                    </a:lnT>
                    <a:lnB w="12700" cap="flat" cmpd="sng" algn="ctr">
                      <a:solidFill>
                        <a:srgbClr val="B3D335"/>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35839271"/>
                  </a:ext>
                </a:extLst>
              </a:tr>
            </a:tbl>
          </a:graphicData>
        </a:graphic>
      </p:graphicFrame>
      <p:sp>
        <p:nvSpPr>
          <p:cNvPr id="13" name="TextBox 12">
            <a:extLst>
              <a:ext uri="{FF2B5EF4-FFF2-40B4-BE49-F238E27FC236}">
                <a16:creationId xmlns:a16="http://schemas.microsoft.com/office/drawing/2014/main" id="{2E20330A-9143-8241-BFEF-8D4E1630CDF7}"/>
              </a:ext>
            </a:extLst>
          </p:cNvPr>
          <p:cNvSpPr txBox="1"/>
          <p:nvPr userDrawn="1"/>
        </p:nvSpPr>
        <p:spPr>
          <a:xfrm>
            <a:off x="207334" y="-532733"/>
            <a:ext cx="3460898" cy="300082"/>
          </a:xfrm>
          <a:prstGeom prst="rect">
            <a:avLst/>
          </a:prstGeom>
          <a:noFill/>
        </p:spPr>
        <p:txBody>
          <a:bodyPr wrap="square" rtlCol="0">
            <a:spAutoFit/>
          </a:bodyPr>
          <a:lstStyle/>
          <a:p>
            <a:endParaRPr lang="en-US" sz="1350" dirty="0"/>
          </a:p>
        </p:txBody>
      </p:sp>
      <p:sp>
        <p:nvSpPr>
          <p:cNvPr id="17" name="Text Placeholder 16">
            <a:extLst>
              <a:ext uri="{FF2B5EF4-FFF2-40B4-BE49-F238E27FC236}">
                <a16:creationId xmlns:a16="http://schemas.microsoft.com/office/drawing/2014/main" id="{A2D7FA9F-ED4F-5047-80C9-2C6A8384E736}"/>
              </a:ext>
            </a:extLst>
          </p:cNvPr>
          <p:cNvSpPr>
            <a:spLocks noGrp="1"/>
          </p:cNvSpPr>
          <p:nvPr>
            <p:ph type="body" sz="quarter" idx="10"/>
          </p:nvPr>
        </p:nvSpPr>
        <p:spPr>
          <a:xfrm>
            <a:off x="164220" y="233363"/>
            <a:ext cx="4237434" cy="553446"/>
          </a:xfrm>
          <a:prstGeom prst="rect">
            <a:avLst/>
          </a:prstGeom>
        </p:spPr>
        <p:txBody>
          <a:bodyPr/>
          <a:lstStyle>
            <a:lvl1pPr>
              <a:buNone/>
              <a:defRPr sz="2000" b="1" i="0">
                <a:solidFill>
                  <a:schemeClr val="bg1"/>
                </a:solidFill>
                <a:latin typeface="Avenir Next"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8" name="Text Placeholder 16">
            <a:extLst>
              <a:ext uri="{FF2B5EF4-FFF2-40B4-BE49-F238E27FC236}">
                <a16:creationId xmlns:a16="http://schemas.microsoft.com/office/drawing/2014/main" id="{523657D1-C882-1A45-8EE4-C09F59E509BB}"/>
              </a:ext>
            </a:extLst>
          </p:cNvPr>
          <p:cNvSpPr>
            <a:spLocks noGrp="1"/>
          </p:cNvSpPr>
          <p:nvPr>
            <p:ph type="body" sz="quarter" idx="11"/>
          </p:nvPr>
        </p:nvSpPr>
        <p:spPr>
          <a:xfrm>
            <a:off x="4762109" y="233363"/>
            <a:ext cx="4237434" cy="553446"/>
          </a:xfrm>
          <a:prstGeom prst="rect">
            <a:avLst/>
          </a:prstGeom>
        </p:spPr>
        <p:txBody>
          <a:bodyPr/>
          <a:lstStyle>
            <a:lvl1pPr>
              <a:buNone/>
              <a:defRPr sz="2000" b="1" i="0">
                <a:solidFill>
                  <a:schemeClr val="bg1"/>
                </a:solidFill>
                <a:latin typeface="Avenir Next"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19" name="Text Placeholder 16">
            <a:extLst>
              <a:ext uri="{FF2B5EF4-FFF2-40B4-BE49-F238E27FC236}">
                <a16:creationId xmlns:a16="http://schemas.microsoft.com/office/drawing/2014/main" id="{B14D4DBE-6A1A-034F-9C26-2B1A095060A4}"/>
              </a:ext>
            </a:extLst>
          </p:cNvPr>
          <p:cNvSpPr>
            <a:spLocks noGrp="1"/>
          </p:cNvSpPr>
          <p:nvPr>
            <p:ph type="body" sz="quarter" idx="12"/>
          </p:nvPr>
        </p:nvSpPr>
        <p:spPr>
          <a:xfrm>
            <a:off x="164220" y="828787"/>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0" name="Text Placeholder 16">
            <a:extLst>
              <a:ext uri="{FF2B5EF4-FFF2-40B4-BE49-F238E27FC236}">
                <a16:creationId xmlns:a16="http://schemas.microsoft.com/office/drawing/2014/main" id="{AD262293-7287-C849-9326-210731B90A10}"/>
              </a:ext>
            </a:extLst>
          </p:cNvPr>
          <p:cNvSpPr>
            <a:spLocks noGrp="1"/>
          </p:cNvSpPr>
          <p:nvPr>
            <p:ph type="body" sz="quarter" idx="13"/>
          </p:nvPr>
        </p:nvSpPr>
        <p:spPr>
          <a:xfrm>
            <a:off x="4762109" y="828787"/>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1" name="Text Placeholder 16">
            <a:extLst>
              <a:ext uri="{FF2B5EF4-FFF2-40B4-BE49-F238E27FC236}">
                <a16:creationId xmlns:a16="http://schemas.microsoft.com/office/drawing/2014/main" id="{FBA17EDF-5111-0A4C-9E31-B5B4FF7ABE27}"/>
              </a:ext>
            </a:extLst>
          </p:cNvPr>
          <p:cNvSpPr>
            <a:spLocks noGrp="1"/>
          </p:cNvSpPr>
          <p:nvPr>
            <p:ph type="body" sz="quarter" idx="14"/>
          </p:nvPr>
        </p:nvSpPr>
        <p:spPr>
          <a:xfrm>
            <a:off x="164220" y="2296080"/>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2" name="Text Placeholder 16">
            <a:extLst>
              <a:ext uri="{FF2B5EF4-FFF2-40B4-BE49-F238E27FC236}">
                <a16:creationId xmlns:a16="http://schemas.microsoft.com/office/drawing/2014/main" id="{B4B612D9-A2C4-DE44-8573-BEC9A2ECE126}"/>
              </a:ext>
            </a:extLst>
          </p:cNvPr>
          <p:cNvSpPr>
            <a:spLocks noGrp="1"/>
          </p:cNvSpPr>
          <p:nvPr>
            <p:ph type="body" sz="quarter" idx="15"/>
          </p:nvPr>
        </p:nvSpPr>
        <p:spPr>
          <a:xfrm>
            <a:off x="4762109" y="2296080"/>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3" name="Text Placeholder 16">
            <a:extLst>
              <a:ext uri="{FF2B5EF4-FFF2-40B4-BE49-F238E27FC236}">
                <a16:creationId xmlns:a16="http://schemas.microsoft.com/office/drawing/2014/main" id="{4642B0E1-90A6-7D46-83D6-6F215E77E251}"/>
              </a:ext>
            </a:extLst>
          </p:cNvPr>
          <p:cNvSpPr>
            <a:spLocks noGrp="1"/>
          </p:cNvSpPr>
          <p:nvPr>
            <p:ph type="body" sz="quarter" idx="16"/>
          </p:nvPr>
        </p:nvSpPr>
        <p:spPr>
          <a:xfrm>
            <a:off x="164220" y="3848434"/>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4" name="Text Placeholder 16">
            <a:extLst>
              <a:ext uri="{FF2B5EF4-FFF2-40B4-BE49-F238E27FC236}">
                <a16:creationId xmlns:a16="http://schemas.microsoft.com/office/drawing/2014/main" id="{07F10728-8694-2A44-91F4-D7911ECFD97B}"/>
              </a:ext>
            </a:extLst>
          </p:cNvPr>
          <p:cNvSpPr>
            <a:spLocks noGrp="1"/>
          </p:cNvSpPr>
          <p:nvPr>
            <p:ph type="body" sz="quarter" idx="17"/>
          </p:nvPr>
        </p:nvSpPr>
        <p:spPr>
          <a:xfrm>
            <a:off x="4762109" y="3848434"/>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5" name="Text Placeholder 16">
            <a:extLst>
              <a:ext uri="{FF2B5EF4-FFF2-40B4-BE49-F238E27FC236}">
                <a16:creationId xmlns:a16="http://schemas.microsoft.com/office/drawing/2014/main" id="{A5826317-66D1-E74A-9370-B01BFBAAAA61}"/>
              </a:ext>
            </a:extLst>
          </p:cNvPr>
          <p:cNvSpPr>
            <a:spLocks noGrp="1"/>
          </p:cNvSpPr>
          <p:nvPr>
            <p:ph type="body" sz="quarter" idx="18"/>
          </p:nvPr>
        </p:nvSpPr>
        <p:spPr>
          <a:xfrm>
            <a:off x="164220" y="5379523"/>
            <a:ext cx="4237434" cy="1425315"/>
          </a:xfrm>
          <a:prstGeom prst="rect">
            <a:avLst/>
          </a:prstGeom>
        </p:spPr>
        <p:txBody>
          <a:bodyPr anchor="ctr"/>
          <a:lstStyle>
            <a:lvl1pPr>
              <a:buNone/>
              <a:defRPr sz="1500" b="0" i="0">
                <a:solidFill>
                  <a:srgbClr val="003B5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6" name="Text Placeholder 16">
            <a:extLst>
              <a:ext uri="{FF2B5EF4-FFF2-40B4-BE49-F238E27FC236}">
                <a16:creationId xmlns:a16="http://schemas.microsoft.com/office/drawing/2014/main" id="{6CAD6E3D-ECB7-734B-A4D9-7674AD11631F}"/>
              </a:ext>
            </a:extLst>
          </p:cNvPr>
          <p:cNvSpPr>
            <a:spLocks noGrp="1"/>
          </p:cNvSpPr>
          <p:nvPr>
            <p:ph type="body" sz="quarter" idx="19"/>
          </p:nvPr>
        </p:nvSpPr>
        <p:spPr>
          <a:xfrm>
            <a:off x="4762109" y="5379523"/>
            <a:ext cx="4237434" cy="1425315"/>
          </a:xfrm>
          <a:prstGeom prst="rect">
            <a:avLst/>
          </a:prstGeom>
        </p:spPr>
        <p:txBody>
          <a:bodyPr anchor="ctr"/>
          <a:lstStyle>
            <a:lvl1pPr>
              <a:buNone/>
              <a:defRPr sz="1500" b="0" i="0">
                <a:solidFill>
                  <a:srgbClr val="006885"/>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Click to edit Master text styles</a:t>
            </a:r>
          </a:p>
        </p:txBody>
      </p:sp>
      <p:sp>
        <p:nvSpPr>
          <p:cNvPr id="27" name="Subtitle 2">
            <a:extLst>
              <a:ext uri="{FF2B5EF4-FFF2-40B4-BE49-F238E27FC236}">
                <a16:creationId xmlns:a16="http://schemas.microsoft.com/office/drawing/2014/main" id="{C6BBCB5E-6069-AD41-8CAE-2945C4E133BD}"/>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2" name="Picture 1" descr="Text&#10;&#10;Description automatically generated with low confidence">
            <a:extLst>
              <a:ext uri="{FF2B5EF4-FFF2-40B4-BE49-F238E27FC236}">
                <a16:creationId xmlns:a16="http://schemas.microsoft.com/office/drawing/2014/main" id="{16611E73-342B-7ACE-AC23-6DFFE52E539F}"/>
              </a:ext>
            </a:extLst>
          </p:cNvPr>
          <p:cNvPicPr>
            <a:picLocks noChangeAspect="1"/>
          </p:cNvPicPr>
          <p:nvPr userDrawn="1"/>
        </p:nvPicPr>
        <p:blipFill>
          <a:blip r:embed="rId2"/>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419603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utro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C42BE-44E0-DF4E-B9E5-386390273A1B}"/>
              </a:ext>
            </a:extLst>
          </p:cNvPr>
          <p:cNvSpPr/>
          <p:nvPr userDrawn="1"/>
        </p:nvSpPr>
        <p:spPr>
          <a:xfrm>
            <a:off x="0" y="1"/>
            <a:ext cx="9144000" cy="6858000"/>
          </a:xfrm>
          <a:prstGeom prst="rect">
            <a:avLst/>
          </a:prstGeom>
          <a:solidFill>
            <a:srgbClr val="003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3B55"/>
              </a:solidFill>
            </a:endParaRPr>
          </a:p>
        </p:txBody>
      </p:sp>
      <p:sp>
        <p:nvSpPr>
          <p:cNvPr id="14" name="Subtitle 2">
            <a:extLst>
              <a:ext uri="{FF2B5EF4-FFF2-40B4-BE49-F238E27FC236}">
                <a16:creationId xmlns:a16="http://schemas.microsoft.com/office/drawing/2014/main" id="{9D30C43D-8CD1-164A-90BC-36DAC3350113}"/>
              </a:ext>
            </a:extLst>
          </p:cNvPr>
          <p:cNvSpPr txBox="1">
            <a:spLocks/>
          </p:cNvSpPr>
          <p:nvPr userDrawn="1"/>
        </p:nvSpPr>
        <p:spPr>
          <a:xfrm>
            <a:off x="7620001" y="64044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 dirty="0">
                <a:solidFill>
                  <a:schemeClr val="bg1"/>
                </a:solidFill>
                <a:latin typeface="Avenir Next" panose="020B0503020202020204" pitchFamily="34" charset="0"/>
              </a:rPr>
              <a:t>© IMEC All rights reserved.</a:t>
            </a:r>
          </a:p>
        </p:txBody>
      </p:sp>
      <p:sp>
        <p:nvSpPr>
          <p:cNvPr id="9" name="Rectangle 8">
            <a:extLst>
              <a:ext uri="{FF2B5EF4-FFF2-40B4-BE49-F238E27FC236}">
                <a16:creationId xmlns:a16="http://schemas.microsoft.com/office/drawing/2014/main" id="{4753DE04-1548-714B-A4FC-4500F0453EEF}"/>
              </a:ext>
            </a:extLst>
          </p:cNvPr>
          <p:cNvSpPr/>
          <p:nvPr userDrawn="1"/>
        </p:nvSpPr>
        <p:spPr>
          <a:xfrm>
            <a:off x="447294" y="3632380"/>
            <a:ext cx="996721" cy="461177"/>
          </a:xfrm>
          <a:prstGeom prst="rect">
            <a:avLst/>
          </a:prstGeom>
          <a:solidFill>
            <a:srgbClr val="B3D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Subtitle 2">
            <a:extLst>
              <a:ext uri="{FF2B5EF4-FFF2-40B4-BE49-F238E27FC236}">
                <a16:creationId xmlns:a16="http://schemas.microsoft.com/office/drawing/2014/main" id="{F2FE1A10-26AB-1747-8D8E-E23FBB9F3286}"/>
              </a:ext>
            </a:extLst>
          </p:cNvPr>
          <p:cNvSpPr txBox="1">
            <a:spLocks/>
          </p:cNvSpPr>
          <p:nvPr userDrawn="1"/>
        </p:nvSpPr>
        <p:spPr>
          <a:xfrm>
            <a:off x="447294" y="3710444"/>
            <a:ext cx="996721" cy="325424"/>
          </a:xfrm>
          <a:prstGeom prst="rect">
            <a:avLst/>
          </a:prstGeom>
        </p:spPr>
        <p:txBody>
          <a:bodyPr vert="horz" lIns="68580" tIns="34290" rIns="68580" bIns="3429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500" dirty="0" err="1">
                <a:solidFill>
                  <a:srgbClr val="003B55"/>
                </a:solidFill>
                <a:latin typeface="Avenir Next" panose="020B0503020202020204" pitchFamily="34" charset="0"/>
              </a:rPr>
              <a:t>IMEC.org</a:t>
            </a:r>
            <a:endParaRPr lang="en-US" sz="1500" dirty="0">
              <a:solidFill>
                <a:srgbClr val="003B55"/>
              </a:solidFill>
              <a:latin typeface="Avenir Next" panose="020B0503020202020204" pitchFamily="34" charset="0"/>
            </a:endParaRPr>
          </a:p>
        </p:txBody>
      </p:sp>
      <p:pic>
        <p:nvPicPr>
          <p:cNvPr id="11" name="Picture 10" descr="A picture containing clipart&#10;&#10;Description automatically generated">
            <a:extLst>
              <a:ext uri="{FF2B5EF4-FFF2-40B4-BE49-F238E27FC236}">
                <a16:creationId xmlns:a16="http://schemas.microsoft.com/office/drawing/2014/main" id="{DD6317C5-A4AB-3840-9B59-F61CD68FDD7F}"/>
              </a:ext>
            </a:extLst>
          </p:cNvPr>
          <p:cNvPicPr>
            <a:picLocks noChangeAspect="1"/>
          </p:cNvPicPr>
          <p:nvPr userDrawn="1"/>
        </p:nvPicPr>
        <p:blipFill>
          <a:blip r:embed="rId2"/>
          <a:stretch>
            <a:fillRect/>
          </a:stretch>
        </p:blipFill>
        <p:spPr>
          <a:xfrm>
            <a:off x="432630" y="4781485"/>
            <a:ext cx="313094" cy="325424"/>
          </a:xfrm>
          <a:prstGeom prst="rect">
            <a:avLst/>
          </a:prstGeom>
        </p:spPr>
      </p:pic>
      <p:pic>
        <p:nvPicPr>
          <p:cNvPr id="12" name="Picture 11" descr="Icon&#10;&#10;Description automatically generated">
            <a:extLst>
              <a:ext uri="{FF2B5EF4-FFF2-40B4-BE49-F238E27FC236}">
                <a16:creationId xmlns:a16="http://schemas.microsoft.com/office/drawing/2014/main" id="{51AE3D8E-59CD-5546-AD07-6642DDFF2871}"/>
              </a:ext>
            </a:extLst>
          </p:cNvPr>
          <p:cNvPicPr>
            <a:picLocks noChangeAspect="1"/>
          </p:cNvPicPr>
          <p:nvPr userDrawn="1"/>
        </p:nvPicPr>
        <p:blipFill>
          <a:blip r:embed="rId3"/>
          <a:stretch>
            <a:fillRect/>
          </a:stretch>
        </p:blipFill>
        <p:spPr>
          <a:xfrm>
            <a:off x="434964" y="4273275"/>
            <a:ext cx="313094" cy="325424"/>
          </a:xfrm>
          <a:prstGeom prst="rect">
            <a:avLst/>
          </a:prstGeom>
        </p:spPr>
      </p:pic>
      <p:sp>
        <p:nvSpPr>
          <p:cNvPr id="16" name="Text Placeholder 17">
            <a:extLst>
              <a:ext uri="{FF2B5EF4-FFF2-40B4-BE49-F238E27FC236}">
                <a16:creationId xmlns:a16="http://schemas.microsoft.com/office/drawing/2014/main" id="{B0FB88AC-2425-2C4E-906A-A0DE43F219AD}"/>
              </a:ext>
            </a:extLst>
          </p:cNvPr>
          <p:cNvSpPr>
            <a:spLocks noGrp="1"/>
          </p:cNvSpPr>
          <p:nvPr>
            <p:ph type="body" sz="quarter" idx="12" hasCustomPrompt="1"/>
          </p:nvPr>
        </p:nvSpPr>
        <p:spPr>
          <a:xfrm>
            <a:off x="339328" y="618837"/>
            <a:ext cx="7071122" cy="3013543"/>
          </a:xfrm>
          <a:prstGeom prst="rect">
            <a:avLst/>
          </a:prstGeom>
        </p:spPr>
        <p:txBody>
          <a:bodyPr anchor="t"/>
          <a:lstStyle>
            <a:lvl1pPr marL="0" indent="0">
              <a:lnSpc>
                <a:spcPct val="75000"/>
              </a:lnSpc>
              <a:spcBef>
                <a:spcPts val="0"/>
              </a:spcBef>
              <a:buNone/>
              <a:defRPr sz="9000" b="1" i="0">
                <a:solidFill>
                  <a:srgbClr val="3897B0"/>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Thank</a:t>
            </a:r>
            <a:br>
              <a:rPr lang="en-US" dirty="0"/>
            </a:br>
            <a:r>
              <a:rPr lang="en-US" dirty="0"/>
              <a:t>You!</a:t>
            </a:r>
          </a:p>
        </p:txBody>
      </p:sp>
      <p:sp>
        <p:nvSpPr>
          <p:cNvPr id="17" name="Text Placeholder 16">
            <a:extLst>
              <a:ext uri="{FF2B5EF4-FFF2-40B4-BE49-F238E27FC236}">
                <a16:creationId xmlns:a16="http://schemas.microsoft.com/office/drawing/2014/main" id="{F27696A4-2C8C-41D6-BFB2-02515676972F}"/>
              </a:ext>
            </a:extLst>
          </p:cNvPr>
          <p:cNvSpPr>
            <a:spLocks noGrp="1"/>
          </p:cNvSpPr>
          <p:nvPr>
            <p:ph type="body" sz="quarter" idx="14" hasCustomPrompt="1"/>
          </p:nvPr>
        </p:nvSpPr>
        <p:spPr>
          <a:xfrm>
            <a:off x="745724" y="3962291"/>
            <a:ext cx="4237434" cy="1425315"/>
          </a:xfrm>
          <a:prstGeom prst="rect">
            <a:avLst/>
          </a:prstGeom>
        </p:spPr>
        <p:txBody>
          <a:bodyPr anchor="ctr"/>
          <a:lstStyle>
            <a:lvl1pPr>
              <a:lnSpc>
                <a:spcPct val="150000"/>
              </a:lnSpc>
              <a:buNone/>
              <a:defRPr sz="1500" b="0" i="0">
                <a:solidFill>
                  <a:schemeClr val="bg1"/>
                </a:solidFill>
                <a:latin typeface="Avenir Next Medium" panose="020B0503020202020204" pitchFamily="34" charset="0"/>
              </a:defRPr>
            </a:lvl1pPr>
            <a:lvl2pPr>
              <a:buNone/>
              <a:defRPr/>
            </a:lvl2pPr>
            <a:lvl3pPr>
              <a:buNone/>
              <a:defRPr/>
            </a:lvl3pPr>
            <a:lvl4pPr>
              <a:buNone/>
              <a:defRPr/>
            </a:lvl4pPr>
            <a:lvl5pPr>
              <a:buNone/>
              <a:defRPr/>
            </a:lvl5pPr>
          </a:lstStyle>
          <a:p>
            <a:pPr lvl="0"/>
            <a:r>
              <a:rPr lang="en-US" dirty="0"/>
              <a:t>Email address</a:t>
            </a:r>
          </a:p>
          <a:p>
            <a:pPr lvl="0"/>
            <a:r>
              <a:rPr lang="en-US" dirty="0"/>
              <a:t>Phone number</a:t>
            </a:r>
          </a:p>
        </p:txBody>
      </p:sp>
      <p:pic>
        <p:nvPicPr>
          <p:cNvPr id="2" name="Picture 1" descr="Text&#10;&#10;Description automatically generated with medium confidence">
            <a:extLst>
              <a:ext uri="{FF2B5EF4-FFF2-40B4-BE49-F238E27FC236}">
                <a16:creationId xmlns:a16="http://schemas.microsoft.com/office/drawing/2014/main" id="{FBE79D64-6A55-A0B1-47EC-C5E3E0083A21}"/>
              </a:ext>
            </a:extLst>
          </p:cNvPr>
          <p:cNvPicPr>
            <a:picLocks noChangeAspect="1"/>
          </p:cNvPicPr>
          <p:nvPr userDrawn="1"/>
        </p:nvPicPr>
        <p:blipFill>
          <a:blip r:embed="rId4"/>
          <a:stretch>
            <a:fillRect/>
          </a:stretch>
        </p:blipFill>
        <p:spPr>
          <a:xfrm>
            <a:off x="7505701" y="5657850"/>
            <a:ext cx="1244364" cy="775178"/>
          </a:xfrm>
          <a:prstGeom prst="rect">
            <a:avLst/>
          </a:prstGeom>
        </p:spPr>
      </p:pic>
    </p:spTree>
    <p:extLst>
      <p:ext uri="{BB962C8B-B14F-4D97-AF65-F5344CB8AC3E}">
        <p14:creationId xmlns:p14="http://schemas.microsoft.com/office/powerpoint/2010/main" val="1202605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365522" y="366714"/>
            <a:ext cx="8393468" cy="1392237"/>
          </a:xfrm>
        </p:spPr>
        <p:txBody>
          <a:bodyPr/>
          <a:lstStyle>
            <a:lvl1pPr marL="0" indent="0">
              <a:lnSpc>
                <a:spcPct val="100000"/>
              </a:lnSpc>
              <a:buNone/>
              <a:defRPr sz="5000"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6" name="Text Placeholder 15">
            <a:extLst>
              <a:ext uri="{FF2B5EF4-FFF2-40B4-BE49-F238E27FC236}">
                <a16:creationId xmlns:a16="http://schemas.microsoft.com/office/drawing/2014/main" id="{9306160B-0633-1F40-96FA-B53BEC4F2773}"/>
              </a:ext>
            </a:extLst>
          </p:cNvPr>
          <p:cNvSpPr>
            <a:spLocks noGrp="1"/>
          </p:cNvSpPr>
          <p:nvPr>
            <p:ph type="body" sz="quarter" idx="11" hasCustomPrompt="1"/>
          </p:nvPr>
        </p:nvSpPr>
        <p:spPr>
          <a:xfrm>
            <a:off x="365522" y="1871664"/>
            <a:ext cx="8393468" cy="4126800"/>
          </a:xfrm>
        </p:spPr>
        <p:txBody>
          <a:bodyPr/>
          <a:lstStyle>
            <a:lvl1pPr marL="0" indent="0">
              <a:lnSpc>
                <a:spcPct val="100000"/>
              </a:lnSpc>
              <a:spcAft>
                <a:spcPts val="750"/>
              </a:spcAft>
              <a:buNone/>
              <a:defRPr sz="1650">
                <a:solidFill>
                  <a:srgbClr val="006885"/>
                </a:solidFill>
                <a:latin typeface="Avenir Next"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buNone/>
              <a:defRPr/>
            </a:lvl5pPr>
          </a:lstStyle>
          <a:p>
            <a:r>
              <a:rPr lang="en-US" dirty="0">
                <a:effectLst/>
                <a:latin typeface="Avenir Next" panose="020B0503020202020204" pitchFamily="34" charset="0"/>
              </a:rPr>
              <a:t>Click to edit master text styles</a:t>
            </a:r>
          </a:p>
        </p:txBody>
      </p:sp>
      <p:sp>
        <p:nvSpPr>
          <p:cNvPr id="8" name="Subtitle 2">
            <a:extLst>
              <a:ext uri="{FF2B5EF4-FFF2-40B4-BE49-F238E27FC236}">
                <a16:creationId xmlns:a16="http://schemas.microsoft.com/office/drawing/2014/main" id="{1C6CECE8-F081-ED49-8D65-A3A6CF2BD5D7}"/>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2" name="Picture 1" descr="Text&#10;&#10;Description automatically generated with low confidence">
            <a:extLst>
              <a:ext uri="{FF2B5EF4-FFF2-40B4-BE49-F238E27FC236}">
                <a16:creationId xmlns:a16="http://schemas.microsoft.com/office/drawing/2014/main" id="{0AE6BEA5-DABB-988F-760B-56804209BE15}"/>
              </a:ext>
            </a:extLst>
          </p:cNvPr>
          <p:cNvPicPr>
            <a:picLocks noChangeAspect="1"/>
          </p:cNvPicPr>
          <p:nvPr userDrawn="1"/>
        </p:nvPicPr>
        <p:blipFill>
          <a:blip r:embed="rId2"/>
          <a:stretch>
            <a:fillRect/>
          </a:stretch>
        </p:blipFill>
        <p:spPr>
          <a:xfrm>
            <a:off x="7895902" y="5878865"/>
            <a:ext cx="1083671" cy="644499"/>
          </a:xfrm>
          <a:prstGeom prst="rect">
            <a:avLst/>
          </a:prstGeom>
        </p:spPr>
      </p:pic>
    </p:spTree>
    <p:extLst>
      <p:ext uri="{BB962C8B-B14F-4D97-AF65-F5344CB8AC3E}">
        <p14:creationId xmlns:p14="http://schemas.microsoft.com/office/powerpoint/2010/main" val="3346854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11/27/23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pic>
        <p:nvPicPr>
          <p:cNvPr id="5" name="Picture 4">
            <a:extLst>
              <a:ext uri="{FF2B5EF4-FFF2-40B4-BE49-F238E27FC236}">
                <a16:creationId xmlns:a16="http://schemas.microsoft.com/office/drawing/2014/main" id="{4E25F051-0B85-4A0F-B1FD-F20808F6BD6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9143999" cy="6857999"/>
          </a:xfrm>
          <a:prstGeom prst="rect">
            <a:avLst/>
          </a:prstGeom>
        </p:spPr>
      </p:pic>
    </p:spTree>
    <p:extLst>
      <p:ext uri="{BB962C8B-B14F-4D97-AF65-F5344CB8AC3E}">
        <p14:creationId xmlns:p14="http://schemas.microsoft.com/office/powerpoint/2010/main" val="259386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D7D0D0-465A-4EBE-961D-011E3673A8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9143999" cy="6857999"/>
          </a:xfrm>
          <a:prstGeom prst="rect">
            <a:avLst/>
          </a:prstGeom>
        </p:spPr>
      </p:pic>
      <p:sp>
        <p:nvSpPr>
          <p:cNvPr id="2" name="Title 1">
            <a:extLst>
              <a:ext uri="{FF2B5EF4-FFF2-40B4-BE49-F238E27FC236}">
                <a16:creationId xmlns:a16="http://schemas.microsoft.com/office/drawing/2014/main" id="{6DF0F6D7-4388-40B1-BDA9-67833B21AA92}"/>
              </a:ext>
            </a:extLst>
          </p:cNvPr>
          <p:cNvSpPr>
            <a:spLocks noGrp="1"/>
          </p:cNvSpPr>
          <p:nvPr>
            <p:ph type="title" hasCustomPrompt="1"/>
          </p:nvPr>
        </p:nvSpPr>
        <p:spPr/>
        <p:txBody>
          <a:bodyPr>
            <a:normAutofit/>
          </a:bodyPr>
          <a:lstStyle>
            <a:lvl1pPr>
              <a:defRPr sz="3000"/>
            </a:lvl1pPr>
          </a:lstStyle>
          <a:p>
            <a:r>
              <a:rPr lang="en-US" sz="3000"/>
              <a:t>Sample Title-Franklin Gothic Medium - 40 </a:t>
            </a:r>
            <a:r>
              <a:rPr lang="en-US" sz="3000" err="1"/>
              <a:t>pt</a:t>
            </a:r>
            <a:endParaRPr lang="en-US"/>
          </a:p>
        </p:txBody>
      </p:sp>
      <p:sp>
        <p:nvSpPr>
          <p:cNvPr id="3" name="Content Placeholder 2">
            <a:extLst>
              <a:ext uri="{FF2B5EF4-FFF2-40B4-BE49-F238E27FC236}">
                <a16:creationId xmlns:a16="http://schemas.microsoft.com/office/drawing/2014/main" id="{47C59E37-1F4B-4F87-AFA9-122478F13FC4}"/>
              </a:ext>
            </a:extLst>
          </p:cNvPr>
          <p:cNvSpPr>
            <a:spLocks noGrp="1"/>
          </p:cNvSpPr>
          <p:nvPr>
            <p:ph idx="1" hasCustomPrompt="1"/>
          </p:nvPr>
        </p:nvSpPr>
        <p:spPr/>
        <p:txBody>
          <a:bodyPr/>
          <a:lstStyle>
            <a:lvl1pPr>
              <a:defRPr>
                <a:solidFill>
                  <a:schemeClr val="tx1"/>
                </a:solidFill>
                <a:latin typeface="+mn-lt"/>
              </a:defRPr>
            </a:lvl1pPr>
            <a:lvl2pPr>
              <a:defRPr>
                <a:solidFill>
                  <a:schemeClr val="tx1"/>
                </a:solidFill>
                <a:latin typeface="+mn-lt"/>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z="2100">
                <a:solidFill>
                  <a:srgbClr val="0A4B6F"/>
                </a:solidFill>
                <a:latin typeface="Franklin Gothic Book" panose="020B0503020102020204" pitchFamily="34" charset="0"/>
              </a:rPr>
              <a:t>Sample Text-Franklin Gothic Medium – 28 </a:t>
            </a:r>
            <a:r>
              <a:rPr lang="en-US" sz="2100" err="1">
                <a:solidFill>
                  <a:srgbClr val="0A4B6F"/>
                </a:solidFill>
                <a:latin typeface="Franklin Gothic Book" panose="020B0503020102020204" pitchFamily="34" charset="0"/>
              </a:rPr>
              <a:t>pt</a:t>
            </a:r>
            <a:endParaRPr lang="en-US"/>
          </a:p>
          <a:p>
            <a:pPr lvl="1"/>
            <a:r>
              <a:rPr lang="en-US" sz="1800">
                <a:solidFill>
                  <a:srgbClr val="0A4B6F"/>
                </a:solidFill>
                <a:latin typeface="Franklin Gothic Book" panose="020B0503020102020204" pitchFamily="34" charset="0"/>
              </a:rPr>
              <a:t>Second level</a:t>
            </a:r>
            <a:endParaRPr lang="en-US"/>
          </a:p>
          <a:p>
            <a:pPr lvl="2"/>
            <a:r>
              <a:rPr lang="en-US" sz="1500">
                <a:solidFill>
                  <a:srgbClr val="0A4B6F"/>
                </a:solidFill>
                <a:latin typeface="Franklin Gothic Book" panose="020B0503020102020204" pitchFamily="34" charset="0"/>
              </a:rPr>
              <a:t>Third level</a:t>
            </a:r>
            <a:endParaRPr lang="en-US"/>
          </a:p>
          <a:p>
            <a:pPr lvl="3"/>
            <a:r>
              <a:rPr lang="en-US" sz="1350">
                <a:solidFill>
                  <a:srgbClr val="0A4B6F"/>
                </a:solidFill>
                <a:latin typeface="Franklin Gothic Book" panose="020B0503020102020204" pitchFamily="34" charset="0"/>
              </a:rPr>
              <a:t>Fourth level</a:t>
            </a:r>
            <a:endParaRPr lang="en-US"/>
          </a:p>
          <a:p>
            <a:pPr lvl="4"/>
            <a:r>
              <a:rPr lang="en-US" sz="1350">
                <a:solidFill>
                  <a:srgbClr val="0A4B6F"/>
                </a:solidFill>
                <a:latin typeface="Franklin Gothic Book" panose="020B0503020102020204" pitchFamily="34" charset="0"/>
              </a:rPr>
              <a:t>Fifth level</a:t>
            </a:r>
            <a:endParaRPr lang="en-US"/>
          </a:p>
        </p:txBody>
      </p:sp>
      <p:sp>
        <p:nvSpPr>
          <p:cNvPr id="4" name="Date Placeholder 3">
            <a:extLst>
              <a:ext uri="{FF2B5EF4-FFF2-40B4-BE49-F238E27FC236}">
                <a16:creationId xmlns:a16="http://schemas.microsoft.com/office/drawing/2014/main" id="{D51273CD-F1B2-4CD9-A06A-DF7F382CBA38}"/>
              </a:ext>
            </a:extLst>
          </p:cNvPr>
          <p:cNvSpPr>
            <a:spLocks noGrp="1"/>
          </p:cNvSpPr>
          <p:nvPr>
            <p:ph type="dt" sz="half" idx="10"/>
          </p:nvPr>
        </p:nvSpPr>
        <p:spPr/>
        <p:txBody>
          <a:bodyPr/>
          <a:lstStyle/>
          <a:p>
            <a:fld id="{EC2168AF-37D9-4373-B5D1-9045F49DAA2D}" type="datetimeFigureOut">
              <a:rPr lang="en-US" smtClean="0"/>
              <a:t>11/27/23</a:t>
            </a:fld>
            <a:endParaRPr lang="en-US"/>
          </a:p>
        </p:txBody>
      </p:sp>
      <p:sp>
        <p:nvSpPr>
          <p:cNvPr id="5" name="Footer Placeholder 4">
            <a:extLst>
              <a:ext uri="{FF2B5EF4-FFF2-40B4-BE49-F238E27FC236}">
                <a16:creationId xmlns:a16="http://schemas.microsoft.com/office/drawing/2014/main" id="{8077D1BE-8E26-4665-AE04-3396074CF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F8A7E-E8C2-4749-9E5B-91F68D15F28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993511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CBE291-48B2-4A92-86EF-2EA3040D05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1"/>
            <a:ext cx="9143999" cy="6857999"/>
          </a:xfrm>
          <a:prstGeom prst="rect">
            <a:avLst/>
          </a:prstGeom>
        </p:spPr>
      </p:pic>
      <p:sp>
        <p:nvSpPr>
          <p:cNvPr id="2" name="Title 1">
            <a:extLst>
              <a:ext uri="{FF2B5EF4-FFF2-40B4-BE49-F238E27FC236}">
                <a16:creationId xmlns:a16="http://schemas.microsoft.com/office/drawing/2014/main" id="{BFCAE665-CC8A-44DD-BBF1-9B91DF9C3CDE}"/>
              </a:ext>
            </a:extLst>
          </p:cNvPr>
          <p:cNvSpPr>
            <a:spLocks noGrp="1"/>
          </p:cNvSpPr>
          <p:nvPr>
            <p:ph type="title" hasCustomPrompt="1"/>
          </p:nvPr>
        </p:nvSpPr>
        <p:spPr>
          <a:xfrm>
            <a:off x="523875" y="290515"/>
            <a:ext cx="7312819" cy="842961"/>
          </a:xfrm>
        </p:spPr>
        <p:txBody>
          <a:bodyPr anchor="b">
            <a:noAutofit/>
          </a:bodyPr>
          <a:lstStyle>
            <a:lvl1pPr>
              <a:defRPr sz="3000">
                <a:latin typeface="Franklin Gothic Medium" panose="020B0603020102020204" pitchFamily="34" charset="0"/>
              </a:defRPr>
            </a:lvl1pPr>
          </a:lstStyle>
          <a:p>
            <a:r>
              <a:rPr lang="en-US" sz="3000"/>
              <a:t>Sample Title-Franklin Gothic Medium - 40 </a:t>
            </a:r>
            <a:r>
              <a:rPr lang="en-US" sz="3000" err="1"/>
              <a:t>pt</a:t>
            </a:r>
            <a:endParaRPr lang="en-US"/>
          </a:p>
        </p:txBody>
      </p:sp>
      <p:sp>
        <p:nvSpPr>
          <p:cNvPr id="4" name="Date Placeholder 3">
            <a:extLst>
              <a:ext uri="{FF2B5EF4-FFF2-40B4-BE49-F238E27FC236}">
                <a16:creationId xmlns:a16="http://schemas.microsoft.com/office/drawing/2014/main" id="{D69D6257-B0D3-4FEE-9904-252C68C6744B}"/>
              </a:ext>
            </a:extLst>
          </p:cNvPr>
          <p:cNvSpPr>
            <a:spLocks noGrp="1"/>
          </p:cNvSpPr>
          <p:nvPr>
            <p:ph type="dt" sz="half" idx="10"/>
          </p:nvPr>
        </p:nvSpPr>
        <p:spPr/>
        <p:txBody>
          <a:bodyPr/>
          <a:lstStyle/>
          <a:p>
            <a:fld id="{EC2168AF-37D9-4373-B5D1-9045F49DAA2D}" type="datetimeFigureOut">
              <a:rPr lang="en-US" smtClean="0"/>
              <a:t>11/27/23</a:t>
            </a:fld>
            <a:endParaRPr lang="en-US"/>
          </a:p>
        </p:txBody>
      </p:sp>
      <p:sp>
        <p:nvSpPr>
          <p:cNvPr id="5" name="Footer Placeholder 4">
            <a:extLst>
              <a:ext uri="{FF2B5EF4-FFF2-40B4-BE49-F238E27FC236}">
                <a16:creationId xmlns:a16="http://schemas.microsoft.com/office/drawing/2014/main" id="{3505A29D-4CE9-441B-BDB8-1FA3E8C86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FA27C3-1943-4F3E-92B8-B68E550E1D11}"/>
              </a:ext>
            </a:extLst>
          </p:cNvPr>
          <p:cNvSpPr>
            <a:spLocks noGrp="1"/>
          </p:cNvSpPr>
          <p:nvPr>
            <p:ph type="sldNum" sz="quarter" idx="12"/>
          </p:nvPr>
        </p:nvSpPr>
        <p:spPr/>
        <p:txBody>
          <a:bodyPr/>
          <a:lstStyle/>
          <a:p>
            <a:fld id="{BBCA8C40-DF7B-4DA2-82C7-8C06D3EA14F1}" type="slidenum">
              <a:rPr lang="en-US" smtClean="0"/>
              <a:t>‹#›</a:t>
            </a:fld>
            <a:endParaRPr lang="en-US"/>
          </a:p>
        </p:txBody>
      </p:sp>
    </p:spTree>
    <p:extLst>
      <p:ext uri="{BB962C8B-B14F-4D97-AF65-F5344CB8AC3E}">
        <p14:creationId xmlns:p14="http://schemas.microsoft.com/office/powerpoint/2010/main" val="1860292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C12FD5-7E2D-4F82-963D-FAD2F7552E7D}"/>
              </a:ext>
            </a:extLst>
          </p:cNvPr>
          <p:cNvSpPr>
            <a:spLocks noGrp="1"/>
          </p:cNvSpPr>
          <p:nvPr>
            <p:ph type="dt" sz="half" idx="10"/>
          </p:nvPr>
        </p:nvSpPr>
        <p:spPr/>
        <p:txBody>
          <a:bodyPr/>
          <a:lstStyle/>
          <a:p>
            <a:fld id="{EC2168AF-37D9-4373-B5D1-9045F49DAA2D}" type="datetimeFigureOut">
              <a:rPr lang="en-US" smtClean="0"/>
              <a:t>11/27/23</a:t>
            </a:fld>
            <a:endParaRPr lang="en-US"/>
          </a:p>
        </p:txBody>
      </p:sp>
      <p:sp>
        <p:nvSpPr>
          <p:cNvPr id="3" name="Footer Placeholder 2">
            <a:extLst>
              <a:ext uri="{FF2B5EF4-FFF2-40B4-BE49-F238E27FC236}">
                <a16:creationId xmlns:a16="http://schemas.microsoft.com/office/drawing/2014/main" id="{0FC1F718-14E6-4C27-A2AC-A25DA5CC6F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7B6E67-A82E-42CA-AB78-1F6FF390DF8F}"/>
              </a:ext>
            </a:extLst>
          </p:cNvPr>
          <p:cNvSpPr>
            <a:spLocks noGrp="1"/>
          </p:cNvSpPr>
          <p:nvPr>
            <p:ph type="sldNum" sz="quarter" idx="12"/>
          </p:nvPr>
        </p:nvSpPr>
        <p:spPr/>
        <p:txBody>
          <a:bodyPr/>
          <a:lstStyle/>
          <a:p>
            <a:fld id="{BBCA8C40-DF7B-4DA2-82C7-8C06D3EA14F1}" type="slidenum">
              <a:rPr lang="en-US" smtClean="0"/>
              <a:t>‹#›</a:t>
            </a:fld>
            <a:endParaRPr lang="en-US"/>
          </a:p>
        </p:txBody>
      </p:sp>
      <p:sp>
        <p:nvSpPr>
          <p:cNvPr id="8" name="Title 6">
            <a:extLst>
              <a:ext uri="{FF2B5EF4-FFF2-40B4-BE49-F238E27FC236}">
                <a16:creationId xmlns:a16="http://schemas.microsoft.com/office/drawing/2014/main" id="{94B1AA49-619D-4167-BC8E-90DB3BD19C48}"/>
              </a:ext>
            </a:extLst>
          </p:cNvPr>
          <p:cNvSpPr>
            <a:spLocks noGrp="1"/>
          </p:cNvSpPr>
          <p:nvPr>
            <p:ph type="title" hasCustomPrompt="1"/>
          </p:nvPr>
        </p:nvSpPr>
        <p:spPr>
          <a:xfrm>
            <a:off x="628650" y="1593851"/>
            <a:ext cx="7886700" cy="1325563"/>
          </a:xfrm>
        </p:spPr>
        <p:txBody>
          <a:bodyPr>
            <a:normAutofit/>
          </a:bodyPr>
          <a:lstStyle>
            <a:lvl1pPr>
              <a:defRPr sz="3000">
                <a:solidFill>
                  <a:srgbClr val="0A4B6F"/>
                </a:solidFill>
              </a:defRPr>
            </a:lvl1pPr>
          </a:lstStyle>
          <a:p>
            <a:r>
              <a:rPr lang="en-US"/>
              <a:t>Sample Title-Franklin Gothic Medium - 40 </a:t>
            </a:r>
            <a:r>
              <a:rPr lang="en-US" err="1"/>
              <a:t>pt</a:t>
            </a:r>
            <a:br>
              <a:rPr lang="en-US"/>
            </a:br>
            <a:r>
              <a:rPr lang="en-US"/>
              <a:t>(this style with smaller branding for use when representing extensive content only)</a:t>
            </a:r>
          </a:p>
        </p:txBody>
      </p:sp>
    </p:spTree>
    <p:extLst>
      <p:ext uri="{BB962C8B-B14F-4D97-AF65-F5344CB8AC3E}">
        <p14:creationId xmlns:p14="http://schemas.microsoft.com/office/powerpoint/2010/main" val="1273249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DB09C-A5EB-4D6F-A245-28A317EDBE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75CF09-3305-41AF-9C9A-B6006FA7B55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07FF60-3B45-4870-9059-B913212F682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FEC6FE-F7F4-48A6-BFF9-C1BDB03DC4EF}"/>
              </a:ext>
            </a:extLst>
          </p:cNvPr>
          <p:cNvSpPr>
            <a:spLocks noGrp="1"/>
          </p:cNvSpPr>
          <p:nvPr>
            <p:ph type="dt" sz="half" idx="10"/>
          </p:nvPr>
        </p:nvSpPr>
        <p:spPr/>
        <p:txBody>
          <a:bodyPr/>
          <a:lstStyle/>
          <a:p>
            <a:fld id="{C74C9315-6163-4D1A-BC2C-B38B22E6702D}" type="datetimeFigureOut">
              <a:rPr lang="en-US" smtClean="0"/>
              <a:t>11/27/23</a:t>
            </a:fld>
            <a:endParaRPr lang="en-US"/>
          </a:p>
        </p:txBody>
      </p:sp>
      <p:sp>
        <p:nvSpPr>
          <p:cNvPr id="6" name="Footer Placeholder 5">
            <a:extLst>
              <a:ext uri="{FF2B5EF4-FFF2-40B4-BE49-F238E27FC236}">
                <a16:creationId xmlns:a16="http://schemas.microsoft.com/office/drawing/2014/main" id="{598A73BA-A2DD-454F-B7B0-30C869FB8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D5F4D7-F126-4973-913C-BE115B1D1AE4}"/>
              </a:ext>
            </a:extLst>
          </p:cNvPr>
          <p:cNvSpPr>
            <a:spLocks noGrp="1"/>
          </p:cNvSpPr>
          <p:nvPr>
            <p:ph type="sldNum" sz="quarter" idx="12"/>
          </p:nvPr>
        </p:nvSpPr>
        <p:spPr/>
        <p:txBody>
          <a:bodyPr/>
          <a:lstStyle/>
          <a:p>
            <a:fld id="{7AC293BE-312F-4B78-BB9C-A1B97C6380E8}" type="slidenum">
              <a:rPr lang="en-US" smtClean="0"/>
              <a:t>‹#›</a:t>
            </a:fld>
            <a:endParaRPr lang="en-US"/>
          </a:p>
        </p:txBody>
      </p:sp>
    </p:spTree>
    <p:extLst>
      <p:ext uri="{BB962C8B-B14F-4D97-AF65-F5344CB8AC3E}">
        <p14:creationId xmlns:p14="http://schemas.microsoft.com/office/powerpoint/2010/main" val="2490263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A757F95-A39D-4ACE-8295-41A9FBD4AE34}"/>
              </a:ext>
            </a:extLst>
          </p:cNvPr>
          <p:cNvSpPr>
            <a:spLocks noGrp="1"/>
          </p:cNvSpPr>
          <p:nvPr>
            <p:ph type="dt" sz="half" idx="10"/>
          </p:nvPr>
        </p:nvSpPr>
        <p:spPr>
          <a:xfrm>
            <a:off x="628650" y="6356351"/>
            <a:ext cx="2057400" cy="365125"/>
          </a:xfrm>
          <a:prstGeom prst="rect">
            <a:avLst/>
          </a:prstGeom>
        </p:spPr>
        <p:txBody>
          <a:bodyPr/>
          <a:lstStyle/>
          <a:p>
            <a:fld id="{84A0D9F4-61C1-B943-9632-D9CA63134CF8}" type="datetimeFigureOut">
              <a:rPr lang="en-US" smtClean="0"/>
              <a:t>11/27/23</a:t>
            </a:fld>
            <a:endParaRPr lang="en-US"/>
          </a:p>
        </p:txBody>
      </p:sp>
      <p:sp>
        <p:nvSpPr>
          <p:cNvPr id="4" name="Footer Placeholder 3">
            <a:extLst>
              <a:ext uri="{FF2B5EF4-FFF2-40B4-BE49-F238E27FC236}">
                <a16:creationId xmlns:a16="http://schemas.microsoft.com/office/drawing/2014/main" id="{E38D340B-5C6F-4CA4-97F3-96C3CD919D06}"/>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31959A6-15AE-479F-9D45-971EE4E79423}"/>
              </a:ext>
            </a:extLst>
          </p:cNvPr>
          <p:cNvSpPr>
            <a:spLocks noGrp="1"/>
          </p:cNvSpPr>
          <p:nvPr>
            <p:ph type="sldNum" sz="quarter" idx="12"/>
          </p:nvPr>
        </p:nvSpPr>
        <p:spPr>
          <a:xfrm>
            <a:off x="6457950" y="6356351"/>
            <a:ext cx="2057400" cy="365125"/>
          </a:xfrm>
          <a:prstGeom prst="rect">
            <a:avLst/>
          </a:prstGeom>
        </p:spPr>
        <p:txBody>
          <a:bodyPr/>
          <a:lstStyle/>
          <a:p>
            <a:fld id="{2A4BE72A-DA3F-234C-878F-DD72C5FA956B}" type="slidenum">
              <a:rPr lang="en-US" smtClean="0"/>
              <a:t>‹#›</a:t>
            </a:fld>
            <a:endParaRPr lang="en-US"/>
          </a:p>
        </p:txBody>
      </p:sp>
      <p:sp>
        <p:nvSpPr>
          <p:cNvPr id="6" name="Text Placeholder 17">
            <a:extLst>
              <a:ext uri="{FF2B5EF4-FFF2-40B4-BE49-F238E27FC236}">
                <a16:creationId xmlns:a16="http://schemas.microsoft.com/office/drawing/2014/main" id="{C54339E6-D89D-4455-8A4E-CF98995A2F4B}"/>
              </a:ext>
            </a:extLst>
          </p:cNvPr>
          <p:cNvSpPr>
            <a:spLocks noGrp="1"/>
          </p:cNvSpPr>
          <p:nvPr>
            <p:ph type="body" sz="quarter" idx="13" hasCustomPrompt="1"/>
          </p:nvPr>
        </p:nvSpPr>
        <p:spPr>
          <a:xfrm>
            <a:off x="456637" y="389895"/>
            <a:ext cx="8058713" cy="960703"/>
          </a:xfrm>
          <a:prstGeom prst="rect">
            <a:avLst/>
          </a:prstGeom>
        </p:spPr>
        <p:txBody>
          <a:bodyPr/>
          <a:lstStyle>
            <a:lvl1pPr marL="0" indent="0">
              <a:lnSpc>
                <a:spcPct val="100000"/>
              </a:lnSpc>
              <a:buNone/>
              <a:defRPr sz="525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7" name="Text Placeholder 15">
            <a:extLst>
              <a:ext uri="{FF2B5EF4-FFF2-40B4-BE49-F238E27FC236}">
                <a16:creationId xmlns:a16="http://schemas.microsoft.com/office/drawing/2014/main" id="{8505AE5F-FC29-4F23-8E1B-2D73365B6758}"/>
              </a:ext>
            </a:extLst>
          </p:cNvPr>
          <p:cNvSpPr>
            <a:spLocks noGrp="1"/>
          </p:cNvSpPr>
          <p:nvPr>
            <p:ph type="body" sz="quarter" idx="14"/>
          </p:nvPr>
        </p:nvSpPr>
        <p:spPr>
          <a:xfrm>
            <a:off x="456637" y="1554773"/>
            <a:ext cx="8058713" cy="4597400"/>
          </a:xfrm>
          <a:prstGeom prst="rect">
            <a:avLst/>
          </a:prstGeom>
        </p:spPr>
        <p:txBody>
          <a:bodyPr/>
          <a:lstStyle>
            <a:lvl1pPr marL="0" indent="0">
              <a:lnSpc>
                <a:spcPct val="100000"/>
              </a:lnSpc>
              <a:buNone/>
              <a:defRPr sz="2100" b="0" i="0">
                <a:latin typeface="Avenir Next" panose="020B0503020202020204" pitchFamily="34" charset="0"/>
              </a:defRPr>
            </a:lvl1pPr>
            <a:lvl2pPr marL="600075" indent="-257175">
              <a:buFont typeface="Arial" panose="020B0604020202020204" pitchFamily="34" charset="0"/>
              <a:buChar char="•"/>
              <a:defRPr b="0" i="0">
                <a:latin typeface="Avenir Next" panose="020B0503020202020204" pitchFamily="34" charset="0"/>
              </a:defRPr>
            </a:lvl2pPr>
            <a:lvl3pPr marL="942975" indent="-257175">
              <a:buFont typeface="Arial" panose="020B0604020202020204" pitchFamily="34" charset="0"/>
              <a:buChar char="•"/>
              <a:defRPr b="0" i="0">
                <a:latin typeface="Avenir Next" panose="020B0503020202020204" pitchFamily="34" charset="0"/>
              </a:defRPr>
            </a:lvl3pPr>
            <a:lvl4pPr marL="1243013" indent="-214313">
              <a:buFont typeface="Arial" panose="020B0604020202020204" pitchFamily="34" charset="0"/>
              <a:buChar char="•"/>
              <a:defRPr b="0" i="0">
                <a:latin typeface="Avenir Next" panose="020B0503020202020204" pitchFamily="34" charset="0"/>
              </a:defRPr>
            </a:lvl4pPr>
            <a:lvl5pPr marL="1585913" indent="-214313">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424501D7-C02F-4498-B904-2AEA5A956FD2}"/>
              </a:ext>
            </a:extLst>
          </p:cNvPr>
          <p:cNvCxnSpPr>
            <a:cxnSpLocks/>
          </p:cNvCxnSpPr>
          <p:nvPr userDrawn="1"/>
        </p:nvCxnSpPr>
        <p:spPr>
          <a:xfrm>
            <a:off x="456636" y="1414465"/>
            <a:ext cx="812198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742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9" name="Picture Placeholder 7" descr="A picture containing background pattern&#10;&#10;Description automatically generated">
            <a:extLst>
              <a:ext uri="{FF2B5EF4-FFF2-40B4-BE49-F238E27FC236}">
                <a16:creationId xmlns:a16="http://schemas.microsoft.com/office/drawing/2014/main" id="{66561A8E-35BC-D74F-8945-03AE9FFF2ED5}"/>
              </a:ext>
            </a:extLst>
          </p:cNvPr>
          <p:cNvPicPr>
            <a:picLocks noChangeAspect="1"/>
          </p:cNvPicPr>
          <p:nvPr userDrawn="1"/>
        </p:nvPicPr>
        <p:blipFill rotWithShape="1">
          <a:blip r:embed="rId2"/>
          <a:srcRect l="37003" r="37003"/>
          <a:stretch/>
        </p:blipFill>
        <p:spPr>
          <a:xfrm>
            <a:off x="0" y="0"/>
            <a:ext cx="2676525" cy="6858000"/>
          </a:xfrm>
          <a:prstGeom prst="rect">
            <a:avLst/>
          </a:prstGeom>
        </p:spPr>
      </p:pic>
      <p:sp>
        <p:nvSpPr>
          <p:cNvPr id="8" name="Picture Placeholder 2">
            <a:extLst>
              <a:ext uri="{FF2B5EF4-FFF2-40B4-BE49-F238E27FC236}">
                <a16:creationId xmlns:a16="http://schemas.microsoft.com/office/drawing/2014/main" id="{3D9D8460-4664-4355-BDD3-EA113FA29129}"/>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3" name="Picture 2" descr="Text&#10;&#10;Description automatically generated with low confidence">
            <a:extLst>
              <a:ext uri="{FF2B5EF4-FFF2-40B4-BE49-F238E27FC236}">
                <a16:creationId xmlns:a16="http://schemas.microsoft.com/office/drawing/2014/main" id="{A865A3BA-D791-9DC5-DEE7-47BA33C9C4D8}"/>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871889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8" name="Picture 7" descr="A picture containing person, yellow, handcart&#10;&#10;Description automatically generated">
            <a:extLst>
              <a:ext uri="{FF2B5EF4-FFF2-40B4-BE49-F238E27FC236}">
                <a16:creationId xmlns:a16="http://schemas.microsoft.com/office/drawing/2014/main" id="{09F23DF2-F19E-B648-B31C-DEB5C0873E2D}"/>
              </a:ext>
            </a:extLst>
          </p:cNvPr>
          <p:cNvPicPr>
            <a:picLocks noChangeAspect="1"/>
          </p:cNvPicPr>
          <p:nvPr userDrawn="1"/>
        </p:nvPicPr>
        <p:blipFill rotWithShape="1">
          <a:blip r:embed="rId2"/>
          <a:srcRect l="47196" t="147" r="26827" b="147"/>
          <a:stretch/>
        </p:blipFill>
        <p:spPr>
          <a:xfrm>
            <a:off x="0" y="-1"/>
            <a:ext cx="2676525" cy="6858001"/>
          </a:xfrm>
          <a:prstGeom prst="rect">
            <a:avLst/>
          </a:prstGeom>
        </p:spPr>
      </p:pic>
      <p:sp>
        <p:nvSpPr>
          <p:cNvPr id="9" name="Picture Placeholder 2">
            <a:extLst>
              <a:ext uri="{FF2B5EF4-FFF2-40B4-BE49-F238E27FC236}">
                <a16:creationId xmlns:a16="http://schemas.microsoft.com/office/drawing/2014/main" id="{E12FAFB0-9FF0-4BE4-AB0B-9EDB628CC543}"/>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A2B48564-BA66-30EC-7583-9BFE3C2073AA}"/>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00863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1.4">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082529" y="0"/>
            <a:ext cx="5495925" cy="1414464"/>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082529" y="1674814"/>
            <a:ext cx="5495925" cy="4290423"/>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31794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8448848-98EA-CB4F-915C-B5AC317FE851}"/>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9" name="Picture Placeholder 5">
            <a:extLst>
              <a:ext uri="{FF2B5EF4-FFF2-40B4-BE49-F238E27FC236}">
                <a16:creationId xmlns:a16="http://schemas.microsoft.com/office/drawing/2014/main" id="{375519EA-97D1-0140-8875-3003BC9C8519}"/>
              </a:ext>
            </a:extLst>
          </p:cNvPr>
          <p:cNvPicPr>
            <a:picLocks noChangeAspect="1"/>
          </p:cNvPicPr>
          <p:nvPr userDrawn="1"/>
        </p:nvPicPr>
        <p:blipFill rotWithShape="1">
          <a:blip r:embed="rId2"/>
          <a:srcRect l="39542" t="3685" r="37252" b="7119"/>
          <a:stretch/>
        </p:blipFill>
        <p:spPr>
          <a:xfrm>
            <a:off x="0" y="0"/>
            <a:ext cx="2676525" cy="6858000"/>
          </a:xfrm>
          <a:prstGeom prst="rect">
            <a:avLst/>
          </a:prstGeom>
        </p:spPr>
      </p:pic>
      <p:sp>
        <p:nvSpPr>
          <p:cNvPr id="3" name="Picture Placeholder 2">
            <a:extLst>
              <a:ext uri="{FF2B5EF4-FFF2-40B4-BE49-F238E27FC236}">
                <a16:creationId xmlns:a16="http://schemas.microsoft.com/office/drawing/2014/main" id="{A66A9E3E-218F-4D53-991F-E6887C1B22ED}"/>
              </a:ext>
            </a:extLst>
          </p:cNvPr>
          <p:cNvSpPr>
            <a:spLocks noGrp="1"/>
          </p:cNvSpPr>
          <p:nvPr>
            <p:ph type="pic" sz="quarter" idx="13"/>
          </p:nvPr>
        </p:nvSpPr>
        <p:spPr>
          <a:xfrm>
            <a:off x="0" y="0"/>
            <a:ext cx="2676525" cy="6858000"/>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02D95802-FDA9-929C-D580-960CB83BD913}"/>
              </a:ext>
            </a:extLst>
          </p:cNvPr>
          <p:cNvPicPr>
            <a:picLocks noChangeAspect="1"/>
          </p:cNvPicPr>
          <p:nvPr userDrawn="1"/>
        </p:nvPicPr>
        <p:blipFill>
          <a:blip r:embed="rId3"/>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2903719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2.2">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5495925" cy="1414457"/>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1674813"/>
            <a:ext cx="5645944" cy="4597400"/>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362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0" name="Picture 9">
            <a:extLst>
              <a:ext uri="{FF2B5EF4-FFF2-40B4-BE49-F238E27FC236}">
                <a16:creationId xmlns:a16="http://schemas.microsoft.com/office/drawing/2014/main" id="{8B6B40EA-622C-A249-BD82-F2C8FEFC3ACA}"/>
              </a:ext>
            </a:extLst>
          </p:cNvPr>
          <p:cNvPicPr>
            <a:picLocks noChangeAspect="1"/>
          </p:cNvPicPr>
          <p:nvPr userDrawn="1"/>
        </p:nvPicPr>
        <p:blipFill rotWithShape="1">
          <a:blip r:embed="rId2"/>
          <a:srcRect l="25178" t="9682" r="17028" b="2529"/>
          <a:stretch/>
        </p:blipFill>
        <p:spPr>
          <a:xfrm>
            <a:off x="6286500" y="-21381"/>
            <a:ext cx="2857500" cy="2892775"/>
          </a:xfrm>
          <a:prstGeom prst="rect">
            <a:avLst/>
          </a:prstGeom>
        </p:spPr>
      </p:pic>
      <p:pic>
        <p:nvPicPr>
          <p:cNvPr id="15" name="Picture 14">
            <a:extLst>
              <a:ext uri="{FF2B5EF4-FFF2-40B4-BE49-F238E27FC236}">
                <a16:creationId xmlns:a16="http://schemas.microsoft.com/office/drawing/2014/main" id="{C1883C41-E773-DB48-84F2-6DFB9C09EFDF}"/>
              </a:ext>
            </a:extLst>
          </p:cNvPr>
          <p:cNvPicPr>
            <a:picLocks noChangeAspect="1"/>
          </p:cNvPicPr>
          <p:nvPr userDrawn="1"/>
        </p:nvPicPr>
        <p:blipFill rotWithShape="1">
          <a:blip r:embed="rId3"/>
          <a:srcRect l="33796" t="6547" r="4205" b="-427"/>
          <a:stretch/>
        </p:blipFill>
        <p:spPr>
          <a:xfrm>
            <a:off x="6286499" y="2956664"/>
            <a:ext cx="2857501" cy="2883705"/>
          </a:xfrm>
          <a:prstGeom prst="rect">
            <a:avLst/>
          </a:prstGeom>
        </p:spPr>
      </p:pic>
      <p:sp>
        <p:nvSpPr>
          <p:cNvPr id="13" name="Picture Placeholder 2">
            <a:extLst>
              <a:ext uri="{FF2B5EF4-FFF2-40B4-BE49-F238E27FC236}">
                <a16:creationId xmlns:a16="http://schemas.microsoft.com/office/drawing/2014/main" id="{7CC110C7-6516-4A75-9FA4-FE484A091E4B}"/>
              </a:ext>
            </a:extLst>
          </p:cNvPr>
          <p:cNvSpPr>
            <a:spLocks noGrp="1"/>
          </p:cNvSpPr>
          <p:nvPr>
            <p:ph type="pic" sz="quarter" idx="13"/>
          </p:nvPr>
        </p:nvSpPr>
        <p:spPr>
          <a:xfrm>
            <a:off x="6286500" y="-16626"/>
            <a:ext cx="2857500" cy="2884488"/>
          </a:xfrm>
          <a:prstGeom prst="rect">
            <a:avLst/>
          </a:prstGeom>
        </p:spPr>
        <p:txBody>
          <a:bodyPr/>
          <a:lstStyle/>
          <a:p>
            <a:endParaRPr lang="en-US"/>
          </a:p>
        </p:txBody>
      </p:sp>
      <p:sp>
        <p:nvSpPr>
          <p:cNvPr id="14" name="Picture Placeholder 2">
            <a:extLst>
              <a:ext uri="{FF2B5EF4-FFF2-40B4-BE49-F238E27FC236}">
                <a16:creationId xmlns:a16="http://schemas.microsoft.com/office/drawing/2014/main" id="{47BD55C5-8CDF-4C12-A584-06452BC86215}"/>
              </a:ext>
            </a:extLst>
          </p:cNvPr>
          <p:cNvSpPr>
            <a:spLocks noGrp="1"/>
          </p:cNvSpPr>
          <p:nvPr>
            <p:ph type="pic" sz="quarter" idx="14"/>
          </p:nvPr>
        </p:nvSpPr>
        <p:spPr>
          <a:xfrm>
            <a:off x="6286500" y="2940040"/>
            <a:ext cx="2857500" cy="2884488"/>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38B9E2F4-303F-4241-FB98-564C0358888F}"/>
              </a:ext>
            </a:extLst>
          </p:cNvPr>
          <p:cNvPicPr>
            <a:picLocks noChangeAspect="1"/>
          </p:cNvPicPr>
          <p:nvPr userDrawn="1"/>
        </p:nvPicPr>
        <p:blipFill>
          <a:blip r:embed="rId4"/>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402371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2.3">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B3572698-6966-6549-B79E-F17CCEE3405C}"/>
              </a:ext>
            </a:extLst>
          </p:cNvPr>
          <p:cNvSpPr>
            <a:spLocks noGrp="1"/>
          </p:cNvSpPr>
          <p:nvPr>
            <p:ph type="body" sz="quarter" idx="12" hasCustomPrompt="1"/>
          </p:nvPr>
        </p:nvSpPr>
        <p:spPr>
          <a:xfrm>
            <a:off x="339329" y="1"/>
            <a:ext cx="5495925" cy="1414457"/>
          </a:xfrm>
          <a:prstGeom prst="rect">
            <a:avLst/>
          </a:prstGeom>
        </p:spPr>
        <p:txBody>
          <a:bodyPr anchor="ctr"/>
          <a:lstStyle>
            <a:lvl1pPr marL="0" indent="0">
              <a:lnSpc>
                <a:spcPct val="100000"/>
              </a:lnSpc>
              <a:buNone/>
              <a:defRPr sz="5000" b="1" i="0">
                <a:solidFill>
                  <a:srgbClr val="006885"/>
                </a:solidFill>
                <a:latin typeface="Avenir Next Demi Bold" panose="020B0503020202020204" pitchFamily="34" charset="0"/>
              </a:defRPr>
            </a:lvl1pPr>
            <a:lvl2pPr>
              <a:defRPr>
                <a:solidFill>
                  <a:srgbClr val="3897B0"/>
                </a:solidFill>
              </a:defRPr>
            </a:lvl2pPr>
            <a:lvl3pPr>
              <a:defRPr>
                <a:solidFill>
                  <a:srgbClr val="3897B0"/>
                </a:solidFill>
              </a:defRPr>
            </a:lvl3pPr>
            <a:lvl4pPr>
              <a:defRPr>
                <a:solidFill>
                  <a:srgbClr val="3897B0"/>
                </a:solidFill>
              </a:defRPr>
            </a:lvl4pPr>
            <a:lvl5pPr>
              <a:defRPr>
                <a:solidFill>
                  <a:srgbClr val="3897B0"/>
                </a:solidFill>
              </a:defRPr>
            </a:lvl5pPr>
          </a:lstStyle>
          <a:p>
            <a:pPr lvl="0"/>
            <a:r>
              <a:rPr lang="en-US" dirty="0"/>
              <a:t>Headline A</a:t>
            </a:r>
          </a:p>
        </p:txBody>
      </p:sp>
      <p:sp>
        <p:nvSpPr>
          <p:cNvPr id="16" name="Text Placeholder 15">
            <a:extLst>
              <a:ext uri="{FF2B5EF4-FFF2-40B4-BE49-F238E27FC236}">
                <a16:creationId xmlns:a16="http://schemas.microsoft.com/office/drawing/2014/main" id="{B11D9E4C-28EB-E548-9F07-D9443716C6BB}"/>
              </a:ext>
            </a:extLst>
          </p:cNvPr>
          <p:cNvSpPr>
            <a:spLocks noGrp="1"/>
          </p:cNvSpPr>
          <p:nvPr>
            <p:ph type="body" sz="quarter" idx="11"/>
          </p:nvPr>
        </p:nvSpPr>
        <p:spPr>
          <a:xfrm>
            <a:off x="339329" y="1674813"/>
            <a:ext cx="5645944" cy="4597400"/>
          </a:xfrm>
          <a:prstGeom prst="rect">
            <a:avLst/>
          </a:prstGeom>
        </p:spPr>
        <p:txBody>
          <a:bodyPr/>
          <a:lstStyle>
            <a:lvl1pPr marL="0" indent="0">
              <a:lnSpc>
                <a:spcPct val="100000"/>
              </a:lnSpc>
              <a:buNone/>
              <a:defRPr sz="1650" b="1" i="0">
                <a:solidFill>
                  <a:srgbClr val="003B55"/>
                </a:solidFill>
                <a:latin typeface="Avenir Next Demi Bold" panose="020B0503020202020204" pitchFamily="34" charset="0"/>
              </a:defRPr>
            </a:lvl1pPr>
            <a:lvl2pPr>
              <a:buNone/>
              <a:defRPr b="0" i="0">
                <a:latin typeface="Avenir Next" panose="020B0503020202020204" pitchFamily="34" charset="0"/>
              </a:defRPr>
            </a:lvl2pPr>
            <a:lvl3pPr>
              <a:buNone/>
              <a:defRPr b="0" i="0">
                <a:latin typeface="Avenir Next" panose="020B0503020202020204" pitchFamily="34" charset="0"/>
              </a:defRPr>
            </a:lvl3pPr>
            <a:lvl4pPr>
              <a:buNone/>
              <a:defRPr b="0" i="0">
                <a:latin typeface="Avenir Next" panose="020B0503020202020204" pitchFamily="34" charset="0"/>
              </a:defRPr>
            </a:lvl4pPr>
            <a:lvl5pPr>
              <a:buNone/>
              <a:defRPr b="0" i="0">
                <a:latin typeface="Avenir Next" panose="020B0503020202020204" pitchFamily="34" charset="0"/>
              </a:defRPr>
            </a:lvl5pPr>
          </a:lstStyle>
          <a:p>
            <a:pPr lvl="0"/>
            <a:r>
              <a:rPr lang="en-US" dirty="0"/>
              <a:t>Click to edit Master text styles</a:t>
            </a:r>
          </a:p>
        </p:txBody>
      </p:sp>
      <p:cxnSp>
        <p:nvCxnSpPr>
          <p:cNvPr id="11" name="Straight Connector 10">
            <a:extLst>
              <a:ext uri="{FF2B5EF4-FFF2-40B4-BE49-F238E27FC236}">
                <a16:creationId xmlns:a16="http://schemas.microsoft.com/office/drawing/2014/main" id="{10897534-18E3-6844-B2A6-9BA67CCBF6BF}"/>
              </a:ext>
            </a:extLst>
          </p:cNvPr>
          <p:cNvCxnSpPr>
            <a:cxnSpLocks/>
          </p:cNvCxnSpPr>
          <p:nvPr userDrawn="1"/>
        </p:nvCxnSpPr>
        <p:spPr>
          <a:xfrm>
            <a:off x="436296" y="1414465"/>
            <a:ext cx="539912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33746631-CBD2-5545-8E52-05854170BA2E}"/>
              </a:ext>
            </a:extLst>
          </p:cNvPr>
          <p:cNvSpPr txBox="1">
            <a:spLocks/>
          </p:cNvSpPr>
          <p:nvPr userDrawn="1"/>
        </p:nvSpPr>
        <p:spPr>
          <a:xfrm>
            <a:off x="7336033" y="6468315"/>
            <a:ext cx="1625600" cy="31810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500" dirty="0">
                <a:solidFill>
                  <a:schemeClr val="tx1"/>
                </a:solidFill>
                <a:latin typeface="Avenir Next" panose="020B0503020202020204" pitchFamily="34" charset="0"/>
              </a:rPr>
              <a:t>© IMEC All rights reserved.</a:t>
            </a:r>
          </a:p>
        </p:txBody>
      </p:sp>
      <p:pic>
        <p:nvPicPr>
          <p:cNvPr id="13" name="Picture Placeholder 10" descr="A picture containing person, person&#10;&#10;Description automatically generated">
            <a:extLst>
              <a:ext uri="{FF2B5EF4-FFF2-40B4-BE49-F238E27FC236}">
                <a16:creationId xmlns:a16="http://schemas.microsoft.com/office/drawing/2014/main" id="{BE70FB78-AC9E-574E-8FCB-82EAC08CF6F4}"/>
              </a:ext>
            </a:extLst>
          </p:cNvPr>
          <p:cNvPicPr>
            <a:picLocks noChangeAspect="1"/>
          </p:cNvPicPr>
          <p:nvPr userDrawn="1"/>
        </p:nvPicPr>
        <p:blipFill>
          <a:blip r:embed="rId2"/>
          <a:srcRect l="16979" r="16979"/>
          <a:stretch>
            <a:fillRect/>
          </a:stretch>
        </p:blipFill>
        <p:spPr>
          <a:xfrm>
            <a:off x="6286500" y="2956666"/>
            <a:ext cx="2857500" cy="2883703"/>
          </a:xfrm>
          <a:prstGeom prst="rect">
            <a:avLst/>
          </a:prstGeom>
        </p:spPr>
      </p:pic>
      <p:pic>
        <p:nvPicPr>
          <p:cNvPr id="14" name="Picture Placeholder 12">
            <a:extLst>
              <a:ext uri="{FF2B5EF4-FFF2-40B4-BE49-F238E27FC236}">
                <a16:creationId xmlns:a16="http://schemas.microsoft.com/office/drawing/2014/main" id="{AC89A6A0-363A-9748-BBF7-0A0A0060D3AB}"/>
              </a:ext>
            </a:extLst>
          </p:cNvPr>
          <p:cNvPicPr>
            <a:picLocks noChangeAspect="1"/>
          </p:cNvPicPr>
          <p:nvPr userDrawn="1"/>
        </p:nvPicPr>
        <p:blipFill>
          <a:blip r:embed="rId3"/>
          <a:srcRect l="16964" r="16964"/>
          <a:stretch>
            <a:fillRect/>
          </a:stretch>
        </p:blipFill>
        <p:spPr>
          <a:xfrm>
            <a:off x="6286500" y="2"/>
            <a:ext cx="2857500" cy="2883703"/>
          </a:xfrm>
          <a:prstGeom prst="rect">
            <a:avLst/>
          </a:prstGeom>
        </p:spPr>
      </p:pic>
      <p:sp>
        <p:nvSpPr>
          <p:cNvPr id="3" name="Picture Placeholder 2">
            <a:extLst>
              <a:ext uri="{FF2B5EF4-FFF2-40B4-BE49-F238E27FC236}">
                <a16:creationId xmlns:a16="http://schemas.microsoft.com/office/drawing/2014/main" id="{A3E35C22-5C90-44D1-B142-75D93910E23F}"/>
              </a:ext>
            </a:extLst>
          </p:cNvPr>
          <p:cNvSpPr>
            <a:spLocks noGrp="1"/>
          </p:cNvSpPr>
          <p:nvPr>
            <p:ph type="pic" sz="quarter" idx="13"/>
          </p:nvPr>
        </p:nvSpPr>
        <p:spPr>
          <a:xfrm>
            <a:off x="6286500" y="0"/>
            <a:ext cx="2857500" cy="2884488"/>
          </a:xfrm>
          <a:prstGeom prst="rect">
            <a:avLst/>
          </a:prstGeom>
        </p:spPr>
        <p:txBody>
          <a:bodyPr/>
          <a:lstStyle/>
          <a:p>
            <a:endParaRPr lang="en-US"/>
          </a:p>
        </p:txBody>
      </p:sp>
      <p:sp>
        <p:nvSpPr>
          <p:cNvPr id="15" name="Picture Placeholder 2">
            <a:extLst>
              <a:ext uri="{FF2B5EF4-FFF2-40B4-BE49-F238E27FC236}">
                <a16:creationId xmlns:a16="http://schemas.microsoft.com/office/drawing/2014/main" id="{31F4B2A5-AE2A-4935-9296-6F11EB60EEC7}"/>
              </a:ext>
            </a:extLst>
          </p:cNvPr>
          <p:cNvSpPr>
            <a:spLocks noGrp="1"/>
          </p:cNvSpPr>
          <p:nvPr>
            <p:ph type="pic" sz="quarter" idx="14"/>
          </p:nvPr>
        </p:nvSpPr>
        <p:spPr>
          <a:xfrm>
            <a:off x="6286500" y="2956666"/>
            <a:ext cx="2857500" cy="2884488"/>
          </a:xfrm>
          <a:prstGeom prst="rect">
            <a:avLst/>
          </a:prstGeom>
        </p:spPr>
        <p:txBody>
          <a:bodyPr/>
          <a:lstStyle/>
          <a:p>
            <a:endParaRPr lang="en-US"/>
          </a:p>
        </p:txBody>
      </p:sp>
      <p:pic>
        <p:nvPicPr>
          <p:cNvPr id="2" name="Picture 1" descr="Text&#10;&#10;Description automatically generated with low confidence">
            <a:extLst>
              <a:ext uri="{FF2B5EF4-FFF2-40B4-BE49-F238E27FC236}">
                <a16:creationId xmlns:a16="http://schemas.microsoft.com/office/drawing/2014/main" id="{B7B7E06D-DD22-B1D6-0F6B-5BE5E4A4E958}"/>
              </a:ext>
            </a:extLst>
          </p:cNvPr>
          <p:cNvPicPr>
            <a:picLocks noChangeAspect="1"/>
          </p:cNvPicPr>
          <p:nvPr userDrawn="1"/>
        </p:nvPicPr>
        <p:blipFill>
          <a:blip r:embed="rId4"/>
          <a:stretch>
            <a:fillRect/>
          </a:stretch>
        </p:blipFill>
        <p:spPr>
          <a:xfrm>
            <a:off x="7932715" y="5919617"/>
            <a:ext cx="1028918" cy="611935"/>
          </a:xfrm>
          <a:prstGeom prst="rect">
            <a:avLst/>
          </a:prstGeom>
        </p:spPr>
      </p:pic>
    </p:spTree>
    <p:extLst>
      <p:ext uri="{BB962C8B-B14F-4D97-AF65-F5344CB8AC3E}">
        <p14:creationId xmlns:p14="http://schemas.microsoft.com/office/powerpoint/2010/main" val="1580974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8DED0C-DBD9-4115-927B-D7E15DC07801}"/>
              </a:ext>
            </a:extLst>
          </p:cNvPr>
          <p:cNvPicPr>
            <a:picLocks noChangeAspect="1"/>
          </p:cNvPicPr>
          <p:nvPr userDrawn="1"/>
        </p:nvPicPr>
        <p:blipFill>
          <a:blip r:embed="rId2"/>
          <a:stretch>
            <a:fillRect/>
          </a:stretch>
        </p:blipFill>
        <p:spPr>
          <a:xfrm>
            <a:off x="536705" y="764507"/>
            <a:ext cx="4014516" cy="5262220"/>
          </a:xfrm>
          <a:prstGeom prst="rect">
            <a:avLst/>
          </a:prstGeom>
        </p:spPr>
      </p:pic>
      <p:sp>
        <p:nvSpPr>
          <p:cNvPr id="27" name="Text Placeholder 26">
            <a:extLst>
              <a:ext uri="{FF2B5EF4-FFF2-40B4-BE49-F238E27FC236}">
                <a16:creationId xmlns:a16="http://schemas.microsoft.com/office/drawing/2014/main" id="{A86256A3-F708-1B41-A818-4F7F0084E641}"/>
              </a:ext>
            </a:extLst>
          </p:cNvPr>
          <p:cNvSpPr>
            <a:spLocks noGrp="1"/>
          </p:cNvSpPr>
          <p:nvPr>
            <p:ph type="body" sz="quarter" idx="13" hasCustomPrompt="1"/>
          </p:nvPr>
        </p:nvSpPr>
        <p:spPr>
          <a:xfrm>
            <a:off x="4832747" y="3578936"/>
            <a:ext cx="3594497" cy="1064634"/>
          </a:xfrm>
          <a:prstGeom prst="rect">
            <a:avLst/>
          </a:prstGeom>
        </p:spPr>
        <p:txBody>
          <a:bodyPr/>
          <a:lstStyle>
            <a:lvl1pPr marL="0" indent="0">
              <a:lnSpc>
                <a:spcPct val="100000"/>
              </a:lnSpc>
              <a:buNone/>
              <a:defRPr sz="2250" b="0" i="0">
                <a:solidFill>
                  <a:srgbClr val="003B55"/>
                </a:solidFill>
                <a:latin typeface="Avenir Next" panose="020B0503020202020204" pitchFamily="34" charset="0"/>
              </a:defRPr>
            </a:lvl1pPr>
          </a:lstStyle>
          <a:p>
            <a:pPr lvl="0"/>
            <a:r>
              <a:rPr lang="en-US" dirty="0"/>
              <a:t>Title</a:t>
            </a:r>
          </a:p>
        </p:txBody>
      </p:sp>
      <p:sp>
        <p:nvSpPr>
          <p:cNvPr id="23" name="Text Placeholder 22">
            <a:extLst>
              <a:ext uri="{FF2B5EF4-FFF2-40B4-BE49-F238E27FC236}">
                <a16:creationId xmlns:a16="http://schemas.microsoft.com/office/drawing/2014/main" id="{D614FDB1-99BB-A345-AFAE-729E63D5B372}"/>
              </a:ext>
            </a:extLst>
          </p:cNvPr>
          <p:cNvSpPr>
            <a:spLocks noGrp="1"/>
          </p:cNvSpPr>
          <p:nvPr>
            <p:ph type="body" sz="quarter" idx="11" hasCustomPrompt="1"/>
          </p:nvPr>
        </p:nvSpPr>
        <p:spPr>
          <a:xfrm>
            <a:off x="4832747" y="2735264"/>
            <a:ext cx="3594873" cy="671104"/>
          </a:xfrm>
          <a:prstGeom prst="rect">
            <a:avLst/>
          </a:prstGeom>
        </p:spPr>
        <p:txBody>
          <a:bodyPr/>
          <a:lstStyle>
            <a:lvl1pPr marL="0" indent="0">
              <a:lnSpc>
                <a:spcPct val="100000"/>
              </a:lnSpc>
              <a:buNone/>
              <a:defRPr sz="3000" b="1" i="0">
                <a:solidFill>
                  <a:srgbClr val="003B55"/>
                </a:solidFill>
                <a:latin typeface="Avenir Next Demi Bold" panose="020B0503020202020204" pitchFamily="34" charset="0"/>
              </a:defRPr>
            </a:lvl1pPr>
          </a:lstStyle>
          <a:p>
            <a:pPr lvl="0"/>
            <a:r>
              <a:rPr lang="en-US" dirty="0"/>
              <a:t>Presenter Name</a:t>
            </a:r>
          </a:p>
        </p:txBody>
      </p:sp>
      <p:sp>
        <p:nvSpPr>
          <p:cNvPr id="21" name="Picture Placeholder 20">
            <a:extLst>
              <a:ext uri="{FF2B5EF4-FFF2-40B4-BE49-F238E27FC236}">
                <a16:creationId xmlns:a16="http://schemas.microsoft.com/office/drawing/2014/main" id="{0E3931EB-98DE-A44D-9E64-35A75E8C9162}"/>
              </a:ext>
            </a:extLst>
          </p:cNvPr>
          <p:cNvSpPr>
            <a:spLocks noGrp="1"/>
          </p:cNvSpPr>
          <p:nvPr>
            <p:ph type="pic" sz="quarter" idx="10" hasCustomPrompt="1"/>
          </p:nvPr>
        </p:nvSpPr>
        <p:spPr>
          <a:xfrm>
            <a:off x="666502" y="892505"/>
            <a:ext cx="3682604" cy="4910138"/>
          </a:xfrm>
          <a:prstGeom prst="ellipse">
            <a:avLst/>
          </a:prstGeom>
        </p:spPr>
        <p:txBody>
          <a:bodyPr anchor="ctr"/>
          <a:lstStyle>
            <a:lvl1pPr algn="ctr">
              <a:buNone/>
              <a:defRPr b="0" i="0">
                <a:latin typeface="Avenir Next" panose="020B0503020202020204" pitchFamily="34" charset="0"/>
              </a:defRPr>
            </a:lvl1pPr>
          </a:lstStyle>
          <a:p>
            <a:r>
              <a:rPr lang="en-US" dirty="0"/>
              <a:t>[Insert presenter picture here]</a:t>
            </a:r>
          </a:p>
        </p:txBody>
      </p:sp>
      <p:cxnSp>
        <p:nvCxnSpPr>
          <p:cNvPr id="14" name="Straight Connector 13">
            <a:extLst>
              <a:ext uri="{FF2B5EF4-FFF2-40B4-BE49-F238E27FC236}">
                <a16:creationId xmlns:a16="http://schemas.microsoft.com/office/drawing/2014/main" id="{8ED076B3-54D1-234B-AD25-740B1B828471}"/>
              </a:ext>
            </a:extLst>
          </p:cNvPr>
          <p:cNvCxnSpPr>
            <a:cxnSpLocks/>
          </p:cNvCxnSpPr>
          <p:nvPr userDrawn="1"/>
        </p:nvCxnSpPr>
        <p:spPr>
          <a:xfrm>
            <a:off x="4832711" y="3429000"/>
            <a:ext cx="3594910" cy="0"/>
          </a:xfrm>
          <a:prstGeom prst="line">
            <a:avLst/>
          </a:prstGeom>
          <a:ln w="12700">
            <a:solidFill>
              <a:srgbClr val="B3D335"/>
            </a:solidFill>
          </a:ln>
        </p:spPr>
        <p:style>
          <a:lnRef idx="1">
            <a:schemeClr val="accent1"/>
          </a:lnRef>
          <a:fillRef idx="0">
            <a:schemeClr val="accent1"/>
          </a:fillRef>
          <a:effectRef idx="0">
            <a:schemeClr val="accent1"/>
          </a:effectRef>
          <a:fontRef idx="minor">
            <a:schemeClr val="tx1"/>
          </a:fontRef>
        </p:style>
      </p:cxnSp>
      <p:sp>
        <p:nvSpPr>
          <p:cNvPr id="16" name="Subtitle 2">
            <a:extLst>
              <a:ext uri="{FF2B5EF4-FFF2-40B4-BE49-F238E27FC236}">
                <a16:creationId xmlns:a16="http://schemas.microsoft.com/office/drawing/2014/main" id="{14E5C379-67F9-3547-AE6A-199C6F3E3BDC}"/>
              </a:ext>
            </a:extLst>
          </p:cNvPr>
          <p:cNvSpPr txBox="1">
            <a:spLocks/>
          </p:cNvSpPr>
          <p:nvPr userDrawn="1"/>
        </p:nvSpPr>
        <p:spPr>
          <a:xfrm>
            <a:off x="7810501" y="63917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600" dirty="0">
                <a:latin typeface="Avenir Next" panose="020B0503020202020204" pitchFamily="34" charset="0"/>
              </a:rPr>
              <a:t>© IMEC All rights reserved.</a:t>
            </a:r>
          </a:p>
        </p:txBody>
      </p:sp>
    </p:spTree>
    <p:extLst>
      <p:ext uri="{BB962C8B-B14F-4D97-AF65-F5344CB8AC3E}">
        <p14:creationId xmlns:p14="http://schemas.microsoft.com/office/powerpoint/2010/main" val="25458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F3B981E-8A9A-7646-A5D7-D61CFFC01E08}"/>
              </a:ext>
            </a:extLst>
          </p:cNvPr>
          <p:cNvSpPr>
            <a:spLocks noGrp="1"/>
          </p:cNvSpPr>
          <p:nvPr>
            <p:ph type="body" sz="quarter" idx="10" hasCustomPrompt="1"/>
          </p:nvPr>
        </p:nvSpPr>
        <p:spPr>
          <a:xfrm>
            <a:off x="365522" y="366714"/>
            <a:ext cx="8393468" cy="1392237"/>
          </a:xfrm>
          <a:prstGeom prst="rect">
            <a:avLst/>
          </a:prstGeom>
        </p:spPr>
        <p:txBody>
          <a:bodyPr/>
          <a:lstStyle>
            <a:lvl1pPr marL="0" indent="0">
              <a:lnSpc>
                <a:spcPct val="100000"/>
              </a:lnSpc>
              <a:buNone/>
              <a:defRPr sz="3375" b="1" i="0">
                <a:solidFill>
                  <a:srgbClr val="003B55"/>
                </a:solidFill>
                <a:latin typeface="Avenir Next Demi Bold" panose="020B0503020202020204" pitchFamily="34" charset="0"/>
              </a:defRPr>
            </a:lvl1pPr>
            <a:lvl2pPr indent="0">
              <a:lnSpc>
                <a:spcPct val="100000"/>
              </a:lnSpc>
              <a:buNone/>
              <a:defRPr/>
            </a:lvl2pPr>
            <a:lvl3pPr indent="0">
              <a:lnSpc>
                <a:spcPct val="100000"/>
              </a:lnSpc>
              <a:buNone/>
              <a:defRPr/>
            </a:lvl3pPr>
            <a:lvl4pPr indent="0">
              <a:lnSpc>
                <a:spcPct val="100000"/>
              </a:lnSpc>
              <a:buNone/>
              <a:defRPr/>
            </a:lvl4pPr>
            <a:lvl5pPr indent="0">
              <a:lnSpc>
                <a:spcPct val="100000"/>
              </a:lnSpc>
              <a:defRPr/>
            </a:lvl5pPr>
          </a:lstStyle>
          <a:p>
            <a:pPr lvl="0"/>
            <a:r>
              <a:rPr lang="en-US" dirty="0"/>
              <a:t>Click to edit text</a:t>
            </a:r>
          </a:p>
        </p:txBody>
      </p:sp>
      <p:sp>
        <p:nvSpPr>
          <p:cNvPr id="12" name="Subtitle 2">
            <a:extLst>
              <a:ext uri="{FF2B5EF4-FFF2-40B4-BE49-F238E27FC236}">
                <a16:creationId xmlns:a16="http://schemas.microsoft.com/office/drawing/2014/main" id="{FBEAC103-7C12-0641-88CA-20831269980B}"/>
              </a:ext>
            </a:extLst>
          </p:cNvPr>
          <p:cNvSpPr txBox="1">
            <a:spLocks/>
          </p:cNvSpPr>
          <p:nvPr userDrawn="1"/>
        </p:nvSpPr>
        <p:spPr>
          <a:xfrm>
            <a:off x="7810501" y="6391753"/>
            <a:ext cx="1219200" cy="318100"/>
          </a:xfrm>
          <a:prstGeom prst="rect">
            <a:avLst/>
          </a:prstGeom>
        </p:spPr>
        <p:txBody>
          <a:bodyPr vert="horz" lIns="68580" tIns="34290" rIns="68580" bIns="3429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600" dirty="0">
                <a:latin typeface="Avenir Next" panose="020B0503020202020204" pitchFamily="34" charset="0"/>
              </a:rPr>
              <a:t>© IMEC All rights reserved.</a:t>
            </a:r>
          </a:p>
        </p:txBody>
      </p:sp>
      <p:sp>
        <p:nvSpPr>
          <p:cNvPr id="6" name="Text Placeholder 15">
            <a:extLst>
              <a:ext uri="{FF2B5EF4-FFF2-40B4-BE49-F238E27FC236}">
                <a16:creationId xmlns:a16="http://schemas.microsoft.com/office/drawing/2014/main" id="{A354BE0F-97D1-4956-85CC-A918CE18406F}"/>
              </a:ext>
            </a:extLst>
          </p:cNvPr>
          <p:cNvSpPr>
            <a:spLocks noGrp="1"/>
          </p:cNvSpPr>
          <p:nvPr>
            <p:ph type="body" sz="quarter" idx="14"/>
          </p:nvPr>
        </p:nvSpPr>
        <p:spPr>
          <a:xfrm>
            <a:off x="365523" y="1893887"/>
            <a:ext cx="8058713" cy="4597400"/>
          </a:xfrm>
          <a:prstGeom prst="rect">
            <a:avLst/>
          </a:prstGeom>
        </p:spPr>
        <p:txBody>
          <a:bodyPr/>
          <a:lstStyle>
            <a:lvl1pPr marL="0" indent="0">
              <a:lnSpc>
                <a:spcPct val="100000"/>
              </a:lnSpc>
              <a:buNone/>
              <a:defRPr sz="2100" b="0" i="0">
                <a:latin typeface="Avenir Next" panose="020B0503020202020204" pitchFamily="34" charset="0"/>
              </a:defRPr>
            </a:lvl1pPr>
            <a:lvl2pPr marL="600075" indent="-257175">
              <a:buFont typeface="Arial" panose="020B0604020202020204" pitchFamily="34" charset="0"/>
              <a:buChar char="•"/>
              <a:defRPr b="0" i="0">
                <a:latin typeface="Avenir Next" panose="020B0503020202020204" pitchFamily="34" charset="0"/>
              </a:defRPr>
            </a:lvl2pPr>
            <a:lvl3pPr marL="942975" indent="-257175">
              <a:buFont typeface="Arial" panose="020B0604020202020204" pitchFamily="34" charset="0"/>
              <a:buChar char="•"/>
              <a:defRPr b="0" i="0">
                <a:latin typeface="Avenir Next" panose="020B0503020202020204" pitchFamily="34" charset="0"/>
              </a:defRPr>
            </a:lvl3pPr>
            <a:lvl4pPr marL="1243013" indent="-214313">
              <a:buFont typeface="Arial" panose="020B0604020202020204" pitchFamily="34" charset="0"/>
              <a:buChar char="•"/>
              <a:defRPr b="0" i="0">
                <a:latin typeface="Avenir Next" panose="020B0503020202020204" pitchFamily="34" charset="0"/>
              </a:defRPr>
            </a:lvl4pPr>
            <a:lvl5pPr marL="1585913" indent="-214313">
              <a:buFont typeface="Arial" panose="020B0604020202020204" pitchFamily="34" charset="0"/>
              <a:buChar char="•"/>
              <a:defRPr b="0" i="0">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0360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Second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Third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Fourth level</a:t>
            </a:r>
          </a:p>
          <a:p>
            <a:pPr marL="2514600" marR="0" lvl="5"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A0D9F4-61C1-B943-9632-D9CA63134CF8}" type="datetimeFigureOut">
              <a:rPr lang="en-US" smtClean="0"/>
              <a:t>11/27/23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4BE72A-DA3F-234C-878F-DD72C5FA956B}" type="slidenum">
              <a:rPr lang="en-US" smtClean="0"/>
              <a:t>‹#›</a:t>
            </a:fld>
            <a:endParaRPr lang="en-US"/>
          </a:p>
        </p:txBody>
      </p:sp>
    </p:spTree>
    <p:extLst>
      <p:ext uri="{BB962C8B-B14F-4D97-AF65-F5344CB8AC3E}">
        <p14:creationId xmlns:p14="http://schemas.microsoft.com/office/powerpoint/2010/main" val="1015118154"/>
      </p:ext>
    </p:extLst>
  </p:cSld>
  <p:clrMap bg1="lt1" tx1="dk1" bg2="lt2" tx2="dk2" accent1="accent1" accent2="accent2" accent3="accent3" accent4="accent4" accent5="accent5" accent6="accent6" hlink="hlink" folHlink="folHlink"/>
  <p:sldLayoutIdLst>
    <p:sldLayoutId id="2147483698" r:id="rId1"/>
    <p:sldLayoutId id="2147483703" r:id="rId2"/>
    <p:sldLayoutId id="2147483692" r:id="rId3"/>
    <p:sldLayoutId id="2147483693" r:id="rId4"/>
    <p:sldLayoutId id="2147483697" r:id="rId5"/>
    <p:sldLayoutId id="2147483689" r:id="rId6"/>
    <p:sldLayoutId id="2147483694" r:id="rId7"/>
    <p:sldLayoutId id="2147483700" r:id="rId8"/>
    <p:sldLayoutId id="2147483701" r:id="rId9"/>
    <p:sldLayoutId id="2147483691" r:id="rId10"/>
    <p:sldLayoutId id="2147483699" r:id="rId11"/>
    <p:sldLayoutId id="2147483663" r:id="rId12"/>
    <p:sldLayoutId id="2147483702" r:id="rId13"/>
    <p:sldLayoutId id="2147483704" r:id="rId14"/>
    <p:sldLayoutId id="2147483705" r:id="rId15"/>
    <p:sldLayoutId id="2147483706" r:id="rId16"/>
    <p:sldLayoutId id="2147483707" r:id="rId17"/>
    <p:sldLayoutId id="2147483708" r:id="rId18"/>
    <p:sldLayoutId id="2147483709" r:id="rId19"/>
  </p:sldLayoutIdLst>
  <p:txStyles>
    <p:titleStyle>
      <a:lvl1pPr algn="l" defTabSz="914400" rtl="0" eaLnBrk="1" latinLnBrk="0" hangingPunct="1">
        <a:lnSpc>
          <a:spcPct val="90000"/>
        </a:lnSpc>
        <a:spcBef>
          <a:spcPct val="0"/>
        </a:spcBef>
        <a:buNone/>
        <a:defRPr sz="4400" kern="1200">
          <a:solidFill>
            <a:srgbClr val="000000"/>
          </a:solidFill>
          <a:latin typeface="Avenir Next Demi Bold" panose="020B07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3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Next" panose="020B0503020202020204" pitchFamily="34" charset="0"/>
          <a:ea typeface="+mn-ea"/>
          <a:cs typeface="Dreaming Outloud Script Pro" panose="020B0604020202020204" pitchFamily="66"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Next" panose="020B0503020202020204" pitchFamily="34" charset="0"/>
          <a:ea typeface="+mn-ea"/>
          <a:cs typeface="Dreaming Outloud Script Pro" panose="020B0604020202020204" pitchFamily="66"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Dreaming Outloud Script Pro" panose="020B0604020202020204"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Next" panose="020B0503020202020204" pitchFamily="34" charset="0"/>
          <a:ea typeface="+mn-ea"/>
          <a:cs typeface="Dreaming Outloud Script Pro" panose="020B0604020202020204" pitchFamily="66"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6.xml"/><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46.emf"/></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46.emf"/></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46.emf"/></Relationships>
</file>

<file path=ppt/slides/_rels/slide3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18.xml"/><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mailto:Lisa.ClemmonsStott@illinois.gov" TargetMode="External"/><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387604" y="727587"/>
            <a:ext cx="8214975" cy="4990422"/>
          </a:xfrm>
        </p:spPr>
        <p:txBody>
          <a:bodyPr anchor="ctr">
            <a:noAutofit/>
          </a:bodyPr>
          <a:lstStyle/>
          <a:p>
            <a:pPr>
              <a:lnSpc>
                <a:spcPct val="80000"/>
              </a:lnSpc>
              <a:spcBef>
                <a:spcPts val="0"/>
              </a:spcBef>
            </a:pPr>
            <a:r>
              <a:rPr lang="en-US" sz="9600" dirty="0">
                <a:latin typeface="Avenir Next Heavy"/>
              </a:rPr>
              <a:t>PARTNERS</a:t>
            </a:r>
            <a:br>
              <a:rPr lang="en-US" sz="9600" dirty="0"/>
            </a:br>
            <a:r>
              <a:rPr lang="en-US" sz="9600" dirty="0">
                <a:latin typeface="Avenir Next Heavy"/>
              </a:rPr>
              <a:t>IN</a:t>
            </a:r>
            <a:br>
              <a:rPr lang="en-US" sz="9600" dirty="0"/>
            </a:br>
            <a:r>
              <a:rPr lang="en-US" sz="9600" dirty="0">
                <a:solidFill>
                  <a:srgbClr val="B3D335"/>
                </a:solidFill>
                <a:latin typeface="Avenir Next Heavy"/>
              </a:rPr>
              <a:t>PROGRESS.</a:t>
            </a:r>
          </a:p>
        </p:txBody>
      </p:sp>
      <p:sp>
        <p:nvSpPr>
          <p:cNvPr id="6" name="Rectangle 5">
            <a:extLst>
              <a:ext uri="{FF2B5EF4-FFF2-40B4-BE49-F238E27FC236}">
                <a16:creationId xmlns:a16="http://schemas.microsoft.com/office/drawing/2014/main" id="{AEB1A9EA-95AE-FBE7-1425-0DBC8ED70B3B}"/>
              </a:ext>
            </a:extLst>
          </p:cNvPr>
          <p:cNvSpPr/>
          <p:nvPr/>
        </p:nvSpPr>
        <p:spPr>
          <a:xfrm>
            <a:off x="-155448" y="5601672"/>
            <a:ext cx="9454896" cy="10574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7E6F693-60F4-FAD3-2EC6-C3161E3443E1}"/>
              </a:ext>
            </a:extLst>
          </p:cNvPr>
          <p:cNvPicPr>
            <a:picLocks noChangeAspect="1"/>
          </p:cNvPicPr>
          <p:nvPr/>
        </p:nvPicPr>
        <p:blipFill>
          <a:blip r:embed="rId3"/>
          <a:stretch>
            <a:fillRect/>
          </a:stretch>
        </p:blipFill>
        <p:spPr>
          <a:xfrm>
            <a:off x="3747516" y="5886266"/>
            <a:ext cx="2538984" cy="495895"/>
          </a:xfrm>
          <a:prstGeom prst="rect">
            <a:avLst/>
          </a:prstGeom>
        </p:spPr>
      </p:pic>
      <p:pic>
        <p:nvPicPr>
          <p:cNvPr id="8" name="Picture 7" descr="A close-up of a logo&#10;&#10;Description automatically generated">
            <a:extLst>
              <a:ext uri="{FF2B5EF4-FFF2-40B4-BE49-F238E27FC236}">
                <a16:creationId xmlns:a16="http://schemas.microsoft.com/office/drawing/2014/main" id="{0C35BE5C-0B4B-452A-116C-F5F7869D3D94}"/>
              </a:ext>
            </a:extLst>
          </p:cNvPr>
          <p:cNvPicPr>
            <a:picLocks noChangeAspect="1"/>
          </p:cNvPicPr>
          <p:nvPr/>
        </p:nvPicPr>
        <p:blipFill>
          <a:blip r:embed="rId4"/>
          <a:stretch>
            <a:fillRect/>
          </a:stretch>
        </p:blipFill>
        <p:spPr>
          <a:xfrm>
            <a:off x="299668" y="5711820"/>
            <a:ext cx="2957679" cy="837183"/>
          </a:xfrm>
          <a:prstGeom prst="rect">
            <a:avLst/>
          </a:prstGeom>
        </p:spPr>
      </p:pic>
      <p:pic>
        <p:nvPicPr>
          <p:cNvPr id="9" name="Picture 8">
            <a:extLst>
              <a:ext uri="{FF2B5EF4-FFF2-40B4-BE49-F238E27FC236}">
                <a16:creationId xmlns:a16="http://schemas.microsoft.com/office/drawing/2014/main" id="{EBD5EDB9-5195-8966-FF23-7538C9F76D95}"/>
              </a:ext>
            </a:extLst>
          </p:cNvPr>
          <p:cNvPicPr>
            <a:picLocks noChangeAspect="1"/>
          </p:cNvPicPr>
          <p:nvPr/>
        </p:nvPicPr>
        <p:blipFill>
          <a:blip r:embed="rId5"/>
          <a:stretch>
            <a:fillRect/>
          </a:stretch>
        </p:blipFill>
        <p:spPr>
          <a:xfrm>
            <a:off x="6776669" y="5711820"/>
            <a:ext cx="1974883" cy="947332"/>
          </a:xfrm>
          <a:prstGeom prst="rect">
            <a:avLst/>
          </a:prstGeom>
        </p:spPr>
      </p:pic>
    </p:spTree>
    <p:extLst>
      <p:ext uri="{BB962C8B-B14F-4D97-AF65-F5344CB8AC3E}">
        <p14:creationId xmlns:p14="http://schemas.microsoft.com/office/powerpoint/2010/main" val="2852048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A26A05-D397-59FC-9F02-CA196490704D}"/>
              </a:ext>
            </a:extLst>
          </p:cNvPr>
          <p:cNvSpPr>
            <a:spLocks noGrp="1"/>
          </p:cNvSpPr>
          <p:nvPr>
            <p:ph type="body" sz="quarter" idx="10"/>
          </p:nvPr>
        </p:nvSpPr>
        <p:spPr>
          <a:xfrm>
            <a:off x="758952" y="484632"/>
            <a:ext cx="7452360" cy="5327167"/>
          </a:xfrm>
        </p:spPr>
        <p:txBody>
          <a:bodyPr>
            <a:noAutofit/>
          </a:bodyPr>
          <a:lstStyle/>
          <a:p>
            <a:pPr algn="ctr">
              <a:lnSpc>
                <a:spcPct val="120000"/>
              </a:lnSpc>
            </a:pPr>
            <a:r>
              <a:rPr lang="en-US" sz="4000" i="1" dirty="0">
                <a:solidFill>
                  <a:schemeClr val="bg1"/>
                </a:solidFill>
                <a:latin typeface="+mn-lt"/>
              </a:rPr>
              <a:t>In the face of uncertainties, a resilient supply chain not only defends against risks but also empowers manufacturers to adapt, innovate, and thrive in dynamic environments.</a:t>
            </a:r>
          </a:p>
        </p:txBody>
      </p:sp>
    </p:spTree>
    <p:extLst>
      <p:ext uri="{BB962C8B-B14F-4D97-AF65-F5344CB8AC3E}">
        <p14:creationId xmlns:p14="http://schemas.microsoft.com/office/powerpoint/2010/main" val="3994792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website&#10;&#10;Description automatically generated with low confidence">
            <a:extLst>
              <a:ext uri="{FF2B5EF4-FFF2-40B4-BE49-F238E27FC236}">
                <a16:creationId xmlns:a16="http://schemas.microsoft.com/office/drawing/2014/main" id="{18A88E00-469D-CF72-64DD-0D7FC23A8154}"/>
              </a:ext>
            </a:extLst>
          </p:cNvPr>
          <p:cNvPicPr>
            <a:picLocks noChangeAspect="1"/>
          </p:cNvPicPr>
          <p:nvPr/>
        </p:nvPicPr>
        <p:blipFill rotWithShape="1">
          <a:blip r:embed="rId2">
            <a:extLst>
              <a:ext uri="{28A0092B-C50C-407E-A947-70E740481C1C}">
                <a14:useLocalDpi xmlns:a14="http://schemas.microsoft.com/office/drawing/2010/main" val="0"/>
              </a:ext>
            </a:extLst>
          </a:blip>
          <a:srcRect t="3744" b="65502"/>
          <a:stretch/>
        </p:blipFill>
        <p:spPr>
          <a:xfrm>
            <a:off x="393014" y="696272"/>
            <a:ext cx="8357972" cy="4919437"/>
          </a:xfrm>
          <a:prstGeom prst="rect">
            <a:avLst/>
          </a:prstGeom>
          <a:ln>
            <a:noFill/>
          </a:ln>
        </p:spPr>
      </p:pic>
    </p:spTree>
    <p:extLst>
      <p:ext uri="{BB962C8B-B14F-4D97-AF65-F5344CB8AC3E}">
        <p14:creationId xmlns:p14="http://schemas.microsoft.com/office/powerpoint/2010/main" val="37310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BFF3D1A-486D-D34D-652C-CCBE087629F1}"/>
              </a:ext>
            </a:extLst>
          </p:cNvPr>
          <p:cNvPicPr>
            <a:picLocks noChangeAspect="1"/>
          </p:cNvPicPr>
          <p:nvPr/>
        </p:nvPicPr>
        <p:blipFill>
          <a:blip r:embed="rId2"/>
          <a:stretch>
            <a:fillRect/>
          </a:stretch>
        </p:blipFill>
        <p:spPr>
          <a:xfrm>
            <a:off x="1826936" y="4518808"/>
            <a:ext cx="5470639" cy="2163668"/>
          </a:xfrm>
          <a:prstGeom prst="rect">
            <a:avLst/>
          </a:prstGeom>
        </p:spPr>
      </p:pic>
      <p:sp>
        <p:nvSpPr>
          <p:cNvPr id="14" name="Text Placeholder 13">
            <a:extLst>
              <a:ext uri="{FF2B5EF4-FFF2-40B4-BE49-F238E27FC236}">
                <a16:creationId xmlns:a16="http://schemas.microsoft.com/office/drawing/2014/main" id="{1C043304-DA22-0036-2D55-89A9F522DCF5}"/>
              </a:ext>
            </a:extLst>
          </p:cNvPr>
          <p:cNvSpPr>
            <a:spLocks noGrp="1"/>
          </p:cNvSpPr>
          <p:nvPr>
            <p:ph type="body" sz="quarter" idx="10"/>
          </p:nvPr>
        </p:nvSpPr>
        <p:spPr/>
        <p:txBody>
          <a:bodyPr>
            <a:normAutofit/>
          </a:bodyPr>
          <a:lstStyle/>
          <a:p>
            <a:r>
              <a:rPr lang="en-US" sz="5250" dirty="0"/>
              <a:t>Supply Chain Center</a:t>
            </a:r>
          </a:p>
        </p:txBody>
      </p:sp>
      <p:graphicFrame>
        <p:nvGraphicFramePr>
          <p:cNvPr id="17" name="Text Placeholder 14">
            <a:extLst>
              <a:ext uri="{FF2B5EF4-FFF2-40B4-BE49-F238E27FC236}">
                <a16:creationId xmlns:a16="http://schemas.microsoft.com/office/drawing/2014/main" id="{6BDCB662-7372-81CB-AC83-AF9007873136}"/>
              </a:ext>
            </a:extLst>
          </p:cNvPr>
          <p:cNvGraphicFramePr/>
          <p:nvPr/>
        </p:nvGraphicFramePr>
        <p:xfrm>
          <a:off x="385010" y="757814"/>
          <a:ext cx="8393468" cy="412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2217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69E0C-5AD0-7954-EE37-4E4B26779B54}"/>
              </a:ext>
            </a:extLst>
          </p:cNvPr>
          <p:cNvSpPr>
            <a:spLocks noGrp="1"/>
          </p:cNvSpPr>
          <p:nvPr>
            <p:ph type="body" sz="quarter" idx="13"/>
          </p:nvPr>
        </p:nvSpPr>
        <p:spPr/>
        <p:txBody>
          <a:bodyPr/>
          <a:lstStyle/>
          <a:p>
            <a:r>
              <a:rPr lang="en-US" dirty="0"/>
              <a:t>Navigating the Center</a:t>
            </a:r>
          </a:p>
        </p:txBody>
      </p:sp>
      <p:pic>
        <p:nvPicPr>
          <p:cNvPr id="5" name="Picture 4">
            <a:extLst>
              <a:ext uri="{FF2B5EF4-FFF2-40B4-BE49-F238E27FC236}">
                <a16:creationId xmlns:a16="http://schemas.microsoft.com/office/drawing/2014/main" id="{E3970F47-BBD0-EB41-9EA3-714A04D8D11E}"/>
              </a:ext>
            </a:extLst>
          </p:cNvPr>
          <p:cNvPicPr>
            <a:picLocks noChangeAspect="1"/>
          </p:cNvPicPr>
          <p:nvPr/>
        </p:nvPicPr>
        <p:blipFill>
          <a:blip r:embed="rId2"/>
          <a:stretch>
            <a:fillRect/>
          </a:stretch>
        </p:blipFill>
        <p:spPr>
          <a:xfrm>
            <a:off x="257176" y="1696063"/>
            <a:ext cx="4989836" cy="3943350"/>
          </a:xfrm>
          <a:prstGeom prst="rect">
            <a:avLst/>
          </a:prstGeom>
        </p:spPr>
      </p:pic>
      <p:sp>
        <p:nvSpPr>
          <p:cNvPr id="6" name="TextBox 5">
            <a:extLst>
              <a:ext uri="{FF2B5EF4-FFF2-40B4-BE49-F238E27FC236}">
                <a16:creationId xmlns:a16="http://schemas.microsoft.com/office/drawing/2014/main" id="{981B907D-5196-2E0B-0D6D-66AD5DA5E692}"/>
              </a:ext>
            </a:extLst>
          </p:cNvPr>
          <p:cNvSpPr txBox="1"/>
          <p:nvPr/>
        </p:nvSpPr>
        <p:spPr>
          <a:xfrm>
            <a:off x="5247012" y="1682128"/>
            <a:ext cx="3246834" cy="3993401"/>
          </a:xfrm>
          <a:prstGeom prst="rect">
            <a:avLst/>
          </a:prstGeom>
          <a:noFill/>
        </p:spPr>
        <p:txBody>
          <a:bodyPr wrap="square" rtlCol="0">
            <a:spAutoFit/>
          </a:bodyPr>
          <a:lstStyle/>
          <a:p>
            <a:pPr marL="257175" indent="-257175">
              <a:buFont typeface="+mj-lt"/>
              <a:buAutoNum type="arabicPeriod"/>
            </a:pPr>
            <a:r>
              <a:rPr lang="en-US" sz="2400" dirty="0">
                <a:latin typeface="Avenir Next" panose="020B0503020202020204"/>
              </a:rPr>
              <a:t>Fill out the form with as much information as possible </a:t>
            </a:r>
          </a:p>
          <a:p>
            <a:pPr marL="257175" indent="-257175">
              <a:buFont typeface="+mj-lt"/>
              <a:buAutoNum type="arabicPeriod"/>
            </a:pPr>
            <a:r>
              <a:rPr lang="en-US" sz="2400" dirty="0">
                <a:latin typeface="Avenir Next" panose="020B0503020202020204"/>
              </a:rPr>
              <a:t>Once submitted, IMEC will reach out to set up a call</a:t>
            </a:r>
          </a:p>
          <a:p>
            <a:pPr marL="257175" indent="-257175">
              <a:buFont typeface="+mj-lt"/>
              <a:buAutoNum type="arabicPeriod"/>
            </a:pPr>
            <a:r>
              <a:rPr lang="en-US" sz="2400" dirty="0">
                <a:latin typeface="Avenir Next" panose="020B0503020202020204"/>
              </a:rPr>
              <a:t>Talk through form submission, needs, deadlines</a:t>
            </a:r>
          </a:p>
          <a:p>
            <a:pPr marL="257175" indent="-257175">
              <a:buFont typeface="+mj-lt"/>
              <a:buAutoNum type="arabicPeriod"/>
            </a:pPr>
            <a:endParaRPr lang="en-US" sz="1350" dirty="0">
              <a:latin typeface="Avenir Next" panose="020B0503020202020204"/>
            </a:endParaRPr>
          </a:p>
        </p:txBody>
      </p:sp>
      <p:pic>
        <p:nvPicPr>
          <p:cNvPr id="7" name="Picture 6">
            <a:extLst>
              <a:ext uri="{FF2B5EF4-FFF2-40B4-BE49-F238E27FC236}">
                <a16:creationId xmlns:a16="http://schemas.microsoft.com/office/drawing/2014/main" id="{3E93C84D-90DD-71D3-56E0-3712E845C375}"/>
              </a:ext>
            </a:extLst>
          </p:cNvPr>
          <p:cNvPicPr>
            <a:picLocks noChangeAspect="1"/>
          </p:cNvPicPr>
          <p:nvPr/>
        </p:nvPicPr>
        <p:blipFill rotWithShape="1">
          <a:blip r:embed="rId3"/>
          <a:srcRect l="57607"/>
          <a:stretch/>
        </p:blipFill>
        <p:spPr>
          <a:xfrm>
            <a:off x="7443781" y="5333917"/>
            <a:ext cx="1443043" cy="1346283"/>
          </a:xfrm>
          <a:prstGeom prst="rect">
            <a:avLst/>
          </a:prstGeom>
        </p:spPr>
      </p:pic>
    </p:spTree>
    <p:extLst>
      <p:ext uri="{BB962C8B-B14F-4D97-AF65-F5344CB8AC3E}">
        <p14:creationId xmlns:p14="http://schemas.microsoft.com/office/powerpoint/2010/main" val="748173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4FC28ED8-A60D-9239-9F5A-DBAC90DB4155}"/>
              </a:ext>
            </a:extLst>
          </p:cNvPr>
          <p:cNvSpPr txBox="1">
            <a:spLocks/>
          </p:cNvSpPr>
          <p:nvPr/>
        </p:nvSpPr>
        <p:spPr>
          <a:xfrm>
            <a:off x="389867" y="569043"/>
            <a:ext cx="8351576" cy="7205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Bef>
                <a:spcPts val="750"/>
              </a:spcBef>
              <a:defRPr/>
            </a:pPr>
            <a:r>
              <a:rPr lang="en-US" sz="4000" b="1" dirty="0">
                <a:solidFill>
                  <a:srgbClr val="006885"/>
                </a:solidFill>
                <a:latin typeface="Avenir Next Demi Bold" panose="020B0503020202020204" pitchFamily="34" charset="0"/>
              </a:rPr>
              <a:t>Navigating Open Opportunities</a:t>
            </a:r>
          </a:p>
        </p:txBody>
      </p:sp>
      <p:pic>
        <p:nvPicPr>
          <p:cNvPr id="13" name="Picture 12">
            <a:extLst>
              <a:ext uri="{FF2B5EF4-FFF2-40B4-BE49-F238E27FC236}">
                <a16:creationId xmlns:a16="http://schemas.microsoft.com/office/drawing/2014/main" id="{E8FFF8A3-89E4-E92E-86DB-15827BBAB893}"/>
              </a:ext>
            </a:extLst>
          </p:cNvPr>
          <p:cNvPicPr>
            <a:picLocks noChangeAspect="1"/>
          </p:cNvPicPr>
          <p:nvPr/>
        </p:nvPicPr>
        <p:blipFill>
          <a:blip r:embed="rId2"/>
          <a:stretch>
            <a:fillRect/>
          </a:stretch>
        </p:blipFill>
        <p:spPr>
          <a:xfrm>
            <a:off x="590218" y="1893455"/>
            <a:ext cx="4904391" cy="3897625"/>
          </a:xfrm>
          <a:prstGeom prst="rect">
            <a:avLst/>
          </a:prstGeom>
        </p:spPr>
      </p:pic>
      <p:sp>
        <p:nvSpPr>
          <p:cNvPr id="14" name="TextBox 13">
            <a:extLst>
              <a:ext uri="{FF2B5EF4-FFF2-40B4-BE49-F238E27FC236}">
                <a16:creationId xmlns:a16="http://schemas.microsoft.com/office/drawing/2014/main" id="{23F45BC3-9F8A-8555-D324-1317086524A0}"/>
              </a:ext>
            </a:extLst>
          </p:cNvPr>
          <p:cNvSpPr txBox="1"/>
          <p:nvPr/>
        </p:nvSpPr>
        <p:spPr>
          <a:xfrm>
            <a:off x="5559264" y="1893455"/>
            <a:ext cx="3246834" cy="3254737"/>
          </a:xfrm>
          <a:prstGeom prst="rect">
            <a:avLst/>
          </a:prstGeom>
          <a:noFill/>
        </p:spPr>
        <p:txBody>
          <a:bodyPr wrap="square" rtlCol="0">
            <a:spAutoFit/>
          </a:bodyPr>
          <a:lstStyle/>
          <a:p>
            <a:pPr marL="257175" indent="-257175">
              <a:buFont typeface="+mj-lt"/>
              <a:buAutoNum type="arabicPeriod"/>
            </a:pPr>
            <a:r>
              <a:rPr lang="en-US" sz="2400" dirty="0">
                <a:latin typeface="Avenir Next" panose="020B0503020202020204"/>
              </a:rPr>
              <a:t>This list is updated every week</a:t>
            </a:r>
          </a:p>
          <a:p>
            <a:pPr marL="257175" indent="-257175">
              <a:buFont typeface="+mj-lt"/>
              <a:buAutoNum type="arabicPeriod"/>
            </a:pPr>
            <a:r>
              <a:rPr lang="en-US" sz="2400" dirty="0">
                <a:latin typeface="Avenir Next" panose="020B0503020202020204"/>
              </a:rPr>
              <a:t>Each project is accompanied with a PDF of high-level information</a:t>
            </a:r>
          </a:p>
          <a:p>
            <a:pPr marL="257175" indent="-257175">
              <a:buFont typeface="+mj-lt"/>
              <a:buAutoNum type="arabicPeriod"/>
            </a:pPr>
            <a:r>
              <a:rPr lang="en-US" sz="2400" dirty="0">
                <a:latin typeface="Avenir Next" panose="020B0503020202020204"/>
              </a:rPr>
              <a:t>Short form to submit interest</a:t>
            </a:r>
          </a:p>
          <a:p>
            <a:pPr marL="257175" indent="-257175">
              <a:buFont typeface="+mj-lt"/>
              <a:buAutoNum type="arabicPeriod"/>
            </a:pPr>
            <a:endParaRPr lang="en-US" sz="1350" dirty="0">
              <a:latin typeface="Avenir Next" panose="020B0503020202020204"/>
            </a:endParaRPr>
          </a:p>
        </p:txBody>
      </p:sp>
      <p:pic>
        <p:nvPicPr>
          <p:cNvPr id="5" name="Picture 4">
            <a:extLst>
              <a:ext uri="{FF2B5EF4-FFF2-40B4-BE49-F238E27FC236}">
                <a16:creationId xmlns:a16="http://schemas.microsoft.com/office/drawing/2014/main" id="{E297D06B-BBFD-C4F1-5831-D7417508D082}"/>
              </a:ext>
            </a:extLst>
          </p:cNvPr>
          <p:cNvPicPr>
            <a:picLocks noChangeAspect="1"/>
          </p:cNvPicPr>
          <p:nvPr/>
        </p:nvPicPr>
        <p:blipFill rotWithShape="1">
          <a:blip r:embed="rId3"/>
          <a:srcRect l="57607"/>
          <a:stretch/>
        </p:blipFill>
        <p:spPr>
          <a:xfrm>
            <a:off x="7443781" y="5333917"/>
            <a:ext cx="1443043" cy="1346283"/>
          </a:xfrm>
          <a:prstGeom prst="rect">
            <a:avLst/>
          </a:prstGeom>
        </p:spPr>
      </p:pic>
    </p:spTree>
    <p:extLst>
      <p:ext uri="{BB962C8B-B14F-4D97-AF65-F5344CB8AC3E}">
        <p14:creationId xmlns:p14="http://schemas.microsoft.com/office/powerpoint/2010/main" val="383856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0A2444-1A6E-3D63-E825-D4F2B89EC87D}"/>
              </a:ext>
            </a:extLst>
          </p:cNvPr>
          <p:cNvSpPr>
            <a:spLocks noGrp="1"/>
          </p:cNvSpPr>
          <p:nvPr>
            <p:ph type="body" sz="quarter" idx="13"/>
          </p:nvPr>
        </p:nvSpPr>
        <p:spPr/>
        <p:txBody>
          <a:bodyPr/>
          <a:lstStyle/>
          <a:p>
            <a:r>
              <a:rPr lang="en-US" dirty="0"/>
              <a:t>Process to Results</a:t>
            </a:r>
          </a:p>
        </p:txBody>
      </p:sp>
      <p:sp>
        <p:nvSpPr>
          <p:cNvPr id="3" name="Text Placeholder 2">
            <a:extLst>
              <a:ext uri="{FF2B5EF4-FFF2-40B4-BE49-F238E27FC236}">
                <a16:creationId xmlns:a16="http://schemas.microsoft.com/office/drawing/2014/main" id="{421B81C3-8C29-360E-F59D-F1D909D510D3}"/>
              </a:ext>
            </a:extLst>
          </p:cNvPr>
          <p:cNvSpPr>
            <a:spLocks noGrp="1"/>
          </p:cNvSpPr>
          <p:nvPr>
            <p:ph type="body" sz="quarter" idx="14"/>
          </p:nvPr>
        </p:nvSpPr>
        <p:spPr>
          <a:xfrm>
            <a:off x="456637" y="1542473"/>
            <a:ext cx="8058713" cy="4925631"/>
          </a:xfrm>
        </p:spPr>
        <p:txBody>
          <a:bodyPr>
            <a:normAutofit lnSpcReduction="10000"/>
          </a:bodyPr>
          <a:lstStyle/>
          <a:p>
            <a:pPr marL="385763" indent="-385763">
              <a:buAutoNum type="arabicPeriod"/>
            </a:pPr>
            <a:r>
              <a:rPr lang="en-US" sz="2200" b="1" dirty="0">
                <a:solidFill>
                  <a:srgbClr val="006885"/>
                </a:solidFill>
                <a:latin typeface="Avenir Next Demi Bold" panose="020B0703020202020204" pitchFamily="34" charset="0"/>
              </a:rPr>
              <a:t>Situation</a:t>
            </a:r>
            <a:r>
              <a:rPr lang="en-US" sz="2200" dirty="0">
                <a:solidFill>
                  <a:srgbClr val="006885"/>
                </a:solidFill>
                <a:latin typeface="Avenir Next Demi Bold" panose="020B0703020202020204" pitchFamily="34" charset="0"/>
              </a:rPr>
              <a:t>: </a:t>
            </a:r>
            <a:r>
              <a:rPr lang="en-US" sz="2200" dirty="0"/>
              <a:t>C</a:t>
            </a:r>
            <a:r>
              <a:rPr lang="en-US" sz="2200" b="0" i="0" dirty="0">
                <a:effectLst/>
                <a:latin typeface="Avenir Next" panose="020B0503020202020204"/>
              </a:rPr>
              <a:t>ompany A is seeking phenolic resins, a critical business component.</a:t>
            </a:r>
          </a:p>
          <a:p>
            <a:pPr marL="385763" indent="-385763">
              <a:buAutoNum type="arabicPeriod"/>
            </a:pPr>
            <a:r>
              <a:rPr lang="en-US" sz="2200" b="1" dirty="0">
                <a:solidFill>
                  <a:srgbClr val="006885"/>
                </a:solidFill>
                <a:latin typeface="Avenir Next Demi Bold" panose="020B0703020202020204" pitchFamily="34" charset="0"/>
              </a:rPr>
              <a:t>Process:</a:t>
            </a:r>
            <a:endParaRPr lang="en-US" sz="2200" dirty="0">
              <a:solidFill>
                <a:srgbClr val="006885"/>
              </a:solidFill>
              <a:latin typeface="Avenir Next Demi Bold" panose="020B0703020202020204" pitchFamily="34" charset="0"/>
            </a:endParaRPr>
          </a:p>
          <a:p>
            <a:pPr marL="985838" lvl="1" indent="-385763">
              <a:buClr>
                <a:srgbClr val="006885"/>
              </a:buClr>
              <a:buFont typeface="Wingdings" panose="05000000000000000000" pitchFamily="2" charset="2"/>
              <a:buChar char="ü"/>
            </a:pPr>
            <a:r>
              <a:rPr lang="en-US" sz="1900" b="0" i="0" dirty="0">
                <a:effectLst/>
                <a:latin typeface="Avenir Next" panose="020B0503020202020204"/>
              </a:rPr>
              <a:t>Conducted a 30-minute discovery call to assess their requirements</a:t>
            </a:r>
          </a:p>
          <a:p>
            <a:pPr marL="985838" lvl="1" indent="-385763">
              <a:buClr>
                <a:srgbClr val="006885"/>
              </a:buClr>
              <a:buFont typeface="Wingdings" panose="05000000000000000000" pitchFamily="2" charset="2"/>
              <a:buChar char="ü"/>
            </a:pPr>
            <a:r>
              <a:rPr lang="en-US" sz="1900" dirty="0">
                <a:latin typeface="Avenir Next" panose="020B0503020202020204"/>
              </a:rPr>
              <a:t>Scouted IMEC database with keywords, NAICS codes, and relationships</a:t>
            </a:r>
          </a:p>
          <a:p>
            <a:pPr marL="985838" lvl="1" indent="-385763">
              <a:buClr>
                <a:srgbClr val="006885"/>
              </a:buClr>
              <a:buFont typeface="Wingdings" panose="05000000000000000000" pitchFamily="2" charset="2"/>
              <a:buChar char="ü"/>
            </a:pPr>
            <a:r>
              <a:rPr lang="en-US" sz="1900" dirty="0">
                <a:latin typeface="Avenir Next" panose="020B0503020202020204"/>
              </a:rPr>
              <a:t>Emailed manufacturers who could be good matches for this project</a:t>
            </a:r>
          </a:p>
          <a:p>
            <a:pPr marL="985838" lvl="1" indent="-385763">
              <a:buClr>
                <a:srgbClr val="006885"/>
              </a:buClr>
              <a:buFont typeface="Wingdings" panose="05000000000000000000" pitchFamily="2" charset="2"/>
              <a:buChar char="ü"/>
            </a:pPr>
            <a:r>
              <a:rPr lang="en-US" sz="1900" b="0" i="0" dirty="0">
                <a:effectLst/>
                <a:latin typeface="Avenir Next" panose="020B0503020202020204"/>
              </a:rPr>
              <a:t>Shared responses/emails from interested manufacturers</a:t>
            </a:r>
          </a:p>
          <a:p>
            <a:pPr marL="985838" lvl="1" indent="-385763">
              <a:buClr>
                <a:srgbClr val="006885"/>
              </a:buClr>
              <a:buFont typeface="Wingdings" panose="05000000000000000000" pitchFamily="2" charset="2"/>
              <a:buChar char="ü"/>
            </a:pPr>
            <a:r>
              <a:rPr lang="en-US" sz="1900" b="0" i="0" dirty="0">
                <a:effectLst/>
                <a:latin typeface="Avenir Next" panose="020B0503020202020204"/>
              </a:rPr>
              <a:t>Facilitated introductions</a:t>
            </a:r>
          </a:p>
          <a:p>
            <a:pPr marL="385763" indent="-385763">
              <a:buAutoNum type="arabicPeriod"/>
            </a:pPr>
            <a:r>
              <a:rPr lang="en-US" sz="2200" b="1" dirty="0">
                <a:solidFill>
                  <a:srgbClr val="006885"/>
                </a:solidFill>
                <a:latin typeface="Avenir Next Demi Bold" panose="020B0703020202020204" pitchFamily="34" charset="0"/>
              </a:rPr>
              <a:t>Results: </a:t>
            </a:r>
            <a:r>
              <a:rPr lang="en-US" sz="2200" dirty="0">
                <a:latin typeface="Avenir Next" panose="020B0503020202020204"/>
              </a:rPr>
              <a:t>Within a month and a half, IMEC connected Company A with:</a:t>
            </a:r>
          </a:p>
          <a:p>
            <a:pPr marL="985838" lvl="1" indent="-385763">
              <a:buClr>
                <a:srgbClr val="006885"/>
              </a:buClr>
              <a:buFont typeface="Wingdings" panose="05000000000000000000" pitchFamily="2" charset="2"/>
              <a:buChar char="ü"/>
            </a:pPr>
            <a:r>
              <a:rPr lang="en-US" sz="2000" dirty="0">
                <a:latin typeface="Avenir Next" panose="020B0503020202020204"/>
              </a:rPr>
              <a:t>10 interested and capable manufacturers</a:t>
            </a:r>
          </a:p>
          <a:p>
            <a:pPr marL="985838" lvl="1" indent="-385763">
              <a:buClr>
                <a:srgbClr val="006885"/>
              </a:buClr>
              <a:buFont typeface="Wingdings" panose="05000000000000000000" pitchFamily="2" charset="2"/>
              <a:buChar char="ü"/>
            </a:pPr>
            <a:r>
              <a:rPr lang="en-US" sz="2000" dirty="0">
                <a:latin typeface="Avenir Next" panose="020B0503020202020204"/>
              </a:rPr>
              <a:t>2 highly capable manufacturers</a:t>
            </a:r>
          </a:p>
          <a:p>
            <a:endParaRPr lang="en-US" dirty="0"/>
          </a:p>
          <a:p>
            <a:pPr marL="385763" indent="-385763">
              <a:buAutoNum type="arabicPeriod"/>
            </a:pPr>
            <a:endParaRPr lang="en-US" dirty="0"/>
          </a:p>
          <a:p>
            <a:pPr marL="385763" indent="-385763">
              <a:buAutoNum type="arabicPeriod"/>
            </a:pPr>
            <a:endParaRPr lang="en-US" dirty="0"/>
          </a:p>
        </p:txBody>
      </p:sp>
    </p:spTree>
    <p:extLst>
      <p:ext uri="{BB962C8B-B14F-4D97-AF65-F5344CB8AC3E}">
        <p14:creationId xmlns:p14="http://schemas.microsoft.com/office/powerpoint/2010/main" val="3151233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4B50-8316-4CA8-851A-3997D5D0983C}"/>
              </a:ext>
            </a:extLst>
          </p:cNvPr>
          <p:cNvSpPr txBox="1">
            <a:spLocks/>
          </p:cNvSpPr>
          <p:nvPr/>
        </p:nvSpPr>
        <p:spPr>
          <a:xfrm>
            <a:off x="1641021" y="2214709"/>
            <a:ext cx="6858000" cy="531467"/>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r"/>
            <a:r>
              <a:rPr lang="en-US" sz="3000" dirty="0">
                <a:solidFill>
                  <a:srgbClr val="0A4B6F"/>
                </a:solidFill>
                <a:latin typeface="Franklin Gothic Medium" panose="020B0603020102020204" pitchFamily="34" charset="0"/>
                <a:cs typeface="Aharoni" panose="020B0604020202020204" pitchFamily="2" charset="-79"/>
              </a:rPr>
              <a:t>REV in Illinois Incentives</a:t>
            </a:r>
          </a:p>
        </p:txBody>
      </p:sp>
      <p:pic>
        <p:nvPicPr>
          <p:cNvPr id="6" name="Picture 5" descr="Icon&#10;&#10;Description automatically generated">
            <a:extLst>
              <a:ext uri="{FF2B5EF4-FFF2-40B4-BE49-F238E27FC236}">
                <a16:creationId xmlns:a16="http://schemas.microsoft.com/office/drawing/2014/main" id="{725CFC44-D2C3-499C-81E1-C0DD487626B0}"/>
              </a:ext>
            </a:extLst>
          </p:cNvPr>
          <p:cNvPicPr>
            <a:picLocks noChangeAspect="1"/>
          </p:cNvPicPr>
          <p:nvPr/>
        </p:nvPicPr>
        <p:blipFill rotWithShape="1">
          <a:blip r:embed="rId2">
            <a:extLst>
              <a:ext uri="{28A0092B-C50C-407E-A947-70E740481C1C}">
                <a14:useLocalDpi xmlns:a14="http://schemas.microsoft.com/office/drawing/2010/main" val="0"/>
              </a:ext>
            </a:extLst>
          </a:blip>
          <a:srcRect r="14386"/>
          <a:stretch/>
        </p:blipFill>
        <p:spPr>
          <a:xfrm>
            <a:off x="573857" y="1429928"/>
            <a:ext cx="3422957" cy="3998144"/>
          </a:xfrm>
          <a:prstGeom prst="rect">
            <a:avLst/>
          </a:prstGeom>
        </p:spPr>
      </p:pic>
      <p:sp>
        <p:nvSpPr>
          <p:cNvPr id="3" name="Subtitle 2">
            <a:extLst>
              <a:ext uri="{FF2B5EF4-FFF2-40B4-BE49-F238E27FC236}">
                <a16:creationId xmlns:a16="http://schemas.microsoft.com/office/drawing/2014/main" id="{2276D339-F578-49F9-A79D-9DE7987A4FF4}"/>
              </a:ext>
            </a:extLst>
          </p:cNvPr>
          <p:cNvSpPr txBox="1">
            <a:spLocks/>
          </p:cNvSpPr>
          <p:nvPr/>
        </p:nvSpPr>
        <p:spPr>
          <a:xfrm>
            <a:off x="4439264" y="2664453"/>
            <a:ext cx="4130879" cy="1846831"/>
          </a:xfrm>
          <a:prstGeom prst="rect">
            <a:avLst/>
          </a:prstGeom>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350" dirty="0">
                <a:solidFill>
                  <a:srgbClr val="0A4B6F"/>
                </a:solidFill>
                <a:latin typeface="Franklin Gothic Book" panose="020B0503020102020204" pitchFamily="34" charset="0"/>
              </a:rPr>
              <a:t>To support the EV </a:t>
            </a:r>
          </a:p>
          <a:p>
            <a:pPr marL="0" indent="0">
              <a:buNone/>
            </a:pPr>
            <a:r>
              <a:rPr lang="en-US" sz="4350" dirty="0">
                <a:solidFill>
                  <a:srgbClr val="0A4B6F"/>
                </a:solidFill>
                <a:latin typeface="Franklin Gothic Book" panose="020B0503020102020204" pitchFamily="34" charset="0"/>
              </a:rPr>
              <a:t>&amp; Clean Energy Ecosystem</a:t>
            </a:r>
          </a:p>
          <a:p>
            <a:pPr marL="0" indent="0" algn="r">
              <a:buNone/>
            </a:pPr>
            <a:endParaRPr lang="en-US" sz="2625" dirty="0">
              <a:solidFill>
                <a:srgbClr val="0A4B6F"/>
              </a:solidFill>
              <a:latin typeface="Franklin Gothic Book" panose="020B0503020102020204" pitchFamily="34" charset="0"/>
            </a:endParaRPr>
          </a:p>
          <a:p>
            <a:pPr marL="0" indent="0" algn="r">
              <a:buNone/>
            </a:pPr>
            <a:endParaRPr lang="en-US" sz="2625" dirty="0">
              <a:solidFill>
                <a:srgbClr val="0A4B6F"/>
              </a:solidFill>
              <a:latin typeface="Franklin Gothic Book" panose="020B0503020102020204" pitchFamily="34" charset="0"/>
            </a:endParaRPr>
          </a:p>
          <a:p>
            <a:pPr marL="0" indent="0" algn="r">
              <a:buNone/>
            </a:pPr>
            <a:endParaRPr lang="en-US" sz="2625" dirty="0">
              <a:solidFill>
                <a:srgbClr val="0A4B6F"/>
              </a:solidFill>
              <a:latin typeface="Franklin Gothic Book" panose="020B0503020102020204" pitchFamily="34" charset="0"/>
            </a:endParaRPr>
          </a:p>
          <a:p>
            <a:pPr marL="0" indent="0" algn="r">
              <a:buNone/>
            </a:pPr>
            <a:r>
              <a:rPr lang="en-US" sz="2625" dirty="0">
                <a:solidFill>
                  <a:srgbClr val="0A4B6F"/>
                </a:solidFill>
                <a:latin typeface="Franklin Gothic Book" panose="020B0503020102020204" pitchFamily="34" charset="0"/>
              </a:rPr>
              <a:t>November 2023</a:t>
            </a:r>
          </a:p>
        </p:txBody>
      </p:sp>
      <p:sp>
        <p:nvSpPr>
          <p:cNvPr id="4" name="Rectangle 3">
            <a:extLst>
              <a:ext uri="{FF2B5EF4-FFF2-40B4-BE49-F238E27FC236}">
                <a16:creationId xmlns:a16="http://schemas.microsoft.com/office/drawing/2014/main" id="{741F7D39-3944-9D6D-B079-E578458DA448}"/>
              </a:ext>
            </a:extLst>
          </p:cNvPr>
          <p:cNvSpPr/>
          <p:nvPr/>
        </p:nvSpPr>
        <p:spPr>
          <a:xfrm>
            <a:off x="1902542" y="2132986"/>
            <a:ext cx="626807" cy="5314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28472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7F8F-DEC8-4FAE-A3BA-8A7686000FC4}"/>
              </a:ext>
            </a:extLst>
          </p:cNvPr>
          <p:cNvSpPr>
            <a:spLocks noGrp="1"/>
          </p:cNvSpPr>
          <p:nvPr>
            <p:ph type="title"/>
          </p:nvPr>
        </p:nvSpPr>
        <p:spPr/>
        <p:txBody>
          <a:bodyPr>
            <a:normAutofit/>
          </a:bodyPr>
          <a:lstStyle/>
          <a:p>
            <a:r>
              <a:rPr lang="en-US" sz="2700" dirty="0">
                <a:solidFill>
                  <a:srgbClr val="0A4B6F"/>
                </a:solidFill>
              </a:rPr>
              <a:t>For The Entire Electric Vehicle+ Ecosystem</a:t>
            </a:r>
          </a:p>
        </p:txBody>
      </p:sp>
      <p:sp>
        <p:nvSpPr>
          <p:cNvPr id="3" name="Content Placeholder 2">
            <a:extLst>
              <a:ext uri="{FF2B5EF4-FFF2-40B4-BE49-F238E27FC236}">
                <a16:creationId xmlns:a16="http://schemas.microsoft.com/office/drawing/2014/main" id="{3DBF0E11-57A8-46BF-893E-D7C4F35C829E}"/>
              </a:ext>
            </a:extLst>
          </p:cNvPr>
          <p:cNvSpPr>
            <a:spLocks noGrp="1"/>
          </p:cNvSpPr>
          <p:nvPr>
            <p:ph idx="1"/>
          </p:nvPr>
        </p:nvSpPr>
        <p:spPr>
          <a:xfrm>
            <a:off x="628650" y="2226468"/>
            <a:ext cx="5128501" cy="3263504"/>
          </a:xfrm>
        </p:spPr>
        <p:txBody>
          <a:bodyPr>
            <a:normAutofit fontScale="55000" lnSpcReduction="20000"/>
          </a:bodyPr>
          <a:lstStyle/>
          <a:p>
            <a:r>
              <a:rPr lang="en-US" dirty="0">
                <a:solidFill>
                  <a:srgbClr val="0A4B6F"/>
                </a:solidFill>
              </a:rPr>
              <a:t>Electric Vehicle Manufacturers for vehicles exclusively powered by electricity including hydrogen fuel cell or solar technologies </a:t>
            </a:r>
          </a:p>
          <a:p>
            <a:r>
              <a:rPr lang="en-US" dirty="0">
                <a:solidFill>
                  <a:srgbClr val="0A4B6F"/>
                </a:solidFill>
              </a:rPr>
              <a:t>Suppliers of EV component parts (e.g. batteries, cathodes, anodes, power supply equipment)</a:t>
            </a:r>
          </a:p>
          <a:p>
            <a:r>
              <a:rPr lang="en-US" dirty="0">
                <a:solidFill>
                  <a:srgbClr val="0A4B6F"/>
                </a:solidFill>
              </a:rPr>
              <a:t>EV charging station manufacturers</a:t>
            </a:r>
          </a:p>
          <a:p>
            <a:r>
              <a:rPr lang="en-US" dirty="0">
                <a:solidFill>
                  <a:srgbClr val="0A4B6F"/>
                </a:solidFill>
              </a:rPr>
              <a:t>Manufacturers throughout battery lifespan</a:t>
            </a:r>
          </a:p>
          <a:p>
            <a:r>
              <a:rPr lang="en-US" dirty="0">
                <a:solidFill>
                  <a:schemeClr val="accent1"/>
                </a:solidFill>
              </a:rPr>
              <a:t>Renewables manufacturers</a:t>
            </a:r>
          </a:p>
          <a:p>
            <a:endParaRPr lang="en-US" dirty="0">
              <a:solidFill>
                <a:srgbClr val="0A4B6F"/>
              </a:solidFill>
            </a:endParaRPr>
          </a:p>
        </p:txBody>
      </p:sp>
      <p:grpSp>
        <p:nvGrpSpPr>
          <p:cNvPr id="4" name="Group 3">
            <a:extLst>
              <a:ext uri="{FF2B5EF4-FFF2-40B4-BE49-F238E27FC236}">
                <a16:creationId xmlns:a16="http://schemas.microsoft.com/office/drawing/2014/main" id="{69715A29-889E-465D-4146-60B25CD94D07}"/>
              </a:ext>
            </a:extLst>
          </p:cNvPr>
          <p:cNvGrpSpPr/>
          <p:nvPr/>
        </p:nvGrpSpPr>
        <p:grpSpPr>
          <a:xfrm>
            <a:off x="7734693" y="5139806"/>
            <a:ext cx="1028308" cy="599027"/>
            <a:chOff x="9953413" y="5500647"/>
            <a:chExt cx="1730588" cy="1008130"/>
          </a:xfrm>
        </p:grpSpPr>
        <p:pic>
          <p:nvPicPr>
            <p:cNvPr id="5" name="Picture 4">
              <a:extLst>
                <a:ext uri="{FF2B5EF4-FFF2-40B4-BE49-F238E27FC236}">
                  <a16:creationId xmlns:a16="http://schemas.microsoft.com/office/drawing/2014/main" id="{C5EE7F40-4B35-0081-50B4-DA15B0D9E2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6" name="Picture 5">
              <a:extLst>
                <a:ext uri="{FF2B5EF4-FFF2-40B4-BE49-F238E27FC236}">
                  <a16:creationId xmlns:a16="http://schemas.microsoft.com/office/drawing/2014/main" id="{94E6483B-FDE8-965A-3A58-5751C51E22BB}"/>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pic>
        <p:nvPicPr>
          <p:cNvPr id="7" name="Content Placeholder 5" descr="Members of Illinois' EV ecosystem standing with Secretary Raimondo and Governor Pritzker on the White House lawn">
            <a:extLst>
              <a:ext uri="{FF2B5EF4-FFF2-40B4-BE49-F238E27FC236}">
                <a16:creationId xmlns:a16="http://schemas.microsoft.com/office/drawing/2014/main" id="{7FA6FF6E-9F95-8CA8-50D4-0FBE50F346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719" y="2322251"/>
            <a:ext cx="2815020" cy="2111483"/>
          </a:xfrm>
          <a:prstGeom prst="rect">
            <a:avLst/>
          </a:prstGeom>
        </p:spPr>
      </p:pic>
    </p:spTree>
    <p:extLst>
      <p:ext uri="{BB962C8B-B14F-4D97-AF65-F5344CB8AC3E}">
        <p14:creationId xmlns:p14="http://schemas.microsoft.com/office/powerpoint/2010/main" val="3097576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7F1446-0822-4FEB-BA08-99C292A0ED28}"/>
              </a:ext>
            </a:extLst>
          </p:cNvPr>
          <p:cNvSpPr/>
          <p:nvPr/>
        </p:nvSpPr>
        <p:spPr>
          <a:xfrm>
            <a:off x="228600" y="2147977"/>
            <a:ext cx="4075980" cy="690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Slide Number Placeholder 1"/>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spcAft>
                <a:spcPts val="450"/>
              </a:spcAft>
            </a:pPr>
            <a:fld id="{3F335402-A96B-43FB-BE82-10458D361873}" type="slidenum">
              <a:rPr lang="en-US"/>
              <a:pPr>
                <a:spcAft>
                  <a:spcPts val="450"/>
                </a:spcAft>
              </a:pPr>
              <a:t>18</a:t>
            </a:fld>
            <a:endParaRPr lang="en-US"/>
          </a:p>
        </p:txBody>
      </p:sp>
      <p:sp>
        <p:nvSpPr>
          <p:cNvPr id="3" name="btfpLayoutConfig" hidden="1"/>
          <p:cNvSpPr txBox="1"/>
          <p:nvPr/>
        </p:nvSpPr>
        <p:spPr>
          <a:xfrm>
            <a:off x="12701" y="869950"/>
            <a:ext cx="8890000" cy="107722"/>
          </a:xfrm>
          <a:prstGeom prst="rect">
            <a:avLst/>
          </a:prstGeom>
          <a:noFill/>
        </p:spPr>
        <p:txBody>
          <a:bodyPr vert="horz" rtlCol="0">
            <a:spAutoFit/>
          </a:bodyPr>
          <a:lstStyle/>
          <a:p>
            <a:pPr>
              <a:spcAft>
                <a:spcPts val="450"/>
              </a:spcAft>
            </a:pPr>
            <a:r>
              <a:rPr lang="en-US" sz="100">
                <a:solidFill>
                  <a:srgbClr val="FFFFFF">
                    <a:alpha val="0"/>
                  </a:srgbClr>
                </a:solidFill>
              </a:rPr>
              <a:t>overall_1_132373125595848470 columns_1_132373125595848470 </a:t>
            </a:r>
          </a:p>
        </p:txBody>
      </p:sp>
      <p:graphicFrame>
        <p:nvGraphicFramePr>
          <p:cNvPr id="4" name="Table 4">
            <a:extLst>
              <a:ext uri="{FF2B5EF4-FFF2-40B4-BE49-F238E27FC236}">
                <a16:creationId xmlns:a16="http://schemas.microsoft.com/office/drawing/2014/main" id="{F13F535F-53CE-4F2E-9AC7-F2984BC46701}"/>
              </a:ext>
            </a:extLst>
          </p:cNvPr>
          <p:cNvGraphicFramePr>
            <a:graphicFrameLocks noGrp="1"/>
          </p:cNvGraphicFramePr>
          <p:nvPr>
            <p:extLst>
              <p:ext uri="{D42A27DB-BD31-4B8C-83A1-F6EECF244321}">
                <p14:modId xmlns:p14="http://schemas.microsoft.com/office/powerpoint/2010/main" val="4150998180"/>
              </p:ext>
            </p:extLst>
          </p:nvPr>
        </p:nvGraphicFramePr>
        <p:xfrm>
          <a:off x="497428" y="1787783"/>
          <a:ext cx="8149146" cy="2963526"/>
        </p:xfrm>
        <a:graphic>
          <a:graphicData uri="http://schemas.openxmlformats.org/drawingml/2006/table">
            <a:tbl>
              <a:tblPr firstRow="1" bandRow="1">
                <a:tableStyleId>{5C22544A-7EE6-4342-B048-85BDC9FD1C3A}</a:tableStyleId>
              </a:tblPr>
              <a:tblGrid>
                <a:gridCol w="814301">
                  <a:extLst>
                    <a:ext uri="{9D8B030D-6E8A-4147-A177-3AD203B41FA5}">
                      <a16:colId xmlns:a16="http://schemas.microsoft.com/office/drawing/2014/main" val="1093991288"/>
                    </a:ext>
                  </a:extLst>
                </a:gridCol>
                <a:gridCol w="2737758">
                  <a:extLst>
                    <a:ext uri="{9D8B030D-6E8A-4147-A177-3AD203B41FA5}">
                      <a16:colId xmlns:a16="http://schemas.microsoft.com/office/drawing/2014/main" val="3585028505"/>
                    </a:ext>
                  </a:extLst>
                </a:gridCol>
                <a:gridCol w="873579">
                  <a:extLst>
                    <a:ext uri="{9D8B030D-6E8A-4147-A177-3AD203B41FA5}">
                      <a16:colId xmlns:a16="http://schemas.microsoft.com/office/drawing/2014/main" val="2833920482"/>
                    </a:ext>
                  </a:extLst>
                </a:gridCol>
                <a:gridCol w="2212521">
                  <a:extLst>
                    <a:ext uri="{9D8B030D-6E8A-4147-A177-3AD203B41FA5}">
                      <a16:colId xmlns:a16="http://schemas.microsoft.com/office/drawing/2014/main" val="2942152594"/>
                    </a:ext>
                  </a:extLst>
                </a:gridCol>
                <a:gridCol w="1510987">
                  <a:extLst>
                    <a:ext uri="{9D8B030D-6E8A-4147-A177-3AD203B41FA5}">
                      <a16:colId xmlns:a16="http://schemas.microsoft.com/office/drawing/2014/main" val="1562081682"/>
                    </a:ext>
                  </a:extLst>
                </a:gridCol>
              </a:tblGrid>
              <a:tr h="434340">
                <a:tc>
                  <a:txBody>
                    <a:bodyPr/>
                    <a:lstStyle/>
                    <a:p>
                      <a:r>
                        <a:rPr lang="en-US" sz="1200" b="1" dirty="0">
                          <a:solidFill>
                            <a:schemeClr val="bg1"/>
                          </a:solidFill>
                        </a:rPr>
                        <a:t>Tiers</a:t>
                      </a:r>
                      <a:endParaRPr lang="en-US" sz="12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b="1">
                          <a:solidFill>
                            <a:schemeClr val="bg1"/>
                          </a:solidFill>
                        </a:rPr>
                        <a:t>Entities</a:t>
                      </a:r>
                      <a:endParaRPr lang="en-US" sz="1200" b="1">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b="1" dirty="0">
                          <a:solidFill>
                            <a:schemeClr val="bg1"/>
                          </a:solidFill>
                        </a:rPr>
                        <a:t>CAPEX Threshold</a:t>
                      </a:r>
                      <a:endParaRPr lang="en-US" sz="1200" b="1" dirty="0">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b="1">
                          <a:solidFill>
                            <a:schemeClr val="bg1"/>
                          </a:solidFill>
                        </a:rPr>
                        <a:t>New Jobs Threshold</a:t>
                      </a:r>
                      <a:endParaRPr lang="en-US" sz="1200" b="1">
                        <a:solidFill>
                          <a:schemeClr val="bg1"/>
                        </a:solidFill>
                        <a:latin typeface="Arial" panose="020B0604020202020204" pitchFamily="34" charset="0"/>
                        <a:cs typeface="Arial" panose="020B0604020202020204" pitchFamily="34" charset="0"/>
                      </a:endParaRPr>
                    </a:p>
                  </a:txBody>
                  <a:tcPr marL="68580" marR="68580" marT="34290" marB="34290"/>
                </a:tc>
                <a:tc>
                  <a:txBody>
                    <a:bodyPr/>
                    <a:lstStyle/>
                    <a:p>
                      <a:r>
                        <a:rPr lang="en-US" sz="1200" b="1">
                          <a:solidFill>
                            <a:schemeClr val="bg1"/>
                          </a:solidFill>
                        </a:rPr>
                        <a:t>Timeframe to be Placed in Service</a:t>
                      </a:r>
                      <a:endParaRPr lang="en-US" sz="1200" b="1">
                        <a:solidFill>
                          <a:schemeClr val="bg1"/>
                        </a:solidFill>
                        <a:latin typeface="Arial" panose="020B0604020202020204" pitchFamily="34" charset="0"/>
                        <a:cs typeface="Arial" panose="020B0604020202020204" pitchFamily="34" charset="0"/>
                      </a:endParaRPr>
                    </a:p>
                  </a:txBody>
                  <a:tcPr marL="68580" marR="68580" marT="34290" marB="34290"/>
                </a:tc>
                <a:extLst>
                  <a:ext uri="{0D108BD9-81ED-4DB2-BD59-A6C34878D82A}">
                    <a16:rowId xmlns:a16="http://schemas.microsoft.com/office/drawing/2014/main" val="2857242099"/>
                  </a:ext>
                </a:extLst>
              </a:tr>
              <a:tr h="617220">
                <a:tc>
                  <a:txBody>
                    <a:bodyPr/>
                    <a:lstStyle/>
                    <a:p>
                      <a:r>
                        <a:rPr lang="en-US" sz="1200" b="0" dirty="0">
                          <a:solidFill>
                            <a:schemeClr val="accent1"/>
                          </a:solidFill>
                          <a:latin typeface="+mn-lt"/>
                          <a:cs typeface="Arial" panose="020B0604020202020204" pitchFamily="34" charset="0"/>
                        </a:rPr>
                        <a:t>Tier 1</a:t>
                      </a:r>
                    </a:p>
                  </a:txBody>
                  <a:tcPr marL="68580" marR="68580" marT="34290" marB="34290"/>
                </a:tc>
                <a:tc>
                  <a:txBody>
                    <a:bodyPr/>
                    <a:lstStyle/>
                    <a:p>
                      <a:r>
                        <a:rPr lang="en-US" sz="1200" b="0" dirty="0">
                          <a:solidFill>
                            <a:schemeClr val="accent1"/>
                          </a:solidFill>
                          <a:latin typeface="+mn-lt"/>
                          <a:cs typeface="Arial" panose="020B0604020202020204" pitchFamily="34" charset="0"/>
                        </a:rPr>
                        <a:t>Smaller projects in the EV or renewables sectors</a:t>
                      </a:r>
                    </a:p>
                  </a:txBody>
                  <a:tcPr marL="68580" marR="68580" marT="34290" marB="34290"/>
                </a:tc>
                <a:tc>
                  <a:txBody>
                    <a:bodyPr/>
                    <a:lstStyle/>
                    <a:p>
                      <a:r>
                        <a:rPr lang="en-US" sz="1200" b="0" dirty="0">
                          <a:solidFill>
                            <a:schemeClr val="accent1"/>
                          </a:solidFill>
                          <a:latin typeface="+mn-lt"/>
                          <a:cs typeface="Arial" panose="020B0604020202020204" pitchFamily="34" charset="0"/>
                        </a:rPr>
                        <a:t>$2.5M </a:t>
                      </a:r>
                    </a:p>
                  </a:txBody>
                  <a:tcPr marL="68580" marR="68580" marT="34290" marB="34290"/>
                </a:tc>
                <a:tc>
                  <a:txBody>
                    <a:bodyPr/>
                    <a:lstStyle/>
                    <a:p>
                      <a:r>
                        <a:rPr lang="en-US" sz="1200" b="0" dirty="0">
                          <a:solidFill>
                            <a:schemeClr val="accent1"/>
                          </a:solidFill>
                          <a:latin typeface="+mn-lt"/>
                        </a:rPr>
                        <a:t>≥  50 jobs (or 10% of global employment, whichever is less)</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cs typeface="Arial" panose="020B0604020202020204" pitchFamily="34" charset="0"/>
                        </a:rPr>
                        <a:t>Within 4 years</a:t>
                      </a:r>
                    </a:p>
                  </a:txBody>
                  <a:tcPr marL="68580" marR="68580" marT="34290" marB="34290"/>
                </a:tc>
                <a:extLst>
                  <a:ext uri="{0D108BD9-81ED-4DB2-BD59-A6C34878D82A}">
                    <a16:rowId xmlns:a16="http://schemas.microsoft.com/office/drawing/2014/main" val="616582925"/>
                  </a:ext>
                </a:extLst>
              </a:tr>
              <a:tr h="311766">
                <a:tc>
                  <a:txBody>
                    <a:bodyPr/>
                    <a:lstStyle/>
                    <a:p>
                      <a:r>
                        <a:rPr lang="en-US" sz="1200" b="0" dirty="0">
                          <a:solidFill>
                            <a:schemeClr val="accent1"/>
                          </a:solidFill>
                          <a:latin typeface="+mn-lt"/>
                        </a:rPr>
                        <a:t>Tier 2</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rPr>
                        <a:t>Electric Vehicle Manufacturer</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rPr>
                        <a:t>$1.5B</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rPr>
                        <a:t>≥ 500 jobs </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rPr>
                        <a:t>Within 5 years</a:t>
                      </a:r>
                      <a:endParaRPr lang="en-US" sz="1200" b="0" dirty="0">
                        <a:solidFill>
                          <a:schemeClr val="accent1"/>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3896810192"/>
                  </a:ext>
                </a:extLst>
              </a:tr>
              <a:tr h="617220">
                <a:tc>
                  <a:txBody>
                    <a:bodyPr/>
                    <a:lstStyle/>
                    <a:p>
                      <a:r>
                        <a:rPr lang="en-US" sz="1200" b="0" dirty="0">
                          <a:solidFill>
                            <a:schemeClr val="accent1"/>
                          </a:solidFill>
                          <a:latin typeface="+mn-lt"/>
                        </a:rPr>
                        <a:t>Tier 2</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rPr>
                        <a:t>EV Component Parts Manufacturer (including batteries) or Renewables Manufacturer</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rPr>
                        <a:t>$300M</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rPr>
                        <a:t>≥ 150 jobs </a:t>
                      </a:r>
                      <a:endParaRPr lang="en-US" sz="1200" b="0" dirty="0">
                        <a:solidFill>
                          <a:schemeClr val="accent1"/>
                        </a:solidFill>
                        <a:latin typeface="+mn-lt"/>
                        <a:cs typeface="Arial" panose="020B0604020202020204" pitchFamily="34" charset="0"/>
                      </a:endParaRPr>
                    </a:p>
                  </a:txBody>
                  <a:tcPr marL="68580" marR="68580" marT="34290" marB="34290"/>
                </a:tc>
                <a:tc>
                  <a:txBody>
                    <a:bodyPr/>
                    <a:lstStyle/>
                    <a:p>
                      <a:r>
                        <a:rPr lang="en-US" sz="1200" b="0" dirty="0">
                          <a:solidFill>
                            <a:schemeClr val="accent1"/>
                          </a:solidFill>
                          <a:latin typeface="+mn-lt"/>
                        </a:rPr>
                        <a:t>Within 5 years</a:t>
                      </a:r>
                      <a:endParaRPr lang="en-US" sz="1200" b="0" dirty="0">
                        <a:solidFill>
                          <a:schemeClr val="accent1"/>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4275789071"/>
                  </a:ext>
                </a:extLst>
              </a:tr>
              <a:tr h="800100">
                <a:tc>
                  <a:txBody>
                    <a:bodyPr/>
                    <a:lstStyle/>
                    <a:p>
                      <a:r>
                        <a:rPr lang="en-US" sz="1200" b="0">
                          <a:solidFill>
                            <a:srgbClr val="0A4B6F"/>
                          </a:solidFill>
                          <a:latin typeface="+mn-lt"/>
                        </a:rPr>
                        <a:t>Tier 2</a:t>
                      </a:r>
                      <a:endParaRPr lang="en-US" sz="1200" b="0">
                        <a:solidFill>
                          <a:srgbClr val="0A4B6F"/>
                        </a:solidFill>
                        <a:latin typeface="+mn-lt"/>
                        <a:cs typeface="Arial" panose="020B0604020202020204" pitchFamily="34" charset="0"/>
                      </a:endParaRPr>
                    </a:p>
                  </a:txBody>
                  <a:tcPr marL="68580" marR="68580" marT="34290" marB="34290"/>
                </a:tc>
                <a:tc>
                  <a:txBody>
                    <a:bodyPr/>
                    <a:lstStyle/>
                    <a:p>
                      <a:r>
                        <a:rPr lang="en-US" sz="1200" b="0" dirty="0">
                          <a:solidFill>
                            <a:srgbClr val="0A4B6F"/>
                          </a:solidFill>
                          <a:latin typeface="+mn-lt"/>
                        </a:rPr>
                        <a:t>Traditional manufacturers converting to EV or renewables production</a:t>
                      </a:r>
                      <a:endParaRPr lang="en-US" sz="1200" b="0" dirty="0">
                        <a:solidFill>
                          <a:srgbClr val="0A4B6F"/>
                        </a:solidFill>
                        <a:latin typeface="+mn-lt"/>
                        <a:cs typeface="Arial" panose="020B0604020202020204" pitchFamily="34" charset="0"/>
                      </a:endParaRPr>
                    </a:p>
                  </a:txBody>
                  <a:tcPr marL="68580" marR="68580" marT="34290" marB="34290"/>
                </a:tc>
                <a:tc>
                  <a:txBody>
                    <a:bodyPr/>
                    <a:lstStyle/>
                    <a:p>
                      <a:r>
                        <a:rPr lang="en-US" sz="1200" b="0" dirty="0">
                          <a:solidFill>
                            <a:srgbClr val="0A4B6F"/>
                          </a:solidFill>
                          <a:latin typeface="+mn-lt"/>
                        </a:rPr>
                        <a:t>$100M</a:t>
                      </a:r>
                      <a:endParaRPr lang="en-US" sz="1200" b="0" dirty="0">
                        <a:solidFill>
                          <a:srgbClr val="0A4B6F"/>
                        </a:solidFill>
                        <a:latin typeface="+mn-lt"/>
                        <a:cs typeface="Arial" panose="020B0604020202020204" pitchFamily="34" charset="0"/>
                      </a:endParaRPr>
                    </a:p>
                  </a:txBody>
                  <a:tcPr marL="68580" marR="68580" marT="34290" marB="34290"/>
                </a:tc>
                <a:tc>
                  <a:txBody>
                    <a:bodyPr/>
                    <a:lstStyle/>
                    <a:p>
                      <a:r>
                        <a:rPr lang="en-US" sz="1200" b="0" dirty="0">
                          <a:solidFill>
                            <a:srgbClr val="0A4B6F"/>
                          </a:solidFill>
                          <a:latin typeface="+mn-lt"/>
                        </a:rPr>
                        <a:t>≥ 50 new jobs (or new jobs equivalent to 10% of statewide baseline for taxpayer, whichever is less) </a:t>
                      </a:r>
                      <a:endParaRPr lang="en-US" sz="1200" b="0" dirty="0">
                        <a:solidFill>
                          <a:srgbClr val="0A4B6F"/>
                        </a:solidFill>
                        <a:latin typeface="+mn-lt"/>
                        <a:cs typeface="Arial" panose="020B0604020202020204" pitchFamily="34" charset="0"/>
                      </a:endParaRPr>
                    </a:p>
                  </a:txBody>
                  <a:tcPr marL="68580" marR="68580" marT="34290" marB="34290"/>
                </a:tc>
                <a:tc>
                  <a:txBody>
                    <a:bodyPr/>
                    <a:lstStyle/>
                    <a:p>
                      <a:r>
                        <a:rPr lang="en-US" sz="1200" b="0" dirty="0">
                          <a:solidFill>
                            <a:srgbClr val="0A4B6F"/>
                          </a:solidFill>
                          <a:latin typeface="+mn-lt"/>
                        </a:rPr>
                        <a:t>Within 5 years</a:t>
                      </a:r>
                      <a:endParaRPr lang="en-US" sz="1200" b="0" dirty="0">
                        <a:solidFill>
                          <a:srgbClr val="0A4B6F"/>
                        </a:solidFill>
                        <a:latin typeface="+mn-lt"/>
                        <a:cs typeface="Arial" panose="020B0604020202020204" pitchFamily="34" charset="0"/>
                      </a:endParaRPr>
                    </a:p>
                  </a:txBody>
                  <a:tcPr marL="68580" marR="68580" marT="34290" marB="34290"/>
                </a:tc>
                <a:extLst>
                  <a:ext uri="{0D108BD9-81ED-4DB2-BD59-A6C34878D82A}">
                    <a16:rowId xmlns:a16="http://schemas.microsoft.com/office/drawing/2014/main" val="1947567092"/>
                  </a:ext>
                </a:extLst>
              </a:tr>
            </a:tbl>
          </a:graphicData>
        </a:graphic>
      </p:graphicFrame>
      <p:sp>
        <p:nvSpPr>
          <p:cNvPr id="5" name="TextBox 4">
            <a:extLst>
              <a:ext uri="{FF2B5EF4-FFF2-40B4-BE49-F238E27FC236}">
                <a16:creationId xmlns:a16="http://schemas.microsoft.com/office/drawing/2014/main" id="{0D9609F3-A04F-46CA-8B98-685D88C4C37F}"/>
              </a:ext>
            </a:extLst>
          </p:cNvPr>
          <p:cNvSpPr txBox="1"/>
          <p:nvPr/>
        </p:nvSpPr>
        <p:spPr>
          <a:xfrm>
            <a:off x="226315" y="1329987"/>
            <a:ext cx="5692793" cy="438582"/>
          </a:xfrm>
          <a:prstGeom prst="rect">
            <a:avLst/>
          </a:prstGeom>
          <a:noFill/>
        </p:spPr>
        <p:txBody>
          <a:bodyPr wrap="square" lIns="68580" tIns="34290" rIns="68580" bIns="34290" rtlCol="0" anchor="t">
            <a:spAutoFit/>
          </a:bodyPr>
          <a:lstStyle/>
          <a:p>
            <a:r>
              <a:rPr lang="en-US" sz="2400" b="1" dirty="0">
                <a:solidFill>
                  <a:srgbClr val="0A4B6F"/>
                </a:solidFill>
                <a:latin typeface="Arial" panose="020B0604020202020204" pitchFamily="34" charset="0"/>
                <a:cs typeface="Arial" panose="020B0604020202020204" pitchFamily="34" charset="0"/>
              </a:rPr>
              <a:t>What is the Eligibility for REV?</a:t>
            </a:r>
          </a:p>
        </p:txBody>
      </p:sp>
      <p:grpSp>
        <p:nvGrpSpPr>
          <p:cNvPr id="11" name="Group 10">
            <a:extLst>
              <a:ext uri="{FF2B5EF4-FFF2-40B4-BE49-F238E27FC236}">
                <a16:creationId xmlns:a16="http://schemas.microsoft.com/office/drawing/2014/main" id="{6A8F6D1A-215C-4C7C-8229-1A4267E15E76}"/>
              </a:ext>
            </a:extLst>
          </p:cNvPr>
          <p:cNvGrpSpPr/>
          <p:nvPr/>
        </p:nvGrpSpPr>
        <p:grpSpPr>
          <a:xfrm>
            <a:off x="7734693" y="5139806"/>
            <a:ext cx="1028308" cy="599027"/>
            <a:chOff x="9953413" y="5500647"/>
            <a:chExt cx="1730588" cy="1008130"/>
          </a:xfrm>
        </p:grpSpPr>
        <p:pic>
          <p:nvPicPr>
            <p:cNvPr id="12" name="Picture 11">
              <a:extLst>
                <a:ext uri="{FF2B5EF4-FFF2-40B4-BE49-F238E27FC236}">
                  <a16:creationId xmlns:a16="http://schemas.microsoft.com/office/drawing/2014/main" id="{C0D6C392-A869-4101-BCD1-D2191E3CA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3" name="Picture 12">
              <a:extLst>
                <a:ext uri="{FF2B5EF4-FFF2-40B4-BE49-F238E27FC236}">
                  <a16:creationId xmlns:a16="http://schemas.microsoft.com/office/drawing/2014/main" id="{26C3E55A-271A-4C55-9642-C2C9FF9FDFB8}"/>
                </a:ext>
              </a:extLst>
            </p:cNvPr>
            <p:cNvPicPr>
              <a:picLocks noChangeAspect="1"/>
            </p:cNvPicPr>
            <p:nvPr/>
          </p:nvPicPr>
          <p:blipFill rotWithShape="1">
            <a:blip r:embed="rId4"/>
            <a:srcRect r="61278" b="-3347"/>
            <a:stretch/>
          </p:blipFill>
          <p:spPr>
            <a:xfrm>
              <a:off x="9953413" y="5500647"/>
              <a:ext cx="997096" cy="657388"/>
            </a:xfrm>
            <a:prstGeom prst="rect">
              <a:avLst/>
            </a:prstGeom>
          </p:spPr>
        </p:pic>
      </p:grpSp>
      <p:sp>
        <p:nvSpPr>
          <p:cNvPr id="6" name="TextBox 5">
            <a:extLst>
              <a:ext uri="{FF2B5EF4-FFF2-40B4-BE49-F238E27FC236}">
                <a16:creationId xmlns:a16="http://schemas.microsoft.com/office/drawing/2014/main" id="{A1625634-865C-4DB1-A600-CBAB88B08941}"/>
              </a:ext>
            </a:extLst>
          </p:cNvPr>
          <p:cNvSpPr txBox="1"/>
          <p:nvPr/>
        </p:nvSpPr>
        <p:spPr>
          <a:xfrm>
            <a:off x="589936" y="4330496"/>
            <a:ext cx="4409768" cy="507831"/>
          </a:xfrm>
          <a:prstGeom prst="rect">
            <a:avLst/>
          </a:prstGeom>
          <a:noFill/>
        </p:spPr>
        <p:txBody>
          <a:bodyPr wrap="square" rtlCol="0">
            <a:spAutoFit/>
          </a:bodyPr>
          <a:lstStyle/>
          <a:p>
            <a:pPr marL="214313" indent="-214313">
              <a:buFont typeface="Arial" panose="020B0604020202020204" pitchFamily="34" charset="0"/>
              <a:buChar char="•"/>
            </a:pPr>
            <a:r>
              <a:rPr lang="en-US" sz="1350" dirty="0">
                <a:solidFill>
                  <a:srgbClr val="0A4B6F"/>
                </a:solidFill>
              </a:rPr>
              <a:t>No “But For” Test required for eligibility</a:t>
            </a:r>
          </a:p>
          <a:p>
            <a:endParaRPr lang="en-US" sz="1350" dirty="0"/>
          </a:p>
        </p:txBody>
      </p:sp>
    </p:spTree>
    <p:extLst>
      <p:ext uri="{BB962C8B-B14F-4D97-AF65-F5344CB8AC3E}">
        <p14:creationId xmlns:p14="http://schemas.microsoft.com/office/powerpoint/2010/main" val="3664754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7F1446-0822-4FEB-BA08-99C292A0ED28}"/>
              </a:ext>
            </a:extLst>
          </p:cNvPr>
          <p:cNvSpPr/>
          <p:nvPr/>
        </p:nvSpPr>
        <p:spPr>
          <a:xfrm>
            <a:off x="228600" y="2147977"/>
            <a:ext cx="4075980" cy="690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228600" y="2031475"/>
            <a:ext cx="8394971" cy="3305636"/>
          </a:xfrm>
          <a:prstGeom prst="rect">
            <a:avLst/>
          </a:prstGeom>
        </p:spPr>
        <p:txBody>
          <a:bodyPr vert="horz" lIns="68580" tIns="34290" rIns="68580" bIns="34290" numCol="1" rtlCol="0" anchor="t">
            <a:normAutofit fontScale="92500"/>
          </a:bodyPr>
          <a:lstStyle/>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An </a:t>
            </a:r>
            <a:r>
              <a:rPr lang="en-US" b="1" dirty="0">
                <a:solidFill>
                  <a:srgbClr val="0A4B6F"/>
                </a:solidFill>
                <a:cs typeface="Arial"/>
              </a:rPr>
              <a:t>Underserved Area </a:t>
            </a:r>
            <a:r>
              <a:rPr lang="en-US" dirty="0">
                <a:solidFill>
                  <a:srgbClr val="0A4B6F"/>
                </a:solidFill>
                <a:cs typeface="Arial"/>
              </a:rPr>
              <a:t>means any geographic area as defined in Section 5-5 of the Economic Development for a Growing Economy (EDGE) Tax Credit Act. </a:t>
            </a:r>
            <a:br>
              <a:rPr lang="en-US" dirty="0">
                <a:solidFill>
                  <a:srgbClr val="0A4B6F"/>
                </a:solidFill>
                <a:cs typeface="Arial"/>
              </a:rPr>
            </a:br>
            <a:endParaRPr lang="en-US" dirty="0">
              <a:solidFill>
                <a:srgbClr val="0A4B6F"/>
              </a:solidFill>
              <a:cs typeface="Arial"/>
            </a:endParaRPr>
          </a:p>
          <a:p>
            <a:pPr marL="557213" lvl="1" indent="-214313">
              <a:lnSpc>
                <a:spcPct val="90000"/>
              </a:lnSpc>
              <a:spcAft>
                <a:spcPts val="450"/>
              </a:spcAft>
              <a:buFont typeface="Arial" panose="020B0604020202020204" pitchFamily="34" charset="0"/>
              <a:buChar char="•"/>
            </a:pPr>
            <a:r>
              <a:rPr lang="en-US" b="1" dirty="0">
                <a:solidFill>
                  <a:srgbClr val="0A4B6F"/>
                </a:solidFill>
                <a:cs typeface="Arial"/>
              </a:rPr>
              <a:t>“Energy Transition Area” </a:t>
            </a:r>
            <a:r>
              <a:rPr lang="en-US" dirty="0">
                <a:solidFill>
                  <a:srgbClr val="0A4B6F"/>
                </a:solidFill>
                <a:cs typeface="Arial"/>
              </a:rPr>
              <a:t>means a county with less than 100,000 people, OR a municipality that contains one or more of the following:</a:t>
            </a:r>
          </a:p>
          <a:p>
            <a:pPr marL="1028700" lvl="2" indent="-342900">
              <a:lnSpc>
                <a:spcPct val="90000"/>
              </a:lnSpc>
              <a:spcAft>
                <a:spcPts val="450"/>
              </a:spcAft>
              <a:buFont typeface="+mj-lt"/>
              <a:buAutoNum type="arabicPeriod"/>
            </a:pPr>
            <a:r>
              <a:rPr lang="en-US" dirty="0">
                <a:solidFill>
                  <a:srgbClr val="0A4B6F"/>
                </a:solidFill>
                <a:cs typeface="Arial"/>
              </a:rPr>
              <a:t>A fossil fuel plant that was retired from service or has significant reduced service within 6 years before the time of the application or will be retired or have service significantly reduced within 6 years following the time of the application;</a:t>
            </a:r>
          </a:p>
          <a:p>
            <a:pPr marL="1028700" lvl="2" indent="-342900">
              <a:lnSpc>
                <a:spcPct val="90000"/>
              </a:lnSpc>
              <a:spcAft>
                <a:spcPts val="450"/>
              </a:spcAft>
              <a:buFont typeface="+mj-lt"/>
              <a:buAutoNum type="arabicPeriod"/>
            </a:pPr>
            <a:r>
              <a:rPr lang="en-US" dirty="0">
                <a:solidFill>
                  <a:srgbClr val="0A4B6F"/>
                </a:solidFill>
                <a:cs typeface="Arial"/>
              </a:rPr>
              <a:t>A coal mine that was closed or had operations significantly reduced within 6 years before the time of the application or is anticipated to be closed or have operations significantly reduced within 6 years following the time of the application.</a:t>
            </a:r>
          </a:p>
        </p:txBody>
      </p:sp>
      <p:sp>
        <p:nvSpPr>
          <p:cNvPr id="2" name="Slide Number Placeholder 1"/>
          <p:cNvSpPr>
            <a:spLocks noGrp="1"/>
          </p:cNvSpPr>
          <p:nvPr>
            <p:ph type="sldNum" sz="quarter" idx="12"/>
          </p:nvPr>
        </p:nvSpPr>
        <p:spPr>
          <a:xfrm>
            <a:off x="6457950" y="5624513"/>
            <a:ext cx="2057400" cy="273844"/>
          </a:xfrm>
        </p:spPr>
        <p:txBody>
          <a:bodyPr vert="horz" lIns="68580" tIns="34290" rIns="68580" bIns="34290" rtlCol="0" anchor="ctr">
            <a:normAutofit/>
          </a:bodyPr>
          <a:lstStyle/>
          <a:p>
            <a:pPr>
              <a:spcAft>
                <a:spcPts val="450"/>
              </a:spcAft>
            </a:pPr>
            <a:fld id="{3F335402-A96B-43FB-BE82-10458D361873}" type="slidenum">
              <a:rPr lang="en-US"/>
              <a:pPr>
                <a:spcAft>
                  <a:spcPts val="450"/>
                </a:spcAft>
              </a:pPr>
              <a:t>19</a:t>
            </a:fld>
            <a:endParaRPr lang="en-US"/>
          </a:p>
        </p:txBody>
      </p:sp>
      <p:sp>
        <p:nvSpPr>
          <p:cNvPr id="3" name="btfpLayoutConfig" hidden="1"/>
          <p:cNvSpPr txBox="1"/>
          <p:nvPr/>
        </p:nvSpPr>
        <p:spPr>
          <a:xfrm>
            <a:off x="12701" y="869950"/>
            <a:ext cx="8890000" cy="107722"/>
          </a:xfrm>
          <a:prstGeom prst="rect">
            <a:avLst/>
          </a:prstGeom>
          <a:noFill/>
        </p:spPr>
        <p:txBody>
          <a:bodyPr vert="horz" rtlCol="0">
            <a:spAutoFit/>
          </a:bodyPr>
          <a:lstStyle/>
          <a:p>
            <a:pPr>
              <a:spcAft>
                <a:spcPts val="450"/>
              </a:spcAft>
            </a:pPr>
            <a:r>
              <a:rPr lang="en-US" sz="100">
                <a:solidFill>
                  <a:srgbClr val="FFFFFF">
                    <a:alpha val="0"/>
                  </a:srgbClr>
                </a:solidFill>
              </a:rPr>
              <a:t>overall_1_132373125595848470 columns_1_132373125595848470 </a:t>
            </a:r>
          </a:p>
        </p:txBody>
      </p:sp>
      <p:sp>
        <p:nvSpPr>
          <p:cNvPr id="11" name="TextBox 10">
            <a:extLst>
              <a:ext uri="{FF2B5EF4-FFF2-40B4-BE49-F238E27FC236}">
                <a16:creationId xmlns:a16="http://schemas.microsoft.com/office/drawing/2014/main" id="{5BCA3649-40F4-44B4-BDB8-1C4D1B0797E6}"/>
              </a:ext>
            </a:extLst>
          </p:cNvPr>
          <p:cNvSpPr txBox="1"/>
          <p:nvPr/>
        </p:nvSpPr>
        <p:spPr>
          <a:xfrm>
            <a:off x="0" y="855142"/>
            <a:ext cx="9144000" cy="400110"/>
          </a:xfrm>
          <a:prstGeom prst="rect">
            <a:avLst/>
          </a:prstGeom>
          <a:solidFill>
            <a:schemeClr val="tx2"/>
          </a:solidFill>
        </p:spPr>
        <p:txBody>
          <a:bodyPr wrap="square" rtlCol="0">
            <a:spAutoFit/>
          </a:bodyPr>
          <a:lstStyle/>
          <a:p>
            <a:endParaRPr lang="en-US" sz="200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FB657B1-58FB-470A-AFC8-CD76151C4CD5}"/>
              </a:ext>
            </a:extLst>
          </p:cNvPr>
          <p:cNvSpPr txBox="1"/>
          <p:nvPr/>
        </p:nvSpPr>
        <p:spPr>
          <a:xfrm>
            <a:off x="226314" y="1329987"/>
            <a:ext cx="6917436" cy="461665"/>
          </a:xfrm>
          <a:prstGeom prst="rect">
            <a:avLst/>
          </a:prstGeom>
          <a:noFill/>
        </p:spPr>
        <p:txBody>
          <a:bodyPr wrap="square" rtlCol="0">
            <a:spAutoFit/>
          </a:bodyPr>
          <a:lstStyle/>
          <a:p>
            <a:r>
              <a:rPr lang="en-US" sz="2400" b="1" dirty="0">
                <a:solidFill>
                  <a:srgbClr val="0A4B6F"/>
                </a:solidFill>
                <a:latin typeface="Arial" panose="020B0604020202020204" pitchFamily="34" charset="0"/>
                <a:cs typeface="Arial" panose="020B0604020202020204" pitchFamily="34" charset="0"/>
              </a:rPr>
              <a:t>Additional Benefits Depending on Location</a:t>
            </a:r>
          </a:p>
        </p:txBody>
      </p:sp>
      <p:grpSp>
        <p:nvGrpSpPr>
          <p:cNvPr id="12" name="Group 11">
            <a:extLst>
              <a:ext uri="{FF2B5EF4-FFF2-40B4-BE49-F238E27FC236}">
                <a16:creationId xmlns:a16="http://schemas.microsoft.com/office/drawing/2014/main" id="{B8F81E3D-4E8C-4A4E-A906-7D6A0D0777FC}"/>
              </a:ext>
            </a:extLst>
          </p:cNvPr>
          <p:cNvGrpSpPr/>
          <p:nvPr/>
        </p:nvGrpSpPr>
        <p:grpSpPr>
          <a:xfrm>
            <a:off x="7734693" y="5139806"/>
            <a:ext cx="1028308" cy="599027"/>
            <a:chOff x="9953413" y="5500647"/>
            <a:chExt cx="1730588" cy="1008130"/>
          </a:xfrm>
        </p:grpSpPr>
        <p:pic>
          <p:nvPicPr>
            <p:cNvPr id="13" name="Picture 12">
              <a:extLst>
                <a:ext uri="{FF2B5EF4-FFF2-40B4-BE49-F238E27FC236}">
                  <a16:creationId xmlns:a16="http://schemas.microsoft.com/office/drawing/2014/main" id="{15F73937-E12B-42C6-9F66-DCD3C885E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4" name="Picture 13">
              <a:extLst>
                <a:ext uri="{FF2B5EF4-FFF2-40B4-BE49-F238E27FC236}">
                  <a16:creationId xmlns:a16="http://schemas.microsoft.com/office/drawing/2014/main" id="{BF89ADEE-83F7-4B54-A3EB-5E6EA7B32530}"/>
                </a:ext>
              </a:extLst>
            </p:cNvPr>
            <p:cNvPicPr>
              <a:picLocks noChangeAspect="1"/>
            </p:cNvPicPr>
            <p:nvPr/>
          </p:nvPicPr>
          <p:blipFill rotWithShape="1">
            <a:blip r:embed="rId4"/>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33398658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B3A9C7-EBF2-423B-84C5-776BE9187A35}"/>
              </a:ext>
            </a:extLst>
          </p:cNvPr>
          <p:cNvSpPr>
            <a:spLocks noGrp="1"/>
          </p:cNvSpPr>
          <p:nvPr>
            <p:ph type="body" sz="quarter" idx="13"/>
          </p:nvPr>
        </p:nvSpPr>
        <p:spPr/>
        <p:txBody>
          <a:bodyPr/>
          <a:lstStyle/>
          <a:p>
            <a:r>
              <a:rPr lang="en-US" dirty="0"/>
              <a:t>AGENDA</a:t>
            </a:r>
          </a:p>
        </p:txBody>
      </p:sp>
      <p:graphicFrame>
        <p:nvGraphicFramePr>
          <p:cNvPr id="5" name="Text Placeholder 2">
            <a:extLst>
              <a:ext uri="{FF2B5EF4-FFF2-40B4-BE49-F238E27FC236}">
                <a16:creationId xmlns:a16="http://schemas.microsoft.com/office/drawing/2014/main" id="{7B6048EB-81E3-716F-686E-F621399B63A9}"/>
              </a:ext>
            </a:extLst>
          </p:cNvPr>
          <p:cNvGraphicFramePr/>
          <p:nvPr/>
        </p:nvGraphicFramePr>
        <p:xfrm>
          <a:off x="456637" y="1554773"/>
          <a:ext cx="8058713" cy="459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868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C609E4-B18E-4F43-929B-AC9EFE92E696}"/>
              </a:ext>
            </a:extLst>
          </p:cNvPr>
          <p:cNvSpPr txBox="1"/>
          <p:nvPr/>
        </p:nvSpPr>
        <p:spPr>
          <a:xfrm>
            <a:off x="302343" y="1941257"/>
            <a:ext cx="8310716" cy="3817458"/>
          </a:xfrm>
          <a:prstGeom prst="rect">
            <a:avLst/>
          </a:prstGeom>
        </p:spPr>
        <p:txBody>
          <a:bodyPr vert="horz" lIns="68580" tIns="34290" rIns="68580" bIns="34290" numCol="1" rtlCol="0" anchor="t">
            <a:normAutofit/>
          </a:bodyPr>
          <a:lstStyle/>
          <a:p>
            <a:pPr marL="557213" lvl="1" indent="-214313">
              <a:lnSpc>
                <a:spcPct val="90000"/>
              </a:lnSpc>
              <a:spcAft>
                <a:spcPts val="450"/>
              </a:spcAft>
              <a:buFont typeface="Arial" panose="020B0604020202020204" pitchFamily="34" charset="0"/>
              <a:buChar char="•"/>
            </a:pPr>
            <a:r>
              <a:rPr lang="en-US" b="1" dirty="0">
                <a:solidFill>
                  <a:srgbClr val="0A4B6F"/>
                </a:solidFill>
                <a:cs typeface="Arial"/>
              </a:rPr>
              <a:t>Income Tax Withholdings are in effect, a Grant. </a:t>
            </a:r>
            <a:r>
              <a:rPr lang="en-US" dirty="0">
                <a:solidFill>
                  <a:srgbClr val="0A4B6F"/>
                </a:solidFill>
                <a:cs typeface="Arial"/>
              </a:rPr>
              <a:t>Unlike EDGE, these are not credits against the corporate income tax. The taxpayer may retain these credits immediately upon collecting withholding from their employees without remitting them to the state Department of Revenue.</a:t>
            </a:r>
          </a:p>
          <a:p>
            <a:pPr lvl="1">
              <a:lnSpc>
                <a:spcPct val="90000"/>
              </a:lnSpc>
              <a:spcAft>
                <a:spcPts val="450"/>
              </a:spcAft>
            </a:pPr>
            <a:endParaRPr lang="en-US" b="1" dirty="0">
              <a:solidFill>
                <a:srgbClr val="0A4B6F"/>
              </a:solidFill>
              <a:cs typeface="Arial"/>
            </a:endParaRPr>
          </a:p>
          <a:p>
            <a:pPr marL="557213" lvl="1" indent="-214313">
              <a:lnSpc>
                <a:spcPct val="90000"/>
              </a:lnSpc>
              <a:spcAft>
                <a:spcPts val="450"/>
              </a:spcAft>
              <a:buFont typeface="Arial" panose="020B0604020202020204" pitchFamily="34" charset="0"/>
              <a:buChar char="•"/>
            </a:pPr>
            <a:r>
              <a:rPr lang="en-US" b="1" dirty="0">
                <a:solidFill>
                  <a:srgbClr val="0A4B6F"/>
                </a:solidFill>
                <a:cs typeface="Arial"/>
              </a:rPr>
              <a:t>For new or retained employees, the amount is not to exceed</a:t>
            </a:r>
            <a:r>
              <a:rPr lang="en-US" dirty="0">
                <a:solidFill>
                  <a:srgbClr val="0A4B6F"/>
                </a:solidFill>
                <a:cs typeface="Arial"/>
              </a:rPr>
              <a:t>:</a:t>
            </a:r>
          </a:p>
          <a:p>
            <a:pPr marL="900113" lvl="2" indent="-214313">
              <a:lnSpc>
                <a:spcPct val="90000"/>
              </a:lnSpc>
              <a:spcAft>
                <a:spcPts val="450"/>
              </a:spcAft>
              <a:buFont typeface="Arial" panose="020B0604020202020204" pitchFamily="34" charset="0"/>
              <a:buChar char="•"/>
            </a:pPr>
            <a:r>
              <a:rPr lang="en-US" dirty="0">
                <a:solidFill>
                  <a:srgbClr val="0A4B6F"/>
                </a:solidFill>
                <a:cs typeface="Arial"/>
              </a:rPr>
              <a:t>75% of income tax withholdings attributable to employees; or</a:t>
            </a:r>
          </a:p>
          <a:p>
            <a:pPr marL="900113" lvl="2" indent="-214313">
              <a:lnSpc>
                <a:spcPct val="90000"/>
              </a:lnSpc>
              <a:spcAft>
                <a:spcPts val="450"/>
              </a:spcAft>
              <a:buFont typeface="Arial" panose="020B0604020202020204" pitchFamily="34" charset="0"/>
              <a:buChar char="•"/>
            </a:pPr>
            <a:r>
              <a:rPr lang="en-US" dirty="0">
                <a:solidFill>
                  <a:srgbClr val="0A4B6F"/>
                </a:solidFill>
                <a:cs typeface="Arial"/>
              </a:rPr>
              <a:t>100% if in an underserved area or energy transition area.</a:t>
            </a:r>
          </a:p>
          <a:p>
            <a:pPr marL="900113" lvl="2" indent="-214313">
              <a:lnSpc>
                <a:spcPct val="90000"/>
              </a:lnSpc>
              <a:spcAft>
                <a:spcPts val="450"/>
              </a:spcAft>
              <a:buFont typeface="Arial" panose="020B0604020202020204" pitchFamily="34" charset="0"/>
              <a:buChar char="•"/>
            </a:pPr>
            <a:endParaRPr lang="en-US" dirty="0">
              <a:solidFill>
                <a:srgbClr val="0A4B6F"/>
              </a:solidFill>
              <a:cs typeface="Arial"/>
            </a:endParaRPr>
          </a:p>
          <a:p>
            <a:pPr marL="557213" lvl="1" indent="-214313">
              <a:lnSpc>
                <a:spcPct val="90000"/>
              </a:lnSpc>
              <a:spcAft>
                <a:spcPts val="450"/>
              </a:spcAft>
              <a:buFont typeface="Arial" panose="020B0604020202020204" pitchFamily="34" charset="0"/>
              <a:buChar char="•"/>
            </a:pPr>
            <a:r>
              <a:rPr lang="en-US" b="1" dirty="0">
                <a:solidFill>
                  <a:srgbClr val="0A4B6F"/>
                </a:solidFill>
                <a:cs typeface="Arial"/>
              </a:rPr>
              <a:t>Length of REV Credit:</a:t>
            </a:r>
          </a:p>
          <a:p>
            <a:pPr marL="900113" lvl="2" indent="-214313">
              <a:lnSpc>
                <a:spcPct val="90000"/>
              </a:lnSpc>
              <a:spcAft>
                <a:spcPts val="450"/>
              </a:spcAft>
              <a:buFont typeface="Arial" panose="020B0604020202020204" pitchFamily="34" charset="0"/>
              <a:buChar char="•"/>
            </a:pPr>
            <a:r>
              <a:rPr lang="en-US" dirty="0">
                <a:solidFill>
                  <a:srgbClr val="0A4B6F"/>
                </a:solidFill>
                <a:cs typeface="Arial"/>
              </a:rPr>
              <a:t>10 years for </a:t>
            </a:r>
            <a:r>
              <a:rPr lang="en-US" b="1" dirty="0">
                <a:solidFill>
                  <a:srgbClr val="0A4B6F"/>
                </a:solidFill>
                <a:cs typeface="Arial"/>
              </a:rPr>
              <a:t>Tier 1</a:t>
            </a:r>
            <a:r>
              <a:rPr lang="en-US" dirty="0">
                <a:solidFill>
                  <a:srgbClr val="0A4B6F"/>
                </a:solidFill>
                <a:cs typeface="Arial"/>
              </a:rPr>
              <a:t> REV businesses + another 10 years with renewal</a:t>
            </a:r>
          </a:p>
          <a:p>
            <a:pPr marL="900113" lvl="2" indent="-214313">
              <a:lnSpc>
                <a:spcPct val="90000"/>
              </a:lnSpc>
              <a:spcAft>
                <a:spcPts val="450"/>
              </a:spcAft>
              <a:buFont typeface="Arial" panose="020B0604020202020204" pitchFamily="34" charset="0"/>
              <a:buChar char="•"/>
            </a:pPr>
            <a:r>
              <a:rPr lang="en-US" dirty="0">
                <a:solidFill>
                  <a:srgbClr val="0A4B6F"/>
                </a:solidFill>
                <a:cs typeface="Arial"/>
              </a:rPr>
              <a:t>15 years for </a:t>
            </a:r>
            <a:r>
              <a:rPr lang="en-US" b="1" dirty="0">
                <a:solidFill>
                  <a:srgbClr val="0A4B6F"/>
                </a:solidFill>
                <a:cs typeface="Arial"/>
              </a:rPr>
              <a:t>Tier 2</a:t>
            </a:r>
            <a:r>
              <a:rPr lang="en-US" dirty="0">
                <a:solidFill>
                  <a:srgbClr val="0A4B6F"/>
                </a:solidFill>
                <a:cs typeface="Arial"/>
              </a:rPr>
              <a:t> REV businesses + another 15 years with renewal</a:t>
            </a:r>
          </a:p>
        </p:txBody>
      </p:sp>
      <p:sp>
        <p:nvSpPr>
          <p:cNvPr id="10" name="TextBox 9">
            <a:extLst>
              <a:ext uri="{FF2B5EF4-FFF2-40B4-BE49-F238E27FC236}">
                <a16:creationId xmlns:a16="http://schemas.microsoft.com/office/drawing/2014/main" id="{93B0CFBC-63C5-443A-A56A-16D13D6409F3}"/>
              </a:ext>
            </a:extLst>
          </p:cNvPr>
          <p:cNvSpPr txBox="1"/>
          <p:nvPr/>
        </p:nvSpPr>
        <p:spPr>
          <a:xfrm>
            <a:off x="226315" y="1329986"/>
            <a:ext cx="5692793" cy="401648"/>
          </a:xfrm>
          <a:prstGeom prst="rect">
            <a:avLst/>
          </a:prstGeom>
          <a:noFill/>
        </p:spPr>
        <p:txBody>
          <a:bodyPr wrap="square" lIns="68580" tIns="34290" rIns="68580" bIns="34290" rtlCol="0" anchor="t">
            <a:spAutoFit/>
          </a:bodyPr>
          <a:lstStyle/>
          <a:p>
            <a:pPr algn="ctr">
              <a:lnSpc>
                <a:spcPct val="90000"/>
              </a:lnSpc>
              <a:spcAft>
                <a:spcPts val="450"/>
              </a:spcAft>
            </a:pPr>
            <a:r>
              <a:rPr lang="en-US" sz="2400" b="1" dirty="0">
                <a:solidFill>
                  <a:srgbClr val="0A4B6F"/>
                </a:solidFill>
                <a:latin typeface="Arial"/>
                <a:cs typeface="Arial"/>
              </a:rPr>
              <a:t>Savings from Income Tax Withholding</a:t>
            </a:r>
          </a:p>
        </p:txBody>
      </p:sp>
    </p:spTree>
    <p:extLst>
      <p:ext uri="{BB962C8B-B14F-4D97-AF65-F5344CB8AC3E}">
        <p14:creationId xmlns:p14="http://schemas.microsoft.com/office/powerpoint/2010/main" val="3825518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C609E4-B18E-4F43-929B-AC9EFE92E696}"/>
              </a:ext>
            </a:extLst>
          </p:cNvPr>
          <p:cNvSpPr txBox="1"/>
          <p:nvPr/>
        </p:nvSpPr>
        <p:spPr>
          <a:xfrm>
            <a:off x="501446" y="1941257"/>
            <a:ext cx="8111612" cy="3817458"/>
          </a:xfrm>
          <a:prstGeom prst="rect">
            <a:avLst/>
          </a:prstGeom>
        </p:spPr>
        <p:txBody>
          <a:bodyPr vert="horz" lIns="68580" tIns="34290" rIns="68580" bIns="34290" numCol="1" rtlCol="0" anchor="t">
            <a:normAutofit/>
          </a:bodyPr>
          <a:lstStyle/>
          <a:p>
            <a:pPr marL="557213" lvl="1" indent="-214313">
              <a:lnSpc>
                <a:spcPct val="90000"/>
              </a:lnSpc>
              <a:spcAft>
                <a:spcPts val="450"/>
              </a:spcAft>
              <a:buFont typeface="Arial" panose="020B0604020202020204" pitchFamily="34" charset="0"/>
              <a:buChar char="•"/>
            </a:pPr>
            <a:r>
              <a:rPr lang="en-US" b="1" dirty="0">
                <a:solidFill>
                  <a:srgbClr val="0A4B6F"/>
                </a:solidFill>
                <a:cs typeface="Arial"/>
              </a:rPr>
              <a:t>Baseline of 10% </a:t>
            </a:r>
            <a:r>
              <a:rPr lang="en-US" dirty="0">
                <a:solidFill>
                  <a:srgbClr val="0A4B6F"/>
                </a:solidFill>
                <a:cs typeface="Arial"/>
              </a:rPr>
              <a:t>of training costs for all employees, new or retained.</a:t>
            </a:r>
            <a:br>
              <a:rPr lang="en-US" dirty="0">
                <a:solidFill>
                  <a:srgbClr val="0A4B6F"/>
                </a:solidFill>
                <a:cs typeface="Arial"/>
              </a:rPr>
            </a:br>
            <a:endParaRPr lang="en-US" dirty="0">
              <a:solidFill>
                <a:srgbClr val="0A4B6F"/>
              </a:solidFill>
              <a:cs typeface="Arial"/>
            </a:endParaRPr>
          </a:p>
          <a:p>
            <a:pPr marL="557213" lvl="1" indent="-214313">
              <a:lnSpc>
                <a:spcPct val="90000"/>
              </a:lnSpc>
              <a:spcAft>
                <a:spcPts val="450"/>
              </a:spcAft>
              <a:buFont typeface="Arial" panose="020B0604020202020204" pitchFamily="34" charset="0"/>
              <a:buChar char="•"/>
            </a:pPr>
            <a:r>
              <a:rPr lang="en-US" b="1" dirty="0">
                <a:solidFill>
                  <a:srgbClr val="0A4B6F"/>
                </a:solidFill>
                <a:cs typeface="Arial"/>
              </a:rPr>
              <a:t>An additional 15% </a:t>
            </a:r>
            <a:r>
              <a:rPr lang="en-US" dirty="0">
                <a:solidFill>
                  <a:srgbClr val="0A4B6F"/>
                </a:solidFill>
                <a:cs typeface="Arial"/>
              </a:rPr>
              <a:t>for trainees:</a:t>
            </a:r>
          </a:p>
          <a:p>
            <a:pPr marL="900113" lvl="2" indent="-214313">
              <a:lnSpc>
                <a:spcPct val="90000"/>
              </a:lnSpc>
              <a:spcAft>
                <a:spcPts val="450"/>
              </a:spcAft>
              <a:buFont typeface="Arial" panose="020B0604020202020204" pitchFamily="34" charset="0"/>
              <a:buChar char="•"/>
            </a:pPr>
            <a:r>
              <a:rPr lang="en-US" dirty="0">
                <a:solidFill>
                  <a:srgbClr val="0A4B6F"/>
                </a:solidFill>
                <a:cs typeface="Arial"/>
              </a:rPr>
              <a:t>who are recent Illinois graduates, certificate holders or credential recipients</a:t>
            </a:r>
          </a:p>
          <a:p>
            <a:pPr marL="900113" lvl="2" indent="-214313">
              <a:lnSpc>
                <a:spcPct val="90000"/>
              </a:lnSpc>
              <a:spcAft>
                <a:spcPts val="450"/>
              </a:spcAft>
              <a:buFont typeface="Arial" panose="020B0604020202020204" pitchFamily="34" charset="0"/>
              <a:buChar char="•"/>
            </a:pPr>
            <a:r>
              <a:rPr lang="en-US" dirty="0">
                <a:solidFill>
                  <a:srgbClr val="0A4B6F"/>
                </a:solidFill>
                <a:cs typeface="Arial"/>
              </a:rPr>
              <a:t>with training done in partnership with an Illinois higher education institution including 4-year public and private universities, community colleges, vocational/technical schools, Clean Jobs Workforce Network Program, and/or USDOL certified apprenticeship programs</a:t>
            </a:r>
          </a:p>
          <a:p>
            <a:pPr marL="557213" lvl="1" indent="-214313">
              <a:lnSpc>
                <a:spcPct val="90000"/>
              </a:lnSpc>
              <a:spcAft>
                <a:spcPts val="450"/>
              </a:spcAft>
              <a:buFont typeface="Arial" panose="020B0604020202020204" pitchFamily="34" charset="0"/>
              <a:buChar char="•"/>
            </a:pPr>
            <a:endParaRPr lang="en-US" dirty="0">
              <a:solidFill>
                <a:srgbClr val="0A4B6F"/>
              </a:solidFill>
              <a:cs typeface="Arial"/>
            </a:endParaRPr>
          </a:p>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This a nonrefundable corporate income tax credit with a 5-year carryforward</a:t>
            </a:r>
            <a:r>
              <a:rPr lang="en-US" b="1" dirty="0">
                <a:solidFill>
                  <a:srgbClr val="0A4B6F"/>
                </a:solidFill>
                <a:cs typeface="Arial"/>
              </a:rPr>
              <a:t>.</a:t>
            </a:r>
            <a:endParaRPr lang="en-US" dirty="0">
              <a:solidFill>
                <a:srgbClr val="0A4B6F"/>
              </a:solidFill>
              <a:cs typeface="Arial"/>
            </a:endParaRPr>
          </a:p>
        </p:txBody>
      </p:sp>
      <p:sp>
        <p:nvSpPr>
          <p:cNvPr id="10" name="TextBox 9">
            <a:extLst>
              <a:ext uri="{FF2B5EF4-FFF2-40B4-BE49-F238E27FC236}">
                <a16:creationId xmlns:a16="http://schemas.microsoft.com/office/drawing/2014/main" id="{93B0CFBC-63C5-443A-A56A-16D13D6409F3}"/>
              </a:ext>
            </a:extLst>
          </p:cNvPr>
          <p:cNvSpPr txBox="1"/>
          <p:nvPr/>
        </p:nvSpPr>
        <p:spPr>
          <a:xfrm>
            <a:off x="226315" y="1329986"/>
            <a:ext cx="5692793" cy="401648"/>
          </a:xfrm>
          <a:prstGeom prst="rect">
            <a:avLst/>
          </a:prstGeom>
          <a:noFill/>
        </p:spPr>
        <p:txBody>
          <a:bodyPr wrap="square" lIns="68580" tIns="34290" rIns="68580" bIns="34290" rtlCol="0" anchor="t">
            <a:spAutoFit/>
          </a:bodyPr>
          <a:lstStyle/>
          <a:p>
            <a:pPr>
              <a:lnSpc>
                <a:spcPct val="90000"/>
              </a:lnSpc>
              <a:spcAft>
                <a:spcPts val="450"/>
              </a:spcAft>
            </a:pPr>
            <a:r>
              <a:rPr lang="en-US" sz="2400" b="1" dirty="0">
                <a:solidFill>
                  <a:srgbClr val="0A4B6F"/>
                </a:solidFill>
                <a:latin typeface="Arial"/>
                <a:cs typeface="Arial"/>
              </a:rPr>
              <a:t>Credits for Training Costs</a:t>
            </a:r>
          </a:p>
        </p:txBody>
      </p:sp>
      <p:grpSp>
        <p:nvGrpSpPr>
          <p:cNvPr id="11" name="Group 10">
            <a:extLst>
              <a:ext uri="{FF2B5EF4-FFF2-40B4-BE49-F238E27FC236}">
                <a16:creationId xmlns:a16="http://schemas.microsoft.com/office/drawing/2014/main" id="{6EC30C86-05E4-4424-81D2-C0761F9C0F0E}"/>
              </a:ext>
            </a:extLst>
          </p:cNvPr>
          <p:cNvGrpSpPr/>
          <p:nvPr/>
        </p:nvGrpSpPr>
        <p:grpSpPr>
          <a:xfrm>
            <a:off x="7734693" y="5139806"/>
            <a:ext cx="1028308" cy="599027"/>
            <a:chOff x="9953413" y="5500647"/>
            <a:chExt cx="1730588" cy="1008130"/>
          </a:xfrm>
        </p:grpSpPr>
        <p:pic>
          <p:nvPicPr>
            <p:cNvPr id="12" name="Picture 11">
              <a:extLst>
                <a:ext uri="{FF2B5EF4-FFF2-40B4-BE49-F238E27FC236}">
                  <a16:creationId xmlns:a16="http://schemas.microsoft.com/office/drawing/2014/main" id="{41BB0F90-33B2-4237-BD0C-FF0BDD1BA0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3" name="Picture 12">
              <a:extLst>
                <a:ext uri="{FF2B5EF4-FFF2-40B4-BE49-F238E27FC236}">
                  <a16:creationId xmlns:a16="http://schemas.microsoft.com/office/drawing/2014/main" id="{1944C3F9-F1EC-40F2-9733-B8AA8D6B4815}"/>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4063860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C609E4-B18E-4F43-929B-AC9EFE92E696}"/>
              </a:ext>
            </a:extLst>
          </p:cNvPr>
          <p:cNvSpPr txBox="1"/>
          <p:nvPr/>
        </p:nvSpPr>
        <p:spPr>
          <a:xfrm>
            <a:off x="501446" y="1941257"/>
            <a:ext cx="8111612" cy="3817458"/>
          </a:xfrm>
          <a:prstGeom prst="rect">
            <a:avLst/>
          </a:prstGeom>
        </p:spPr>
        <p:txBody>
          <a:bodyPr vert="horz" lIns="68580" tIns="34290" rIns="68580" bIns="34290" numCol="1" rtlCol="0" anchor="t">
            <a:normAutofit/>
          </a:bodyPr>
          <a:lstStyle/>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Tax credit against Corporate Income Tax liability in an amount equal to:</a:t>
            </a:r>
            <a:br>
              <a:rPr lang="en-US" dirty="0">
                <a:solidFill>
                  <a:srgbClr val="0A4B6F"/>
                </a:solidFill>
                <a:cs typeface="Arial"/>
              </a:rPr>
            </a:br>
            <a:endParaRPr lang="en-US" dirty="0">
              <a:solidFill>
                <a:srgbClr val="0A4B6F"/>
              </a:solidFill>
              <a:cs typeface="Arial"/>
            </a:endParaRPr>
          </a:p>
          <a:p>
            <a:pPr marL="900113" lvl="2" indent="-214313">
              <a:lnSpc>
                <a:spcPct val="90000"/>
              </a:lnSpc>
              <a:spcAft>
                <a:spcPts val="450"/>
              </a:spcAft>
              <a:buFont typeface="Arial" panose="020B0604020202020204" pitchFamily="34" charset="0"/>
              <a:buChar char="•"/>
            </a:pPr>
            <a:r>
              <a:rPr lang="en-US" sz="1500" dirty="0">
                <a:solidFill>
                  <a:srgbClr val="0A4B6F"/>
                </a:solidFill>
                <a:cs typeface="Arial"/>
              </a:rPr>
              <a:t>50% of the amount of the incremental income tax attributable to the construction wages paid in connection with construction of the facilities</a:t>
            </a:r>
            <a:br>
              <a:rPr lang="en-US" sz="1500" dirty="0">
                <a:solidFill>
                  <a:srgbClr val="0A4B6F"/>
                </a:solidFill>
                <a:cs typeface="Arial"/>
              </a:rPr>
            </a:br>
            <a:endParaRPr lang="en-US" sz="1500" dirty="0">
              <a:solidFill>
                <a:srgbClr val="0A4B6F"/>
              </a:solidFill>
              <a:cs typeface="Arial"/>
            </a:endParaRPr>
          </a:p>
          <a:p>
            <a:pPr marL="900113" lvl="2" indent="-214313">
              <a:lnSpc>
                <a:spcPct val="90000"/>
              </a:lnSpc>
              <a:spcAft>
                <a:spcPts val="450"/>
              </a:spcAft>
              <a:buFont typeface="Arial" panose="020B0604020202020204" pitchFamily="34" charset="0"/>
              <a:buChar char="•"/>
            </a:pPr>
            <a:r>
              <a:rPr lang="en-US" sz="1500" dirty="0">
                <a:solidFill>
                  <a:srgbClr val="0A4B6F"/>
                </a:solidFill>
                <a:cs typeface="Arial"/>
              </a:rPr>
              <a:t>75% if project in underserved area or energy transition area</a:t>
            </a:r>
            <a:br>
              <a:rPr lang="en-US" dirty="0">
                <a:solidFill>
                  <a:srgbClr val="0A4B6F"/>
                </a:solidFill>
                <a:cs typeface="Arial"/>
              </a:rPr>
            </a:br>
            <a:endParaRPr lang="en-US" dirty="0">
              <a:solidFill>
                <a:srgbClr val="0A4B6F"/>
              </a:solidFill>
              <a:cs typeface="Arial"/>
            </a:endParaRPr>
          </a:p>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Requires a Project Labor Agreement for construction</a:t>
            </a:r>
            <a:br>
              <a:rPr lang="en-US" dirty="0">
                <a:solidFill>
                  <a:srgbClr val="0A4B6F"/>
                </a:solidFill>
                <a:cs typeface="Arial"/>
              </a:rPr>
            </a:br>
            <a:endParaRPr lang="en-US" dirty="0">
              <a:solidFill>
                <a:srgbClr val="0A4B6F"/>
              </a:solidFill>
              <a:cs typeface="Arial"/>
            </a:endParaRPr>
          </a:p>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This is a nonrefundable corporate income tax credit with a 5-year carryforward.</a:t>
            </a:r>
          </a:p>
          <a:p>
            <a:pPr lvl="1">
              <a:lnSpc>
                <a:spcPct val="90000"/>
              </a:lnSpc>
              <a:spcAft>
                <a:spcPts val="450"/>
              </a:spcAft>
            </a:pPr>
            <a:endParaRPr lang="en-US" dirty="0">
              <a:solidFill>
                <a:srgbClr val="0A4B6F"/>
              </a:solidFill>
              <a:cs typeface="Arial"/>
            </a:endParaRPr>
          </a:p>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These match the benefits of the Blue Collar Jobs Act (BCJA).</a:t>
            </a:r>
          </a:p>
        </p:txBody>
      </p:sp>
      <p:sp>
        <p:nvSpPr>
          <p:cNvPr id="10" name="TextBox 9">
            <a:extLst>
              <a:ext uri="{FF2B5EF4-FFF2-40B4-BE49-F238E27FC236}">
                <a16:creationId xmlns:a16="http://schemas.microsoft.com/office/drawing/2014/main" id="{93B0CFBC-63C5-443A-A56A-16D13D6409F3}"/>
              </a:ext>
            </a:extLst>
          </p:cNvPr>
          <p:cNvSpPr txBox="1"/>
          <p:nvPr/>
        </p:nvSpPr>
        <p:spPr>
          <a:xfrm>
            <a:off x="226315" y="1329986"/>
            <a:ext cx="5692793" cy="401648"/>
          </a:xfrm>
          <a:prstGeom prst="rect">
            <a:avLst/>
          </a:prstGeom>
          <a:noFill/>
        </p:spPr>
        <p:txBody>
          <a:bodyPr wrap="square" lIns="68580" tIns="34290" rIns="68580" bIns="34290" rtlCol="0" anchor="t">
            <a:spAutoFit/>
          </a:bodyPr>
          <a:lstStyle/>
          <a:p>
            <a:pPr>
              <a:lnSpc>
                <a:spcPct val="90000"/>
              </a:lnSpc>
              <a:spcAft>
                <a:spcPts val="450"/>
              </a:spcAft>
            </a:pPr>
            <a:r>
              <a:rPr lang="en-US" sz="2400" b="1" dirty="0">
                <a:solidFill>
                  <a:srgbClr val="0A4B6F"/>
                </a:solidFill>
                <a:latin typeface="Arial"/>
                <a:cs typeface="Arial"/>
              </a:rPr>
              <a:t>Credits for Construction Jobs</a:t>
            </a:r>
          </a:p>
        </p:txBody>
      </p:sp>
      <p:grpSp>
        <p:nvGrpSpPr>
          <p:cNvPr id="11" name="Group 10">
            <a:extLst>
              <a:ext uri="{FF2B5EF4-FFF2-40B4-BE49-F238E27FC236}">
                <a16:creationId xmlns:a16="http://schemas.microsoft.com/office/drawing/2014/main" id="{699DCD0B-4A7C-4834-A726-83D4C7F2B6C4}"/>
              </a:ext>
            </a:extLst>
          </p:cNvPr>
          <p:cNvGrpSpPr/>
          <p:nvPr/>
        </p:nvGrpSpPr>
        <p:grpSpPr>
          <a:xfrm>
            <a:off x="7734693" y="5139806"/>
            <a:ext cx="1028308" cy="599027"/>
            <a:chOff x="9953413" y="5500647"/>
            <a:chExt cx="1730588" cy="1008130"/>
          </a:xfrm>
        </p:grpSpPr>
        <p:pic>
          <p:nvPicPr>
            <p:cNvPr id="12" name="Picture 11">
              <a:extLst>
                <a:ext uri="{FF2B5EF4-FFF2-40B4-BE49-F238E27FC236}">
                  <a16:creationId xmlns:a16="http://schemas.microsoft.com/office/drawing/2014/main" id="{57D56A98-8D80-4E5D-8658-9202F909B8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3" name="Picture 12">
              <a:extLst>
                <a:ext uri="{FF2B5EF4-FFF2-40B4-BE49-F238E27FC236}">
                  <a16:creationId xmlns:a16="http://schemas.microsoft.com/office/drawing/2014/main" id="{537DBF2E-B915-472E-9395-0D6F82211FA2}"/>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1231554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C609E4-B18E-4F43-929B-AC9EFE92E696}"/>
              </a:ext>
            </a:extLst>
          </p:cNvPr>
          <p:cNvSpPr txBox="1"/>
          <p:nvPr/>
        </p:nvSpPr>
        <p:spPr>
          <a:xfrm>
            <a:off x="501446" y="1941257"/>
            <a:ext cx="8111612" cy="538316"/>
          </a:xfrm>
          <a:prstGeom prst="rect">
            <a:avLst/>
          </a:prstGeom>
        </p:spPr>
        <p:txBody>
          <a:bodyPr vert="horz" lIns="68580" tIns="34290" rIns="68580" bIns="34290" numCol="1" rtlCol="0" anchor="t">
            <a:normAutofit lnSpcReduction="10000"/>
          </a:bodyPr>
          <a:lstStyle/>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On qualified property (0.5%) for use in the year the property is put in service.</a:t>
            </a:r>
          </a:p>
        </p:txBody>
      </p:sp>
      <p:sp>
        <p:nvSpPr>
          <p:cNvPr id="10" name="TextBox 9">
            <a:extLst>
              <a:ext uri="{FF2B5EF4-FFF2-40B4-BE49-F238E27FC236}">
                <a16:creationId xmlns:a16="http://schemas.microsoft.com/office/drawing/2014/main" id="{93B0CFBC-63C5-443A-A56A-16D13D6409F3}"/>
              </a:ext>
            </a:extLst>
          </p:cNvPr>
          <p:cNvSpPr txBox="1"/>
          <p:nvPr/>
        </p:nvSpPr>
        <p:spPr>
          <a:xfrm>
            <a:off x="226315" y="1329986"/>
            <a:ext cx="5692793" cy="401648"/>
          </a:xfrm>
          <a:prstGeom prst="rect">
            <a:avLst/>
          </a:prstGeom>
          <a:noFill/>
        </p:spPr>
        <p:txBody>
          <a:bodyPr wrap="square" lIns="68580" tIns="34290" rIns="68580" bIns="34290" rtlCol="0" anchor="t">
            <a:spAutoFit/>
          </a:bodyPr>
          <a:lstStyle/>
          <a:p>
            <a:pPr>
              <a:lnSpc>
                <a:spcPct val="90000"/>
              </a:lnSpc>
              <a:spcAft>
                <a:spcPts val="450"/>
              </a:spcAft>
            </a:pPr>
            <a:r>
              <a:rPr lang="en-US" sz="2400" b="1" dirty="0">
                <a:solidFill>
                  <a:srgbClr val="0A4B6F"/>
                </a:solidFill>
                <a:latin typeface="Arial"/>
                <a:cs typeface="Arial"/>
              </a:rPr>
              <a:t>Investment Credit</a:t>
            </a:r>
          </a:p>
        </p:txBody>
      </p:sp>
      <p:grpSp>
        <p:nvGrpSpPr>
          <p:cNvPr id="11" name="Group 10">
            <a:extLst>
              <a:ext uri="{FF2B5EF4-FFF2-40B4-BE49-F238E27FC236}">
                <a16:creationId xmlns:a16="http://schemas.microsoft.com/office/drawing/2014/main" id="{2C0274F7-972E-48E1-A7AA-DE7A2539EEC2}"/>
              </a:ext>
            </a:extLst>
          </p:cNvPr>
          <p:cNvGrpSpPr/>
          <p:nvPr/>
        </p:nvGrpSpPr>
        <p:grpSpPr>
          <a:xfrm>
            <a:off x="7734693" y="5139806"/>
            <a:ext cx="1028308" cy="599027"/>
            <a:chOff x="9953413" y="5500647"/>
            <a:chExt cx="1730588" cy="1008130"/>
          </a:xfrm>
        </p:grpSpPr>
        <p:pic>
          <p:nvPicPr>
            <p:cNvPr id="12" name="Picture 11">
              <a:extLst>
                <a:ext uri="{FF2B5EF4-FFF2-40B4-BE49-F238E27FC236}">
                  <a16:creationId xmlns:a16="http://schemas.microsoft.com/office/drawing/2014/main" id="{D89A6CDA-7875-4424-B87F-1B382C2A7C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3" name="Picture 12">
              <a:extLst>
                <a:ext uri="{FF2B5EF4-FFF2-40B4-BE49-F238E27FC236}">
                  <a16:creationId xmlns:a16="http://schemas.microsoft.com/office/drawing/2014/main" id="{F49FB161-B098-4872-94B0-09D6A67B0B18}"/>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
        <p:nvSpPr>
          <p:cNvPr id="7" name="TextBox 6">
            <a:extLst>
              <a:ext uri="{FF2B5EF4-FFF2-40B4-BE49-F238E27FC236}">
                <a16:creationId xmlns:a16="http://schemas.microsoft.com/office/drawing/2014/main" id="{265502CF-C05E-4F57-8551-5A36004BA5DB}"/>
              </a:ext>
            </a:extLst>
          </p:cNvPr>
          <p:cNvSpPr txBox="1"/>
          <p:nvPr/>
        </p:nvSpPr>
        <p:spPr>
          <a:xfrm>
            <a:off x="501446" y="3262890"/>
            <a:ext cx="8111612" cy="538316"/>
          </a:xfrm>
          <a:prstGeom prst="rect">
            <a:avLst/>
          </a:prstGeom>
        </p:spPr>
        <p:txBody>
          <a:bodyPr vert="horz" lIns="68580" tIns="34290" rIns="68580" bIns="34290" numCol="1" rtlCol="0" anchor="t">
            <a:normAutofit lnSpcReduction="10000"/>
          </a:bodyPr>
          <a:lstStyle/>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REV allows local jurisdictions to abate property taxes for the term of the agreement</a:t>
            </a:r>
          </a:p>
        </p:txBody>
      </p:sp>
      <p:sp>
        <p:nvSpPr>
          <p:cNvPr id="8" name="TextBox 7">
            <a:extLst>
              <a:ext uri="{FF2B5EF4-FFF2-40B4-BE49-F238E27FC236}">
                <a16:creationId xmlns:a16="http://schemas.microsoft.com/office/drawing/2014/main" id="{05FAB996-6568-45EC-A37E-7BC36A1E108D}"/>
              </a:ext>
            </a:extLst>
          </p:cNvPr>
          <p:cNvSpPr txBox="1"/>
          <p:nvPr/>
        </p:nvSpPr>
        <p:spPr>
          <a:xfrm>
            <a:off x="226315" y="2651619"/>
            <a:ext cx="5692793" cy="401648"/>
          </a:xfrm>
          <a:prstGeom prst="rect">
            <a:avLst/>
          </a:prstGeom>
          <a:noFill/>
        </p:spPr>
        <p:txBody>
          <a:bodyPr wrap="square" lIns="68580" tIns="34290" rIns="68580" bIns="34290" rtlCol="0" anchor="t">
            <a:spAutoFit/>
          </a:bodyPr>
          <a:lstStyle/>
          <a:p>
            <a:pPr>
              <a:lnSpc>
                <a:spcPct val="90000"/>
              </a:lnSpc>
              <a:spcAft>
                <a:spcPts val="450"/>
              </a:spcAft>
            </a:pPr>
            <a:r>
              <a:rPr lang="en-US" sz="2400" b="1" dirty="0">
                <a:solidFill>
                  <a:srgbClr val="0A4B6F"/>
                </a:solidFill>
                <a:latin typeface="Arial"/>
                <a:cs typeface="Arial"/>
              </a:rPr>
              <a:t>Property Tax Abatement</a:t>
            </a:r>
          </a:p>
        </p:txBody>
      </p:sp>
    </p:spTree>
    <p:extLst>
      <p:ext uri="{BB962C8B-B14F-4D97-AF65-F5344CB8AC3E}">
        <p14:creationId xmlns:p14="http://schemas.microsoft.com/office/powerpoint/2010/main" val="3532188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AC609E4-B18E-4F43-929B-AC9EFE92E696}"/>
              </a:ext>
            </a:extLst>
          </p:cNvPr>
          <p:cNvSpPr txBox="1"/>
          <p:nvPr/>
        </p:nvSpPr>
        <p:spPr>
          <a:xfrm>
            <a:off x="501446" y="1941257"/>
            <a:ext cx="8111612" cy="3817458"/>
          </a:xfrm>
          <a:prstGeom prst="rect">
            <a:avLst/>
          </a:prstGeom>
        </p:spPr>
        <p:txBody>
          <a:bodyPr vert="horz" lIns="68580" tIns="34290" rIns="68580" bIns="34290" numCol="1" rtlCol="0" anchor="t">
            <a:normAutofit/>
          </a:bodyPr>
          <a:lstStyle/>
          <a:p>
            <a:pPr marL="557213" lvl="1" indent="-214313">
              <a:lnSpc>
                <a:spcPct val="90000"/>
              </a:lnSpc>
              <a:spcAft>
                <a:spcPts val="450"/>
              </a:spcAft>
              <a:buFont typeface="Arial" panose="020B0604020202020204" pitchFamily="34" charset="0"/>
              <a:buChar char="•"/>
            </a:pPr>
            <a:r>
              <a:rPr lang="en-US" dirty="0">
                <a:solidFill>
                  <a:srgbClr val="0A4B6F"/>
                </a:solidFill>
                <a:cs typeface="Arial"/>
              </a:rPr>
              <a:t>These match the benefits available to Enterprise Zone or High Impact Business (HIB) beneficiaries:</a:t>
            </a:r>
          </a:p>
          <a:p>
            <a:pPr marL="557213" lvl="1" indent="-214313">
              <a:lnSpc>
                <a:spcPct val="90000"/>
              </a:lnSpc>
              <a:spcAft>
                <a:spcPts val="450"/>
              </a:spcAft>
              <a:buFont typeface="Arial" panose="020B0604020202020204" pitchFamily="34" charset="0"/>
              <a:buChar char="•"/>
            </a:pPr>
            <a:endParaRPr lang="en-US" dirty="0">
              <a:solidFill>
                <a:srgbClr val="0A4B6F"/>
              </a:solidFill>
              <a:cs typeface="Arial"/>
            </a:endParaRPr>
          </a:p>
          <a:p>
            <a:pPr marL="900113" lvl="2" indent="-214313">
              <a:lnSpc>
                <a:spcPct val="90000"/>
              </a:lnSpc>
              <a:spcAft>
                <a:spcPts val="450"/>
              </a:spcAft>
              <a:buFont typeface="Arial" panose="020B0604020202020204" pitchFamily="34" charset="0"/>
              <a:buChar char="•"/>
            </a:pPr>
            <a:r>
              <a:rPr lang="en-US" sz="1500" dirty="0">
                <a:solidFill>
                  <a:srgbClr val="0A4B6F"/>
                </a:solidFill>
                <a:cs typeface="Arial"/>
              </a:rPr>
              <a:t>Exemption on retailers’ occupation tax paid on building materials (5 years).</a:t>
            </a:r>
            <a:br>
              <a:rPr lang="en-US" sz="1500" dirty="0">
                <a:solidFill>
                  <a:srgbClr val="0A4B6F"/>
                </a:solidFill>
                <a:cs typeface="Arial"/>
              </a:rPr>
            </a:br>
            <a:endParaRPr lang="en-US" sz="1500" dirty="0">
              <a:solidFill>
                <a:srgbClr val="0A4B6F"/>
              </a:solidFill>
              <a:cs typeface="Arial"/>
            </a:endParaRPr>
          </a:p>
          <a:p>
            <a:pPr marL="900113" lvl="2" indent="-214313">
              <a:lnSpc>
                <a:spcPct val="90000"/>
              </a:lnSpc>
              <a:spcAft>
                <a:spcPts val="450"/>
              </a:spcAft>
              <a:buFont typeface="Arial" panose="020B0604020202020204" pitchFamily="34" charset="0"/>
              <a:buChar char="•"/>
            </a:pPr>
            <a:r>
              <a:rPr lang="en-US" sz="1500" dirty="0">
                <a:solidFill>
                  <a:srgbClr val="0A4B6F"/>
                </a:solidFill>
                <a:cs typeface="Arial"/>
              </a:rPr>
              <a:t>Exemption on state utility taxes for electricity and natural gas (10 years).</a:t>
            </a:r>
            <a:br>
              <a:rPr lang="en-US" sz="1500" dirty="0">
                <a:solidFill>
                  <a:srgbClr val="0A4B6F"/>
                </a:solidFill>
                <a:cs typeface="Arial"/>
              </a:rPr>
            </a:br>
            <a:endParaRPr lang="en-US" sz="1500" dirty="0">
              <a:solidFill>
                <a:srgbClr val="0A4B6F"/>
              </a:solidFill>
              <a:cs typeface="Arial"/>
            </a:endParaRPr>
          </a:p>
          <a:p>
            <a:pPr marL="900113" lvl="2" indent="-214313">
              <a:lnSpc>
                <a:spcPct val="90000"/>
              </a:lnSpc>
              <a:spcAft>
                <a:spcPts val="450"/>
              </a:spcAft>
              <a:buFont typeface="Arial" panose="020B0604020202020204" pitchFamily="34" charset="0"/>
              <a:buChar char="•"/>
            </a:pPr>
            <a:r>
              <a:rPr lang="en-US" sz="1500" dirty="0">
                <a:solidFill>
                  <a:srgbClr val="0A4B6F"/>
                </a:solidFill>
                <a:cs typeface="Arial"/>
              </a:rPr>
              <a:t>Exemption on telecommunication excise tax and waiving of ICC administrative charge.</a:t>
            </a:r>
          </a:p>
        </p:txBody>
      </p:sp>
      <p:sp>
        <p:nvSpPr>
          <p:cNvPr id="10" name="TextBox 9">
            <a:extLst>
              <a:ext uri="{FF2B5EF4-FFF2-40B4-BE49-F238E27FC236}">
                <a16:creationId xmlns:a16="http://schemas.microsoft.com/office/drawing/2014/main" id="{93B0CFBC-63C5-443A-A56A-16D13D6409F3}"/>
              </a:ext>
            </a:extLst>
          </p:cNvPr>
          <p:cNvSpPr txBox="1"/>
          <p:nvPr/>
        </p:nvSpPr>
        <p:spPr>
          <a:xfrm>
            <a:off x="226315" y="1329986"/>
            <a:ext cx="5692793" cy="401648"/>
          </a:xfrm>
          <a:prstGeom prst="rect">
            <a:avLst/>
          </a:prstGeom>
          <a:noFill/>
        </p:spPr>
        <p:txBody>
          <a:bodyPr wrap="square" lIns="68580" tIns="34290" rIns="68580" bIns="34290" rtlCol="0" anchor="t">
            <a:spAutoFit/>
          </a:bodyPr>
          <a:lstStyle/>
          <a:p>
            <a:pPr>
              <a:lnSpc>
                <a:spcPct val="90000"/>
              </a:lnSpc>
              <a:spcAft>
                <a:spcPts val="450"/>
              </a:spcAft>
            </a:pPr>
            <a:r>
              <a:rPr lang="en-US" sz="2400" b="1" dirty="0">
                <a:solidFill>
                  <a:srgbClr val="0A4B6F"/>
                </a:solidFill>
                <a:latin typeface="Arial"/>
                <a:cs typeface="Arial"/>
              </a:rPr>
              <a:t>Tax Exemptions for Tier 2</a:t>
            </a:r>
          </a:p>
        </p:txBody>
      </p:sp>
      <p:grpSp>
        <p:nvGrpSpPr>
          <p:cNvPr id="11" name="Group 10">
            <a:extLst>
              <a:ext uri="{FF2B5EF4-FFF2-40B4-BE49-F238E27FC236}">
                <a16:creationId xmlns:a16="http://schemas.microsoft.com/office/drawing/2014/main" id="{287D8F63-ED3F-4449-92D5-012274B50E95}"/>
              </a:ext>
            </a:extLst>
          </p:cNvPr>
          <p:cNvGrpSpPr/>
          <p:nvPr/>
        </p:nvGrpSpPr>
        <p:grpSpPr>
          <a:xfrm>
            <a:off x="7734693" y="5139806"/>
            <a:ext cx="1028308" cy="599027"/>
            <a:chOff x="9953413" y="5500647"/>
            <a:chExt cx="1730588" cy="1008130"/>
          </a:xfrm>
        </p:grpSpPr>
        <p:pic>
          <p:nvPicPr>
            <p:cNvPr id="12" name="Picture 11">
              <a:extLst>
                <a:ext uri="{FF2B5EF4-FFF2-40B4-BE49-F238E27FC236}">
                  <a16:creationId xmlns:a16="http://schemas.microsoft.com/office/drawing/2014/main" id="{FBD59301-3896-4D11-B79E-843D6F9ED8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3" name="Picture 12">
              <a:extLst>
                <a:ext uri="{FF2B5EF4-FFF2-40B4-BE49-F238E27FC236}">
                  <a16:creationId xmlns:a16="http://schemas.microsoft.com/office/drawing/2014/main" id="{E9F4902F-94A1-4930-86EA-56ABA6211DC7}"/>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3390962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66131" y="1276549"/>
            <a:ext cx="7886700" cy="487136"/>
          </a:xfrm>
        </p:spPr>
        <p:txBody>
          <a:bodyPr>
            <a:noAutofit/>
          </a:bodyPr>
          <a:lstStyle/>
          <a:p>
            <a:r>
              <a:rPr lang="en-US" sz="2400" b="1" dirty="0">
                <a:solidFill>
                  <a:srgbClr val="0A4B6F"/>
                </a:solidFill>
                <a:latin typeface="Arial" panose="020B0604020202020204" pitchFamily="34" charset="0"/>
                <a:cs typeface="Arial" panose="020B0604020202020204" pitchFamily="34" charset="0"/>
              </a:rPr>
              <a:t>Requirements</a:t>
            </a:r>
            <a:endParaRPr lang="en-US" sz="2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427777" y="1859430"/>
            <a:ext cx="8288447" cy="3439403"/>
          </a:xfrm>
          <a:prstGeom prst="rect">
            <a:avLst/>
          </a:prstGeom>
          <a:noFill/>
        </p:spPr>
        <p:txBody>
          <a:bodyPr wrap="square" lIns="68580" tIns="34290" rIns="68580" bIns="34290" rtlCol="0" anchor="t">
            <a:spAutoFit/>
          </a:bodyPr>
          <a:lstStyle/>
          <a:p>
            <a:pPr marL="342900" indent="-342900">
              <a:buFont typeface="Arial" panose="020B0604020202020204" pitchFamily="34" charset="0"/>
              <a:buChar char="•"/>
            </a:pPr>
            <a:r>
              <a:rPr lang="en-US" dirty="0">
                <a:solidFill>
                  <a:srgbClr val="0A4B6F"/>
                </a:solidFill>
                <a:latin typeface="Franklin Gothic Book"/>
              </a:rPr>
              <a:t>UPON SIGNING THE AGREEMENT AND THROUGH LIFE OF BENEFITS:</a:t>
            </a:r>
          </a:p>
          <a:p>
            <a:pPr marL="685800" lvl="1" indent="-342900">
              <a:buFont typeface="Arial" panose="020B0604020202020204" pitchFamily="34" charset="0"/>
              <a:buChar char="•"/>
            </a:pPr>
            <a:r>
              <a:rPr lang="en-US" sz="1500" dirty="0">
                <a:solidFill>
                  <a:srgbClr val="0A4B6F"/>
                </a:solidFill>
                <a:latin typeface="Franklin Gothic Book"/>
              </a:rPr>
              <a:t>Full-time jobs counted toward REV eligibility totals must have a total compensation equal to, or greater than, 120% of the average wage paid others in same occupation in the county</a:t>
            </a:r>
            <a:br>
              <a:rPr lang="en-US" sz="1500" dirty="0">
                <a:solidFill>
                  <a:srgbClr val="0A4B6F"/>
                </a:solidFill>
                <a:latin typeface="Franklin Gothic Book"/>
              </a:rPr>
            </a:br>
            <a:endParaRPr lang="en-US" sz="1500" dirty="0">
              <a:solidFill>
                <a:srgbClr val="0A4B6F"/>
              </a:solidFill>
              <a:latin typeface="Franklin Gothic Book"/>
            </a:endParaRPr>
          </a:p>
          <a:p>
            <a:pPr marL="685800" lvl="1" indent="-342900">
              <a:buFont typeface="Arial" panose="020B0604020202020204" pitchFamily="34" charset="0"/>
              <a:buChar char="•"/>
            </a:pPr>
            <a:r>
              <a:rPr lang="en-US" sz="1500" dirty="0">
                <a:solidFill>
                  <a:srgbClr val="0A4B6F"/>
                </a:solidFill>
                <a:latin typeface="Franklin Gothic Book"/>
              </a:rPr>
              <a:t>Must demonstrate a contractual or other relationship with a recycling facility, or demonstrate own recycling capabilities</a:t>
            </a:r>
            <a:br>
              <a:rPr lang="en-US" sz="1500" dirty="0">
                <a:solidFill>
                  <a:srgbClr val="0A4B6F"/>
                </a:solidFill>
                <a:latin typeface="Franklin Gothic Book"/>
              </a:rPr>
            </a:br>
            <a:endParaRPr lang="en-US" sz="1500" dirty="0">
              <a:solidFill>
                <a:srgbClr val="0A4B6F"/>
              </a:solidFill>
              <a:latin typeface="Franklin Gothic Book"/>
            </a:endParaRPr>
          </a:p>
          <a:p>
            <a:pPr marL="685800" lvl="1" indent="-342900">
              <a:buFont typeface="Arial" panose="020B0604020202020204" pitchFamily="34" charset="0"/>
              <a:buChar char="•"/>
            </a:pPr>
            <a:r>
              <a:rPr lang="en-US" sz="1500" dirty="0">
                <a:solidFill>
                  <a:srgbClr val="0A4B6F"/>
                </a:solidFill>
                <a:latin typeface="Franklin Gothic Book"/>
              </a:rPr>
              <a:t>Hiring plan to recruit from underserved areas</a:t>
            </a:r>
            <a:br>
              <a:rPr lang="en-US" dirty="0">
                <a:latin typeface="Franklin Gothic Book"/>
              </a:rPr>
            </a:br>
            <a:endParaRPr lang="en-US" dirty="0">
              <a:solidFill>
                <a:srgbClr val="0A4B6F"/>
              </a:solidFill>
              <a:latin typeface="Franklin Gothic Book"/>
            </a:endParaRPr>
          </a:p>
          <a:p>
            <a:pPr marL="342900" indent="-342900">
              <a:buFont typeface="Arial" panose="020B0604020202020204" pitchFamily="34" charset="0"/>
              <a:buChar char="•"/>
            </a:pPr>
            <a:r>
              <a:rPr lang="en-US" dirty="0">
                <a:solidFill>
                  <a:srgbClr val="0A4B6F"/>
                </a:solidFill>
                <a:latin typeface="Franklin Gothic Book"/>
              </a:rPr>
              <a:t>AFTER BEING PLACED IN SERVICE:</a:t>
            </a:r>
          </a:p>
          <a:p>
            <a:pPr marL="685800" lvl="1" indent="-342900">
              <a:buFont typeface="Arial" panose="020B0604020202020204" pitchFamily="34" charset="0"/>
              <a:buChar char="•"/>
            </a:pPr>
            <a:r>
              <a:rPr lang="en-US" sz="1500" dirty="0">
                <a:solidFill>
                  <a:srgbClr val="0A4B6F"/>
                </a:solidFill>
                <a:latin typeface="Franklin Gothic Book"/>
              </a:rPr>
              <a:t>Within 24 months of this date, company must certify that it is carbon neutral or has attained certification under at least one green building standard</a:t>
            </a:r>
            <a:br>
              <a:rPr lang="en-US" sz="1500" dirty="0">
                <a:solidFill>
                  <a:srgbClr val="0A4B6F"/>
                </a:solidFill>
                <a:latin typeface="Franklin Gothic Book"/>
              </a:rPr>
            </a:br>
            <a:endParaRPr lang="en-US" sz="1500" dirty="0">
              <a:solidFill>
                <a:srgbClr val="0A4B6F"/>
              </a:solidFill>
              <a:latin typeface="Franklin Gothic Book"/>
            </a:endParaRPr>
          </a:p>
          <a:p>
            <a:pPr marL="685800" lvl="1" indent="-342900">
              <a:buFont typeface="Arial" panose="020B0604020202020204" pitchFamily="34" charset="0"/>
              <a:buChar char="•"/>
            </a:pPr>
            <a:r>
              <a:rPr lang="en-US" sz="1500" dirty="0">
                <a:solidFill>
                  <a:srgbClr val="0A4B6F"/>
                </a:solidFill>
                <a:latin typeface="Franklin Gothic Book"/>
              </a:rPr>
              <a:t>Diversity reporting on workforce and vendors</a:t>
            </a:r>
          </a:p>
        </p:txBody>
      </p:sp>
      <p:grpSp>
        <p:nvGrpSpPr>
          <p:cNvPr id="7" name="Group 6">
            <a:extLst>
              <a:ext uri="{FF2B5EF4-FFF2-40B4-BE49-F238E27FC236}">
                <a16:creationId xmlns:a16="http://schemas.microsoft.com/office/drawing/2014/main" id="{6B6695A0-21C7-4D4A-8FEF-0CF1F9924CF6}"/>
              </a:ext>
            </a:extLst>
          </p:cNvPr>
          <p:cNvGrpSpPr/>
          <p:nvPr/>
        </p:nvGrpSpPr>
        <p:grpSpPr>
          <a:xfrm>
            <a:off x="7734693" y="5139806"/>
            <a:ext cx="1028308" cy="599027"/>
            <a:chOff x="9953413" y="5500647"/>
            <a:chExt cx="1730588" cy="1008130"/>
          </a:xfrm>
        </p:grpSpPr>
        <p:pic>
          <p:nvPicPr>
            <p:cNvPr id="8" name="Picture 7">
              <a:extLst>
                <a:ext uri="{FF2B5EF4-FFF2-40B4-BE49-F238E27FC236}">
                  <a16:creationId xmlns:a16="http://schemas.microsoft.com/office/drawing/2014/main" id="{DA864AA2-2CA0-4324-8A47-AA898C2AB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2" name="Picture 11">
              <a:extLst>
                <a:ext uri="{FF2B5EF4-FFF2-40B4-BE49-F238E27FC236}">
                  <a16:creationId xmlns:a16="http://schemas.microsoft.com/office/drawing/2014/main" id="{9ED68F0D-0548-4176-92A3-A20C007A2596}"/>
                </a:ext>
              </a:extLst>
            </p:cNvPr>
            <p:cNvPicPr>
              <a:picLocks noChangeAspect="1"/>
            </p:cNvPicPr>
            <p:nvPr/>
          </p:nvPicPr>
          <p:blipFill rotWithShape="1">
            <a:blip r:embed="rId4"/>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1390662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66131" y="1276549"/>
            <a:ext cx="7886700" cy="487136"/>
          </a:xfrm>
        </p:spPr>
        <p:txBody>
          <a:bodyPr>
            <a:noAutofit/>
          </a:bodyPr>
          <a:lstStyle/>
          <a:p>
            <a:r>
              <a:rPr lang="en-US" sz="2400" b="1" dirty="0">
                <a:solidFill>
                  <a:srgbClr val="0A4B6F"/>
                </a:solidFill>
                <a:latin typeface="Arial" panose="020B0604020202020204" pitchFamily="34" charset="0"/>
                <a:cs typeface="Arial" panose="020B0604020202020204" pitchFamily="34" charset="0"/>
              </a:rPr>
              <a:t>We Prioritize Projects in this Sector!</a:t>
            </a:r>
            <a:endParaRPr lang="en-US" sz="2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CE96F30-8CC4-419D-8F6E-B1C5D7435D43}"/>
              </a:ext>
            </a:extLst>
          </p:cNvPr>
          <p:cNvSpPr txBox="1"/>
          <p:nvPr/>
        </p:nvSpPr>
        <p:spPr>
          <a:xfrm>
            <a:off x="427777" y="1770937"/>
            <a:ext cx="8288447" cy="3531736"/>
          </a:xfrm>
          <a:prstGeom prst="rect">
            <a:avLst/>
          </a:prstGeom>
          <a:noFill/>
        </p:spPr>
        <p:txBody>
          <a:bodyPr wrap="square" lIns="68580" tIns="34290" rIns="68580" bIns="34290" rtlCol="0" anchor="t">
            <a:spAutoFit/>
          </a:bodyPr>
          <a:lstStyle/>
          <a:p>
            <a:pPr marL="342900" indent="-342900">
              <a:buFont typeface="Arial" panose="020B0604020202020204" pitchFamily="34" charset="0"/>
              <a:buChar char="•"/>
            </a:pPr>
            <a:r>
              <a:rPr lang="en-US" sz="1500" dirty="0">
                <a:solidFill>
                  <a:srgbClr val="0A4B6F"/>
                </a:solidFill>
                <a:latin typeface="Franklin Gothic Book"/>
              </a:rPr>
              <a:t>Expedited Permitting at State Agencies</a:t>
            </a:r>
          </a:p>
          <a:p>
            <a:pPr marL="685800" lvl="1" indent="-342900">
              <a:buFont typeface="Arial" panose="020B0604020202020204" pitchFamily="34" charset="0"/>
              <a:buChar char="•"/>
            </a:pPr>
            <a:r>
              <a:rPr lang="en-US" sz="1350" dirty="0">
                <a:solidFill>
                  <a:srgbClr val="0A4B6F"/>
                </a:solidFill>
                <a:latin typeface="Franklin Gothic Book"/>
              </a:rPr>
              <a:t>Statutory EV Permitting Task Force </a:t>
            </a:r>
          </a:p>
          <a:p>
            <a:pPr marL="685800" lvl="1" indent="-342900">
              <a:buFont typeface="Arial" panose="020B0604020202020204" pitchFamily="34" charset="0"/>
              <a:buChar char="•"/>
            </a:pPr>
            <a:r>
              <a:rPr lang="en-US" sz="1350" dirty="0">
                <a:solidFill>
                  <a:srgbClr val="0A4B6F"/>
                </a:solidFill>
                <a:latin typeface="Franklin Gothic Book"/>
              </a:rPr>
              <a:t>Illinois Department of Transportation, Illinois Environmental Protection Agency and Illinois Department of Natural Resources</a:t>
            </a:r>
            <a:br>
              <a:rPr lang="en-US" sz="1500" dirty="0">
                <a:solidFill>
                  <a:srgbClr val="0A4B6F"/>
                </a:solidFill>
                <a:latin typeface="Franklin Gothic Book"/>
              </a:rPr>
            </a:br>
            <a:endParaRPr lang="en-US" sz="1500" dirty="0">
              <a:solidFill>
                <a:srgbClr val="0A4B6F"/>
              </a:solidFill>
              <a:latin typeface="Franklin Gothic Book"/>
            </a:endParaRPr>
          </a:p>
          <a:p>
            <a:pPr marL="342900" indent="-342900">
              <a:buFont typeface="Arial" panose="020B0604020202020204" pitchFamily="34" charset="0"/>
              <a:buChar char="•"/>
            </a:pPr>
            <a:r>
              <a:rPr lang="en-US" sz="1500" dirty="0">
                <a:solidFill>
                  <a:srgbClr val="0A4B6F"/>
                </a:solidFill>
                <a:latin typeface="Franklin Gothic Book"/>
              </a:rPr>
              <a:t>Prioritized Infrastructure Needs by IDOT</a:t>
            </a:r>
          </a:p>
          <a:p>
            <a:pPr marL="685800" lvl="1" indent="-342900">
              <a:buFont typeface="Arial" panose="020B0604020202020204" pitchFamily="34" charset="0"/>
              <a:buChar char="•"/>
            </a:pPr>
            <a:r>
              <a:rPr lang="en-US" sz="1350" dirty="0">
                <a:solidFill>
                  <a:srgbClr val="0A4B6F"/>
                </a:solidFill>
                <a:latin typeface="Franklin Gothic Book"/>
              </a:rPr>
              <a:t>Road projects that directly assist in the feasibility of locating an EV facility may be prioritized by the Illinois Department of Transportation</a:t>
            </a:r>
            <a:br>
              <a:rPr lang="en-US" sz="1500" dirty="0">
                <a:solidFill>
                  <a:srgbClr val="0A4B6F"/>
                </a:solidFill>
                <a:latin typeface="Franklin Gothic Book"/>
              </a:rPr>
            </a:br>
            <a:endParaRPr lang="en-US" sz="1500" dirty="0">
              <a:solidFill>
                <a:srgbClr val="0A4B6F"/>
              </a:solidFill>
              <a:latin typeface="Franklin Gothic Book"/>
            </a:endParaRPr>
          </a:p>
          <a:p>
            <a:pPr marL="342900" indent="-342900">
              <a:buFont typeface="Arial" panose="020B0604020202020204" pitchFamily="34" charset="0"/>
              <a:buChar char="•"/>
            </a:pPr>
            <a:r>
              <a:rPr lang="en-US" sz="1500" dirty="0">
                <a:solidFill>
                  <a:srgbClr val="0A4B6F"/>
                </a:solidFill>
                <a:latin typeface="Franklin Gothic Book"/>
              </a:rPr>
              <a:t>Direct to Consumer Sales for Vehicle Manufacturers</a:t>
            </a:r>
          </a:p>
          <a:p>
            <a:pPr marL="685800" lvl="1" indent="-342900">
              <a:buFont typeface="Arial" panose="020B0604020202020204" pitchFamily="34" charset="0"/>
              <a:buChar char="•"/>
            </a:pPr>
            <a:r>
              <a:rPr lang="en-US" sz="1350" dirty="0">
                <a:solidFill>
                  <a:srgbClr val="0A4B6F"/>
                </a:solidFill>
                <a:latin typeface="Franklin Gothic Book"/>
              </a:rPr>
              <a:t>Illinois allows EV manufacturers to sell their products direct to the consumer. This was reinforced by an Illinois Attorney General’s Office advisory opinion.</a:t>
            </a:r>
            <a:br>
              <a:rPr lang="en-US" sz="1350" dirty="0">
                <a:solidFill>
                  <a:srgbClr val="0A4B6F"/>
                </a:solidFill>
                <a:latin typeface="Franklin Gothic Book"/>
              </a:rPr>
            </a:br>
            <a:endParaRPr lang="en-US" sz="1350" dirty="0">
              <a:solidFill>
                <a:srgbClr val="0A4B6F"/>
              </a:solidFill>
              <a:latin typeface="Franklin Gothic Book"/>
            </a:endParaRPr>
          </a:p>
          <a:p>
            <a:pPr marL="342900" indent="-342900">
              <a:buFont typeface="Arial" panose="020B0604020202020204" pitchFamily="34" charset="0"/>
              <a:buChar char="•"/>
            </a:pPr>
            <a:r>
              <a:rPr lang="en-US" sz="1500" dirty="0">
                <a:solidFill>
                  <a:srgbClr val="0A4B6F"/>
                </a:solidFill>
                <a:latin typeface="Franklin Gothic Book"/>
              </a:rPr>
              <a:t>Procurement Opportunities for State and Local Fleets</a:t>
            </a:r>
          </a:p>
          <a:p>
            <a:pPr marL="685800" lvl="1" indent="-342900">
              <a:buFont typeface="Arial" panose="020B0604020202020204" pitchFamily="34" charset="0"/>
              <a:buChar char="•"/>
            </a:pPr>
            <a:r>
              <a:rPr lang="en-US" sz="1350" dirty="0">
                <a:solidFill>
                  <a:srgbClr val="0A4B6F"/>
                </a:solidFill>
                <a:latin typeface="Franklin Gothic Book"/>
              </a:rPr>
              <a:t>By 2035 the state will be planning to add to its fleet more than 2,800 electric vehicles, including more than 1,250 electric trucks and buses</a:t>
            </a:r>
            <a:endParaRPr lang="en-US" sz="1200" dirty="0">
              <a:solidFill>
                <a:srgbClr val="0A4B6F"/>
              </a:solidFill>
              <a:latin typeface="Franklin Gothic Book"/>
            </a:endParaRPr>
          </a:p>
        </p:txBody>
      </p:sp>
      <p:grpSp>
        <p:nvGrpSpPr>
          <p:cNvPr id="7" name="Group 6">
            <a:extLst>
              <a:ext uri="{FF2B5EF4-FFF2-40B4-BE49-F238E27FC236}">
                <a16:creationId xmlns:a16="http://schemas.microsoft.com/office/drawing/2014/main" id="{6B6695A0-21C7-4D4A-8FEF-0CF1F9924CF6}"/>
              </a:ext>
            </a:extLst>
          </p:cNvPr>
          <p:cNvGrpSpPr/>
          <p:nvPr/>
        </p:nvGrpSpPr>
        <p:grpSpPr>
          <a:xfrm>
            <a:off x="7734693" y="5139806"/>
            <a:ext cx="1028308" cy="599027"/>
            <a:chOff x="9953413" y="5500647"/>
            <a:chExt cx="1730588" cy="1008130"/>
          </a:xfrm>
        </p:grpSpPr>
        <p:pic>
          <p:nvPicPr>
            <p:cNvPr id="8" name="Picture 7">
              <a:extLst>
                <a:ext uri="{FF2B5EF4-FFF2-40B4-BE49-F238E27FC236}">
                  <a16:creationId xmlns:a16="http://schemas.microsoft.com/office/drawing/2014/main" id="{DA864AA2-2CA0-4324-8A47-AA898C2AB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2" name="Picture 11">
              <a:extLst>
                <a:ext uri="{FF2B5EF4-FFF2-40B4-BE49-F238E27FC236}">
                  <a16:creationId xmlns:a16="http://schemas.microsoft.com/office/drawing/2014/main" id="{9ED68F0D-0548-4176-92A3-A20C007A2596}"/>
                </a:ext>
              </a:extLst>
            </p:cNvPr>
            <p:cNvPicPr>
              <a:picLocks noChangeAspect="1"/>
            </p:cNvPicPr>
            <p:nvPr/>
          </p:nvPicPr>
          <p:blipFill rotWithShape="1">
            <a:blip r:embed="rId4"/>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1283498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26182" y="2767998"/>
            <a:ext cx="8246318" cy="487136"/>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Workforce Support for the EV Ecosystem</a:t>
            </a:r>
            <a:endParaRPr lang="en-US" dirty="0"/>
          </a:p>
        </p:txBody>
      </p:sp>
      <p:grpSp>
        <p:nvGrpSpPr>
          <p:cNvPr id="6" name="Group 5">
            <a:extLst>
              <a:ext uri="{FF2B5EF4-FFF2-40B4-BE49-F238E27FC236}">
                <a16:creationId xmlns:a16="http://schemas.microsoft.com/office/drawing/2014/main" id="{AC3313BA-5BC4-48A4-8728-6A8853D0B76C}"/>
              </a:ext>
            </a:extLst>
          </p:cNvPr>
          <p:cNvGrpSpPr/>
          <p:nvPr/>
        </p:nvGrpSpPr>
        <p:grpSpPr>
          <a:xfrm>
            <a:off x="7734693" y="5139806"/>
            <a:ext cx="1028308" cy="599027"/>
            <a:chOff x="9953413" y="5500647"/>
            <a:chExt cx="1730588" cy="1008130"/>
          </a:xfrm>
        </p:grpSpPr>
        <p:pic>
          <p:nvPicPr>
            <p:cNvPr id="10" name="Picture 9">
              <a:extLst>
                <a:ext uri="{FF2B5EF4-FFF2-40B4-BE49-F238E27FC236}">
                  <a16:creationId xmlns:a16="http://schemas.microsoft.com/office/drawing/2014/main" id="{B826BF4C-6CC9-4CE4-9732-B4CB8C044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1" name="Picture 10">
              <a:extLst>
                <a:ext uri="{FF2B5EF4-FFF2-40B4-BE49-F238E27FC236}">
                  <a16:creationId xmlns:a16="http://schemas.microsoft.com/office/drawing/2014/main" id="{B0018B81-7E94-488F-884C-D4669B929B8C}"/>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2292691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1965E6-F258-41CB-A364-83747401EEA7}"/>
              </a:ext>
            </a:extLst>
          </p:cNvPr>
          <p:cNvSpPr>
            <a:spLocks noGrp="1"/>
          </p:cNvSpPr>
          <p:nvPr>
            <p:ph type="title"/>
          </p:nvPr>
        </p:nvSpPr>
        <p:spPr>
          <a:xfrm>
            <a:off x="427776" y="1253433"/>
            <a:ext cx="8288446" cy="487136"/>
          </a:xfrm>
        </p:spPr>
        <p:txBody>
          <a:bodyPr>
            <a:noAutofit/>
          </a:bodyPr>
          <a:lstStyle/>
          <a:p>
            <a:r>
              <a:rPr lang="en-US" sz="2400" b="1" dirty="0">
                <a:latin typeface="Arial" panose="020B0604020202020204" pitchFamily="34" charset="0"/>
                <a:cs typeface="Arial" panose="020B0604020202020204" pitchFamily="34" charset="0"/>
              </a:rPr>
              <a:t>State Support for Your Workforce Needs</a:t>
            </a:r>
          </a:p>
        </p:txBody>
      </p:sp>
      <p:sp>
        <p:nvSpPr>
          <p:cNvPr id="6" name="TextBox 5">
            <a:extLst>
              <a:ext uri="{FF2B5EF4-FFF2-40B4-BE49-F238E27FC236}">
                <a16:creationId xmlns:a16="http://schemas.microsoft.com/office/drawing/2014/main" id="{871978D8-1DE1-4DA5-8471-EB24978E62D8}"/>
              </a:ext>
            </a:extLst>
          </p:cNvPr>
          <p:cNvSpPr txBox="1"/>
          <p:nvPr/>
        </p:nvSpPr>
        <p:spPr>
          <a:xfrm>
            <a:off x="427777" y="1774971"/>
            <a:ext cx="8288447" cy="1777410"/>
          </a:xfrm>
          <a:prstGeom prst="rect">
            <a:avLst/>
          </a:prstGeom>
          <a:noFill/>
        </p:spPr>
        <p:txBody>
          <a:bodyPr wrap="square" lIns="68580" tIns="34290" rIns="68580" bIns="34290" rtlCol="0" anchor="t">
            <a:spAutoFit/>
          </a:bodyPr>
          <a:lstStyle/>
          <a:p>
            <a:pPr lvl="1"/>
            <a:endParaRPr lang="en-US" sz="1500" dirty="0">
              <a:solidFill>
                <a:srgbClr val="0A4B6F"/>
              </a:solidFill>
              <a:latin typeface="Franklin Gothic Book"/>
            </a:endParaRPr>
          </a:p>
          <a:p>
            <a:pPr marL="342900" indent="-342900">
              <a:buFont typeface="Arial" panose="020B0604020202020204" pitchFamily="34" charset="0"/>
              <a:buChar char="•"/>
            </a:pPr>
            <a:r>
              <a:rPr lang="en-US" dirty="0">
                <a:solidFill>
                  <a:srgbClr val="0A4B6F"/>
                </a:solidFill>
                <a:latin typeface="Franklin Gothic Book"/>
              </a:rPr>
              <a:t>Employee Training Investment Program (ETIP) Grant</a:t>
            </a:r>
          </a:p>
          <a:p>
            <a:pPr marL="685800" lvl="1" indent="-342900">
              <a:buFont typeface="Arial" panose="020B0604020202020204" pitchFamily="34" charset="0"/>
              <a:buChar char="•"/>
            </a:pPr>
            <a:r>
              <a:rPr lang="en-US" sz="1500" dirty="0">
                <a:solidFill>
                  <a:srgbClr val="0A4B6F"/>
                </a:solidFill>
                <a:latin typeface="Franklin Gothic Book"/>
              </a:rPr>
              <a:t>Provides 1:1 match for half of company's expenses related to training full-time employees</a:t>
            </a:r>
            <a:br>
              <a:rPr lang="en-US" sz="1500" dirty="0">
                <a:solidFill>
                  <a:srgbClr val="0A4B6F"/>
                </a:solidFill>
                <a:latin typeface="Franklin Gothic Book"/>
              </a:rPr>
            </a:br>
            <a:endParaRPr lang="en-US" sz="1500" dirty="0">
              <a:solidFill>
                <a:srgbClr val="0A4B6F"/>
              </a:solidFill>
              <a:latin typeface="Franklin Gothic Book"/>
            </a:endParaRPr>
          </a:p>
          <a:p>
            <a:pPr marL="214313" indent="-214313">
              <a:buFont typeface="Arial" panose="020B0604020202020204" pitchFamily="34" charset="0"/>
              <a:buChar char="•"/>
            </a:pPr>
            <a:r>
              <a:rPr lang="en-US" dirty="0">
                <a:solidFill>
                  <a:srgbClr val="0A4B6F"/>
                </a:solidFill>
                <a:latin typeface="Franklin Gothic Book"/>
              </a:rPr>
              <a:t>Manufacturing Marketing Campaign</a:t>
            </a:r>
          </a:p>
          <a:p>
            <a:pPr marL="557213" lvl="1" indent="-214313">
              <a:buFont typeface="Arial" panose="020B0604020202020204" pitchFamily="34" charset="0"/>
              <a:buChar char="•"/>
            </a:pPr>
            <a:r>
              <a:rPr lang="en-US" sz="1500" dirty="0">
                <a:solidFill>
                  <a:srgbClr val="0A4B6F"/>
                </a:solidFill>
                <a:latin typeface="Franklin Gothic Book"/>
              </a:rPr>
              <a:t>To promote manufacturing, technology, and innovation in Illinois and increase the          number of people entering high-demand manufacturing and technology jobs</a:t>
            </a:r>
          </a:p>
        </p:txBody>
      </p:sp>
      <p:grpSp>
        <p:nvGrpSpPr>
          <p:cNvPr id="9" name="Group 8">
            <a:extLst>
              <a:ext uri="{FF2B5EF4-FFF2-40B4-BE49-F238E27FC236}">
                <a16:creationId xmlns:a16="http://schemas.microsoft.com/office/drawing/2014/main" id="{0E4B7A3C-CD97-472F-BAB2-7C74EFE35E50}"/>
              </a:ext>
            </a:extLst>
          </p:cNvPr>
          <p:cNvGrpSpPr/>
          <p:nvPr/>
        </p:nvGrpSpPr>
        <p:grpSpPr>
          <a:xfrm>
            <a:off x="7734693" y="5139806"/>
            <a:ext cx="1028308" cy="599027"/>
            <a:chOff x="9953413" y="5500647"/>
            <a:chExt cx="1730588" cy="1008130"/>
          </a:xfrm>
        </p:grpSpPr>
        <p:pic>
          <p:nvPicPr>
            <p:cNvPr id="10" name="Picture 9">
              <a:extLst>
                <a:ext uri="{FF2B5EF4-FFF2-40B4-BE49-F238E27FC236}">
                  <a16:creationId xmlns:a16="http://schemas.microsoft.com/office/drawing/2014/main" id="{EF9C4642-367F-4A54-9146-438DE11E9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1" name="Picture 10">
              <a:extLst>
                <a:ext uri="{FF2B5EF4-FFF2-40B4-BE49-F238E27FC236}">
                  <a16:creationId xmlns:a16="http://schemas.microsoft.com/office/drawing/2014/main" id="{A9EC7ED1-1768-4CAB-9DC5-8A447D2A7806}"/>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248402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628650" y="946741"/>
            <a:ext cx="7886700" cy="994172"/>
          </a:xfrm>
        </p:spPr>
        <p:txBody>
          <a:bodyPr>
            <a:noAutofit/>
          </a:bodyPr>
          <a:lstStyle/>
          <a:p>
            <a:r>
              <a:rPr lang="en-US" sz="2400" b="1" dirty="0">
                <a:solidFill>
                  <a:srgbClr val="0A4B6F"/>
                </a:solidFill>
                <a:latin typeface="Arial" panose="020B0604020202020204" pitchFamily="34" charset="0"/>
                <a:cs typeface="Arial" panose="020B0604020202020204" pitchFamily="34" charset="0"/>
              </a:rPr>
              <a:t>Growing the EV Workforce through CEJA Hubs</a:t>
            </a:r>
            <a:endParaRPr lang="en-US" sz="2400" b="1"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F01A03B9-8EE0-43DF-9D5C-88DD68360C51}"/>
              </a:ext>
            </a:extLst>
          </p:cNvPr>
          <p:cNvSpPr>
            <a:spLocks noGrp="1"/>
          </p:cNvSpPr>
          <p:nvPr>
            <p:ph sz="half" idx="1"/>
          </p:nvPr>
        </p:nvSpPr>
        <p:spPr>
          <a:xfrm>
            <a:off x="628650" y="2366577"/>
            <a:ext cx="3886200" cy="3263504"/>
          </a:xfrm>
        </p:spPr>
        <p:txBody>
          <a:bodyPr>
            <a:normAutofit fontScale="32500" lnSpcReduction="20000"/>
          </a:bodyPr>
          <a:lstStyle/>
          <a:p>
            <a:r>
              <a:rPr lang="en-US" sz="2175" b="1" dirty="0">
                <a:solidFill>
                  <a:srgbClr val="0A4B6F"/>
                </a:solidFill>
              </a:rPr>
              <a:t>Clean Jobs Workforce Network Program  </a:t>
            </a:r>
          </a:p>
          <a:p>
            <a:pPr lvl="1"/>
            <a:r>
              <a:rPr lang="en-US" dirty="0">
                <a:solidFill>
                  <a:srgbClr val="0A4B6F"/>
                </a:solidFill>
              </a:rPr>
              <a:t>Training to provide skill sets and certifications for clean energy jobs. </a:t>
            </a:r>
          </a:p>
          <a:p>
            <a:pPr lvl="1"/>
            <a:r>
              <a:rPr lang="en-US" dirty="0">
                <a:solidFill>
                  <a:srgbClr val="0A4B6F"/>
                </a:solidFill>
              </a:rPr>
              <a:t>13 Hubs across the state</a:t>
            </a:r>
          </a:p>
          <a:p>
            <a:pPr lvl="1"/>
            <a:r>
              <a:rPr lang="en-US" dirty="0">
                <a:solidFill>
                  <a:srgbClr val="0A4B6F"/>
                </a:solidFill>
              </a:rPr>
              <a:t>Chicago (South Side), Chicago (Southwest and West Sides), Waukegan, Rockford, Aurora, Joliet, Peoria, Champaign, Danville, Decatur, Carbondale, East St. Louis, and Alton</a:t>
            </a:r>
          </a:p>
          <a:p>
            <a:r>
              <a:rPr lang="en-US" sz="2175" b="1" dirty="0">
                <a:solidFill>
                  <a:srgbClr val="0A4B6F"/>
                </a:solidFill>
              </a:rPr>
              <a:t>Clean Energy Contractor Incubator Program</a:t>
            </a:r>
          </a:p>
          <a:p>
            <a:pPr lvl="1"/>
            <a:r>
              <a:rPr lang="en-US" dirty="0">
                <a:solidFill>
                  <a:srgbClr val="0A4B6F"/>
                </a:solidFill>
              </a:rPr>
              <a:t>Mentorship, support with business plans, training, low-cost capital and financial support etc.  </a:t>
            </a:r>
          </a:p>
          <a:p>
            <a:r>
              <a:rPr lang="en-US" sz="2175" b="1" dirty="0">
                <a:solidFill>
                  <a:srgbClr val="0A4B6F"/>
                </a:solidFill>
              </a:rPr>
              <a:t>Clean Energy Primes Contractor Accelerator Program  </a:t>
            </a:r>
          </a:p>
          <a:p>
            <a:pPr lvl="1"/>
            <a:r>
              <a:rPr lang="en-US" dirty="0">
                <a:solidFill>
                  <a:srgbClr val="0A4B6F"/>
                </a:solidFill>
              </a:rPr>
              <a:t>Participants will participate in a five-year course and one-on-one coaching to develop a five-year business plan; operational support grants up to $1m annually; mentorship; help preparing bids; and more.</a:t>
            </a:r>
          </a:p>
        </p:txBody>
      </p:sp>
      <p:sp>
        <p:nvSpPr>
          <p:cNvPr id="11" name="Content Placeholder 10">
            <a:extLst>
              <a:ext uri="{FF2B5EF4-FFF2-40B4-BE49-F238E27FC236}">
                <a16:creationId xmlns:a16="http://schemas.microsoft.com/office/drawing/2014/main" id="{D991EE99-64C5-4DA2-A733-FBD0B74F4F02}"/>
              </a:ext>
            </a:extLst>
          </p:cNvPr>
          <p:cNvSpPr>
            <a:spLocks noGrp="1"/>
          </p:cNvSpPr>
          <p:nvPr>
            <p:ph sz="half" idx="2"/>
          </p:nvPr>
        </p:nvSpPr>
        <p:spPr>
          <a:xfrm>
            <a:off x="4629150" y="2366577"/>
            <a:ext cx="3886200" cy="3263504"/>
          </a:xfrm>
        </p:spPr>
        <p:txBody>
          <a:bodyPr>
            <a:normAutofit fontScale="32500" lnSpcReduction="20000"/>
          </a:bodyPr>
          <a:lstStyle/>
          <a:p>
            <a:r>
              <a:rPr lang="en-US" sz="2175" b="1" dirty="0">
                <a:solidFill>
                  <a:srgbClr val="0A4B6F"/>
                </a:solidFill>
              </a:rPr>
              <a:t>Returning Residents Clean Jobs Training Program  </a:t>
            </a:r>
          </a:p>
          <a:p>
            <a:pPr lvl="1"/>
            <a:r>
              <a:rPr lang="en-US" dirty="0">
                <a:solidFill>
                  <a:srgbClr val="0A4B6F"/>
                </a:solidFill>
              </a:rPr>
              <a:t>Training designed to allow participants to graduate as hirable or enter into programs like Workforce Hubs upon release; they will receive employability skills training along with their vocational training in clean energy. Will also receive job placement support </a:t>
            </a:r>
          </a:p>
          <a:p>
            <a:r>
              <a:rPr lang="en-US" sz="2175" b="1" dirty="0">
                <a:solidFill>
                  <a:srgbClr val="0A4B6F"/>
                </a:solidFill>
              </a:rPr>
              <a:t>Energy Transition Navigators Program  </a:t>
            </a:r>
          </a:p>
          <a:p>
            <a:pPr lvl="1"/>
            <a:r>
              <a:rPr lang="en-US" dirty="0">
                <a:solidFill>
                  <a:srgbClr val="0A4B6F"/>
                </a:solidFill>
              </a:rPr>
              <a:t>Navigators will conduct outreach, education, and recruitment &amp; work to identify individuals who need upskilling to advance in their careers and help graduates connect to jobs.  </a:t>
            </a:r>
          </a:p>
          <a:p>
            <a:r>
              <a:rPr lang="en-US" sz="2175" b="1" dirty="0">
                <a:solidFill>
                  <a:srgbClr val="0A4B6F"/>
                </a:solidFill>
              </a:rPr>
              <a:t>Illinois Climate Works Pre-apprenticeship Program</a:t>
            </a:r>
          </a:p>
          <a:p>
            <a:pPr lvl="1"/>
            <a:r>
              <a:rPr lang="en-US" dirty="0">
                <a:solidFill>
                  <a:srgbClr val="0A4B6F"/>
                </a:solidFill>
              </a:rPr>
              <a:t>Three Hub Locations located in Northern, Southern &amp; Central Illinois</a:t>
            </a:r>
          </a:p>
          <a:p>
            <a:pPr lvl="1"/>
            <a:r>
              <a:rPr lang="en-US" dirty="0">
                <a:solidFill>
                  <a:srgbClr val="0A4B6F"/>
                </a:solidFill>
              </a:rPr>
              <a:t>Pre-apprenticeship training and support to prepare workers for employment in the construction and building trades and clean energy to enter an accredited apprenticeship program. </a:t>
            </a:r>
          </a:p>
        </p:txBody>
      </p:sp>
      <p:sp>
        <p:nvSpPr>
          <p:cNvPr id="6" name="TextBox 5">
            <a:extLst>
              <a:ext uri="{FF2B5EF4-FFF2-40B4-BE49-F238E27FC236}">
                <a16:creationId xmlns:a16="http://schemas.microsoft.com/office/drawing/2014/main" id="{3CE96F30-8CC4-419D-8F6E-B1C5D7435D43}"/>
              </a:ext>
            </a:extLst>
          </p:cNvPr>
          <p:cNvSpPr txBox="1"/>
          <p:nvPr/>
        </p:nvSpPr>
        <p:spPr>
          <a:xfrm>
            <a:off x="427777" y="1859430"/>
            <a:ext cx="8288447" cy="300082"/>
          </a:xfrm>
          <a:prstGeom prst="rect">
            <a:avLst/>
          </a:prstGeom>
          <a:noFill/>
        </p:spPr>
        <p:txBody>
          <a:bodyPr wrap="square" lIns="68580" tIns="34290" rIns="68580" bIns="34290" rtlCol="0" anchor="t">
            <a:spAutoFit/>
          </a:bodyPr>
          <a:lstStyle/>
          <a:p>
            <a:pPr marL="342900" indent="-342900">
              <a:buFont typeface="Arial" panose="020B0604020202020204" pitchFamily="34" charset="0"/>
              <a:buChar char="•"/>
            </a:pPr>
            <a:endParaRPr lang="en-US" sz="1500" dirty="0">
              <a:solidFill>
                <a:srgbClr val="0A4B6F"/>
              </a:solidFill>
              <a:latin typeface="Franklin Gothic Book"/>
            </a:endParaRPr>
          </a:p>
        </p:txBody>
      </p:sp>
      <p:grpSp>
        <p:nvGrpSpPr>
          <p:cNvPr id="7" name="Group 6">
            <a:extLst>
              <a:ext uri="{FF2B5EF4-FFF2-40B4-BE49-F238E27FC236}">
                <a16:creationId xmlns:a16="http://schemas.microsoft.com/office/drawing/2014/main" id="{6B6695A0-21C7-4D4A-8FEF-0CF1F9924CF6}"/>
              </a:ext>
            </a:extLst>
          </p:cNvPr>
          <p:cNvGrpSpPr/>
          <p:nvPr/>
        </p:nvGrpSpPr>
        <p:grpSpPr>
          <a:xfrm>
            <a:off x="7734693" y="5139806"/>
            <a:ext cx="1028308" cy="599027"/>
            <a:chOff x="9953413" y="5500647"/>
            <a:chExt cx="1730588" cy="1008130"/>
          </a:xfrm>
        </p:grpSpPr>
        <p:pic>
          <p:nvPicPr>
            <p:cNvPr id="8" name="Picture 7">
              <a:extLst>
                <a:ext uri="{FF2B5EF4-FFF2-40B4-BE49-F238E27FC236}">
                  <a16:creationId xmlns:a16="http://schemas.microsoft.com/office/drawing/2014/main" id="{DA864AA2-2CA0-4324-8A47-AA898C2AB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2" name="Picture 11">
              <a:extLst>
                <a:ext uri="{FF2B5EF4-FFF2-40B4-BE49-F238E27FC236}">
                  <a16:creationId xmlns:a16="http://schemas.microsoft.com/office/drawing/2014/main" id="{9ED68F0D-0548-4176-92A3-A20C007A2596}"/>
                </a:ext>
              </a:extLst>
            </p:cNvPr>
            <p:cNvPicPr>
              <a:picLocks noChangeAspect="1"/>
            </p:cNvPicPr>
            <p:nvPr/>
          </p:nvPicPr>
          <p:blipFill rotWithShape="1">
            <a:blip r:embed="rId4"/>
            <a:srcRect r="61278" b="-3347"/>
            <a:stretch/>
          </p:blipFill>
          <p:spPr>
            <a:xfrm>
              <a:off x="9953413" y="5500647"/>
              <a:ext cx="997096" cy="657388"/>
            </a:xfrm>
            <a:prstGeom prst="rect">
              <a:avLst/>
            </a:prstGeom>
          </p:spPr>
        </p:pic>
      </p:grpSp>
      <p:sp>
        <p:nvSpPr>
          <p:cNvPr id="13" name="TextBox 12">
            <a:extLst>
              <a:ext uri="{FF2B5EF4-FFF2-40B4-BE49-F238E27FC236}">
                <a16:creationId xmlns:a16="http://schemas.microsoft.com/office/drawing/2014/main" id="{F2F9D134-A8FB-4B73-BA70-2CA18FA5325C}"/>
              </a:ext>
            </a:extLst>
          </p:cNvPr>
          <p:cNvSpPr txBox="1"/>
          <p:nvPr/>
        </p:nvSpPr>
        <p:spPr>
          <a:xfrm>
            <a:off x="737419" y="1698633"/>
            <a:ext cx="7777931" cy="507831"/>
          </a:xfrm>
          <a:prstGeom prst="rect">
            <a:avLst/>
          </a:prstGeom>
          <a:noFill/>
        </p:spPr>
        <p:txBody>
          <a:bodyPr wrap="square" rtlCol="0">
            <a:spAutoFit/>
          </a:bodyPr>
          <a:lstStyle/>
          <a:p>
            <a:r>
              <a:rPr lang="en-US" sz="1350" dirty="0">
                <a:solidFill>
                  <a:schemeClr val="accent2">
                    <a:lumMod val="75000"/>
                  </a:schemeClr>
                </a:solidFill>
              </a:rPr>
              <a:t>Illinois is utilizing ratepayer funds to spend more than $180M annually on workforce development specifically targeting clean energy industries (CEJA 2021).</a:t>
            </a:r>
          </a:p>
        </p:txBody>
      </p:sp>
    </p:spTree>
    <p:extLst>
      <p:ext uri="{BB962C8B-B14F-4D97-AF65-F5344CB8AC3E}">
        <p14:creationId xmlns:p14="http://schemas.microsoft.com/office/powerpoint/2010/main" val="864378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66C155E-71DD-01CF-5CA2-B920728E9A23}"/>
              </a:ext>
            </a:extLst>
          </p:cNvPr>
          <p:cNvCxnSpPr>
            <a:cxnSpLocks/>
          </p:cNvCxnSpPr>
          <p:nvPr/>
        </p:nvCxnSpPr>
        <p:spPr>
          <a:xfrm>
            <a:off x="530352" y="4636008"/>
            <a:ext cx="8046720" cy="73152"/>
          </a:xfrm>
          <a:prstGeom prst="line">
            <a:avLst/>
          </a:prstGeom>
        </p:spPr>
        <p:style>
          <a:lnRef idx="2">
            <a:schemeClr val="accent2"/>
          </a:lnRef>
          <a:fillRef idx="0">
            <a:schemeClr val="accent2"/>
          </a:fillRef>
          <a:effectRef idx="1">
            <a:schemeClr val="accent2"/>
          </a:effectRef>
          <a:fontRef idx="minor">
            <a:schemeClr val="tx1"/>
          </a:fontRef>
        </p:style>
      </p:cxnSp>
      <p:pic>
        <p:nvPicPr>
          <p:cNvPr id="15" name="Picture Placeholder 12" descr="A person sitting on a bench&#10;&#10;Description automatically generated">
            <a:extLst>
              <a:ext uri="{FF2B5EF4-FFF2-40B4-BE49-F238E27FC236}">
                <a16:creationId xmlns:a16="http://schemas.microsoft.com/office/drawing/2014/main" id="{6FD2587B-9164-FFBA-C99C-AB8796028C88}"/>
              </a:ext>
            </a:extLst>
          </p:cNvPr>
          <p:cNvPicPr>
            <a:picLocks noChangeAspect="1"/>
          </p:cNvPicPr>
          <p:nvPr/>
        </p:nvPicPr>
        <p:blipFill>
          <a:blip r:embed="rId3"/>
          <a:srcRect t="17750" b="17750"/>
          <a:stretch>
            <a:fillRect/>
          </a:stretch>
        </p:blipFill>
        <p:spPr>
          <a:xfrm>
            <a:off x="5736454" y="3614891"/>
            <a:ext cx="2235919" cy="2164118"/>
          </a:xfrm>
          <a:prstGeom prst="ellipse">
            <a:avLst/>
          </a:prstGeom>
        </p:spPr>
      </p:pic>
      <p:pic>
        <p:nvPicPr>
          <p:cNvPr id="16" name="Picture Placeholder 14" descr="A person in a suit smiling&#10;&#10;Description automatically generated">
            <a:extLst>
              <a:ext uri="{FF2B5EF4-FFF2-40B4-BE49-F238E27FC236}">
                <a16:creationId xmlns:a16="http://schemas.microsoft.com/office/drawing/2014/main" id="{AA18880E-D498-62CB-7C11-9ABF4725AA50}"/>
              </a:ext>
            </a:extLst>
          </p:cNvPr>
          <p:cNvPicPr>
            <a:picLocks noChangeAspect="1"/>
          </p:cNvPicPr>
          <p:nvPr/>
        </p:nvPicPr>
        <p:blipFill>
          <a:blip r:embed="rId4"/>
          <a:srcRect t="1597" b="1597"/>
          <a:stretch>
            <a:fillRect/>
          </a:stretch>
        </p:blipFill>
        <p:spPr>
          <a:xfrm>
            <a:off x="1412491" y="236616"/>
            <a:ext cx="2235919" cy="2164118"/>
          </a:xfrm>
          <a:prstGeom prst="ellipse">
            <a:avLst/>
          </a:prstGeom>
        </p:spPr>
      </p:pic>
      <p:pic>
        <p:nvPicPr>
          <p:cNvPr id="17" name="Picture Placeholder 16" descr="A person smiling at camera&#10;&#10;Description automatically generated">
            <a:extLst>
              <a:ext uri="{FF2B5EF4-FFF2-40B4-BE49-F238E27FC236}">
                <a16:creationId xmlns:a16="http://schemas.microsoft.com/office/drawing/2014/main" id="{203F4B19-DAC9-F342-3F03-E56DAEA1497C}"/>
              </a:ext>
            </a:extLst>
          </p:cNvPr>
          <p:cNvPicPr>
            <a:picLocks noChangeAspect="1"/>
          </p:cNvPicPr>
          <p:nvPr/>
        </p:nvPicPr>
        <p:blipFill>
          <a:blip r:embed="rId5"/>
          <a:srcRect t="1597" b="1597"/>
          <a:stretch>
            <a:fillRect/>
          </a:stretch>
        </p:blipFill>
        <p:spPr>
          <a:xfrm>
            <a:off x="5668449" y="236616"/>
            <a:ext cx="2235919" cy="2164118"/>
          </a:xfrm>
          <a:prstGeom prst="ellipse">
            <a:avLst/>
          </a:prstGeom>
        </p:spPr>
      </p:pic>
      <p:pic>
        <p:nvPicPr>
          <p:cNvPr id="19" name="Picture Placeholder 12">
            <a:extLst>
              <a:ext uri="{FF2B5EF4-FFF2-40B4-BE49-F238E27FC236}">
                <a16:creationId xmlns:a16="http://schemas.microsoft.com/office/drawing/2014/main" id="{7BCCFC05-633D-0430-9BF6-6BA801E5E261}"/>
              </a:ext>
            </a:extLst>
          </p:cNvPr>
          <p:cNvPicPr>
            <a:picLocks noChangeAspect="1"/>
          </p:cNvPicPr>
          <p:nvPr/>
        </p:nvPicPr>
        <p:blipFill>
          <a:blip r:embed="rId6"/>
          <a:srcRect t="1606" b="1606"/>
          <a:stretch/>
        </p:blipFill>
        <p:spPr>
          <a:xfrm>
            <a:off x="1412490" y="3614890"/>
            <a:ext cx="2235919" cy="2164118"/>
          </a:xfrm>
          <a:prstGeom prst="ellipse">
            <a:avLst/>
          </a:prstGeom>
        </p:spPr>
      </p:pic>
      <p:sp>
        <p:nvSpPr>
          <p:cNvPr id="27" name="Text Placeholder 2">
            <a:extLst>
              <a:ext uri="{FF2B5EF4-FFF2-40B4-BE49-F238E27FC236}">
                <a16:creationId xmlns:a16="http://schemas.microsoft.com/office/drawing/2014/main" id="{EB75E8FA-8561-EB62-0397-22EFF9D09113}"/>
              </a:ext>
            </a:extLst>
          </p:cNvPr>
          <p:cNvSpPr txBox="1">
            <a:spLocks/>
          </p:cNvSpPr>
          <p:nvPr/>
        </p:nvSpPr>
        <p:spPr>
          <a:xfrm>
            <a:off x="5242257" y="5776529"/>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Lisa Clemmons Stott</a:t>
            </a:r>
          </a:p>
          <a:p>
            <a:pPr marL="0" indent="0">
              <a:lnSpc>
                <a:spcPct val="110000"/>
              </a:lnSpc>
              <a:buNone/>
            </a:pPr>
            <a:r>
              <a:rPr lang="en-US" dirty="0"/>
              <a:t>Electric Mobility &amp; Innovation Director</a:t>
            </a:r>
          </a:p>
          <a:p>
            <a:pPr marL="0" indent="0">
              <a:lnSpc>
                <a:spcPct val="110000"/>
              </a:lnSpc>
              <a:buNone/>
            </a:pPr>
            <a:r>
              <a:rPr lang="en-US" dirty="0"/>
              <a:t>Illinois Department of Commerce and Economic Opportunity</a:t>
            </a:r>
          </a:p>
          <a:p>
            <a:endParaRPr lang="en-US" dirty="0"/>
          </a:p>
        </p:txBody>
      </p:sp>
      <p:sp>
        <p:nvSpPr>
          <p:cNvPr id="29" name="Text Placeholder 2">
            <a:extLst>
              <a:ext uri="{FF2B5EF4-FFF2-40B4-BE49-F238E27FC236}">
                <a16:creationId xmlns:a16="http://schemas.microsoft.com/office/drawing/2014/main" id="{8986850A-9F83-F6A8-6C5B-84480AC72A58}"/>
              </a:ext>
            </a:extLst>
          </p:cNvPr>
          <p:cNvSpPr txBox="1">
            <a:spLocks/>
          </p:cNvSpPr>
          <p:nvPr/>
        </p:nvSpPr>
        <p:spPr>
          <a:xfrm>
            <a:off x="986298" y="5758241"/>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Alyson Grady</a:t>
            </a:r>
            <a:br>
              <a:rPr lang="en-US" b="1" dirty="0"/>
            </a:br>
            <a:r>
              <a:rPr lang="en-US" dirty="0"/>
              <a:t>Deputy Director </a:t>
            </a:r>
          </a:p>
          <a:p>
            <a:pPr marL="0" indent="0">
              <a:lnSpc>
                <a:spcPct val="110000"/>
              </a:lnSpc>
              <a:buNone/>
            </a:pPr>
            <a:r>
              <a:rPr lang="en-US" dirty="0"/>
              <a:t>Illinois Department of Commerce and Economic Opportunity</a:t>
            </a:r>
          </a:p>
          <a:p>
            <a:endParaRPr lang="en-US" dirty="0"/>
          </a:p>
        </p:txBody>
      </p:sp>
      <p:sp>
        <p:nvSpPr>
          <p:cNvPr id="30" name="Text Placeholder 2">
            <a:extLst>
              <a:ext uri="{FF2B5EF4-FFF2-40B4-BE49-F238E27FC236}">
                <a16:creationId xmlns:a16="http://schemas.microsoft.com/office/drawing/2014/main" id="{F2952DAC-0487-26A2-E4E8-BFD001BAF6FB}"/>
              </a:ext>
            </a:extLst>
          </p:cNvPr>
          <p:cNvSpPr txBox="1">
            <a:spLocks/>
          </p:cNvSpPr>
          <p:nvPr/>
        </p:nvSpPr>
        <p:spPr>
          <a:xfrm>
            <a:off x="986298" y="2329263"/>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David Boulay Ph.D.</a:t>
            </a:r>
            <a:br>
              <a:rPr lang="en-US" b="1" dirty="0"/>
            </a:br>
            <a:r>
              <a:rPr lang="en-US" dirty="0"/>
              <a:t>President</a:t>
            </a:r>
          </a:p>
          <a:p>
            <a:pPr marL="0" indent="0">
              <a:lnSpc>
                <a:spcPct val="110000"/>
              </a:lnSpc>
              <a:buNone/>
            </a:pPr>
            <a:r>
              <a:rPr lang="en-US" dirty="0"/>
              <a:t>Illinois Manufacturing </a:t>
            </a:r>
          </a:p>
          <a:p>
            <a:pPr marL="0" indent="0">
              <a:lnSpc>
                <a:spcPct val="110000"/>
              </a:lnSpc>
              <a:buNone/>
            </a:pPr>
            <a:r>
              <a:rPr lang="en-US" dirty="0"/>
              <a:t>Excellence Center</a:t>
            </a:r>
          </a:p>
          <a:p>
            <a:endParaRPr lang="en-US" dirty="0"/>
          </a:p>
        </p:txBody>
      </p:sp>
      <p:sp>
        <p:nvSpPr>
          <p:cNvPr id="31" name="Text Placeholder 2">
            <a:extLst>
              <a:ext uri="{FF2B5EF4-FFF2-40B4-BE49-F238E27FC236}">
                <a16:creationId xmlns:a16="http://schemas.microsoft.com/office/drawing/2014/main" id="{BD972887-1811-ADE5-B358-81D108117EA3}"/>
              </a:ext>
            </a:extLst>
          </p:cNvPr>
          <p:cNvSpPr txBox="1">
            <a:spLocks/>
          </p:cNvSpPr>
          <p:nvPr/>
        </p:nvSpPr>
        <p:spPr>
          <a:xfrm>
            <a:off x="5242257" y="2265762"/>
            <a:ext cx="3088302" cy="1239400"/>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Sarah Hartwick</a:t>
            </a:r>
            <a:br>
              <a:rPr lang="en-US" b="1" dirty="0"/>
            </a:br>
            <a:r>
              <a:rPr lang="en-US" dirty="0"/>
              <a:t>Vice President Education &amp; Workforce Policy and Executive Director</a:t>
            </a:r>
          </a:p>
          <a:p>
            <a:r>
              <a:rPr lang="en-US" dirty="0"/>
              <a:t>IMA Education Foundation</a:t>
            </a:r>
          </a:p>
        </p:txBody>
      </p:sp>
    </p:spTree>
    <p:extLst>
      <p:ext uri="{BB962C8B-B14F-4D97-AF65-F5344CB8AC3E}">
        <p14:creationId xmlns:p14="http://schemas.microsoft.com/office/powerpoint/2010/main" val="6763251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628650" y="946741"/>
            <a:ext cx="7886700" cy="994172"/>
          </a:xfrm>
        </p:spPr>
        <p:txBody>
          <a:bodyPr>
            <a:noAutofit/>
          </a:bodyPr>
          <a:lstStyle/>
          <a:p>
            <a:r>
              <a:rPr lang="en-US" sz="2100" b="1" dirty="0">
                <a:solidFill>
                  <a:srgbClr val="0A4B6F"/>
                </a:solidFill>
                <a:latin typeface="Arial" panose="020B0604020202020204" pitchFamily="34" charset="0"/>
                <a:cs typeface="Arial" panose="020B0604020202020204" pitchFamily="34" charset="0"/>
              </a:rPr>
              <a:t>Growing the EV Workforce through Community Colleges</a:t>
            </a:r>
            <a:endParaRPr lang="en-US" sz="2100" b="1"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F01A03B9-8EE0-43DF-9D5C-88DD68360C51}"/>
              </a:ext>
            </a:extLst>
          </p:cNvPr>
          <p:cNvSpPr>
            <a:spLocks noGrp="1"/>
          </p:cNvSpPr>
          <p:nvPr>
            <p:ph sz="half" idx="1"/>
          </p:nvPr>
        </p:nvSpPr>
        <p:spPr>
          <a:xfrm>
            <a:off x="628650" y="2136429"/>
            <a:ext cx="3886200" cy="3493652"/>
          </a:xfrm>
        </p:spPr>
        <p:txBody>
          <a:bodyPr>
            <a:normAutofit fontScale="32500" lnSpcReduction="20000"/>
          </a:bodyPr>
          <a:lstStyle/>
          <a:p>
            <a:r>
              <a:rPr lang="en-US" sz="2400" b="1" dirty="0">
                <a:solidFill>
                  <a:srgbClr val="0A4B6F"/>
                </a:solidFill>
              </a:rPr>
              <a:t>Supporting federal applications</a:t>
            </a:r>
          </a:p>
          <a:p>
            <a:pPr lvl="1"/>
            <a:r>
              <a:rPr lang="en-US" b="1" dirty="0">
                <a:solidFill>
                  <a:srgbClr val="0A4B6F"/>
                </a:solidFill>
              </a:rPr>
              <a:t>IIN Consortium applied for Ride and Drive dollars</a:t>
            </a:r>
          </a:p>
          <a:p>
            <a:pPr marL="685800" lvl="1" indent="-342900">
              <a:buFont typeface="+mj-lt"/>
              <a:buAutoNum type="arabicPeriod"/>
            </a:pPr>
            <a:r>
              <a:rPr lang="en-US" dirty="0">
                <a:solidFill>
                  <a:srgbClr val="0A4B6F"/>
                </a:solidFill>
              </a:rPr>
              <a:t>Create a statewide Industry Collaborative to scale EV Infrastructure Installer/Technician (EVIIT) training to satisfy government standards and market demand for electric vehicle (EV) infrastructure;</a:t>
            </a:r>
          </a:p>
          <a:p>
            <a:pPr marL="685800" lvl="1" indent="-342900">
              <a:buFont typeface="+mj-lt"/>
              <a:buAutoNum type="arabicPeriod"/>
            </a:pPr>
            <a:r>
              <a:rPr lang="en-US" dirty="0">
                <a:solidFill>
                  <a:srgbClr val="0A4B6F"/>
                </a:solidFill>
              </a:rPr>
              <a:t>Develop a framework for EVIIT training programs for the EV industry workforce in Illinois and deliver career and technical education (CTE) programs with corresponding credit EV infrastructure certification for related technical instruction and apprenticeships ; and,</a:t>
            </a:r>
          </a:p>
          <a:p>
            <a:pPr marL="685800" lvl="1" indent="-342900">
              <a:buFont typeface="+mj-lt"/>
              <a:buAutoNum type="arabicPeriod"/>
            </a:pPr>
            <a:r>
              <a:rPr lang="en-US" dirty="0">
                <a:solidFill>
                  <a:srgbClr val="0A4B6F"/>
                </a:solidFill>
              </a:rPr>
              <a:t>Build a diverse, highly skilled talent pipeline to the EV workforce by establishing high-wage, high-growth career pathways for underserved and under-resourced communities throughout Illinois.</a:t>
            </a:r>
          </a:p>
          <a:p>
            <a:pPr lvl="1"/>
            <a:r>
              <a:rPr lang="en-US" b="1" dirty="0">
                <a:solidFill>
                  <a:srgbClr val="0A4B6F"/>
                </a:solidFill>
              </a:rPr>
              <a:t>Illinois Community College Board partnered with IMEC to win a $3M grant to advance clean energy through technical assistance to small and medium-sized manufacturers</a:t>
            </a:r>
          </a:p>
        </p:txBody>
      </p:sp>
      <p:sp>
        <p:nvSpPr>
          <p:cNvPr id="11" name="Content Placeholder 10">
            <a:extLst>
              <a:ext uri="{FF2B5EF4-FFF2-40B4-BE49-F238E27FC236}">
                <a16:creationId xmlns:a16="http://schemas.microsoft.com/office/drawing/2014/main" id="{D991EE99-64C5-4DA2-A733-FBD0B74F4F02}"/>
              </a:ext>
            </a:extLst>
          </p:cNvPr>
          <p:cNvSpPr>
            <a:spLocks noGrp="1"/>
          </p:cNvSpPr>
          <p:nvPr>
            <p:ph sz="half" idx="2"/>
          </p:nvPr>
        </p:nvSpPr>
        <p:spPr>
          <a:xfrm>
            <a:off x="4629150" y="2159513"/>
            <a:ext cx="3886200" cy="3470568"/>
          </a:xfrm>
        </p:spPr>
        <p:txBody>
          <a:bodyPr>
            <a:normAutofit fontScale="32500" lnSpcReduction="20000"/>
          </a:bodyPr>
          <a:lstStyle/>
          <a:p>
            <a:r>
              <a:rPr lang="en-US" sz="2400" b="1" dirty="0">
                <a:solidFill>
                  <a:srgbClr val="0A4B6F"/>
                </a:solidFill>
              </a:rPr>
              <a:t>Encouraging state applications</a:t>
            </a:r>
          </a:p>
          <a:p>
            <a:pPr lvl="1"/>
            <a:r>
              <a:rPr lang="en-US" dirty="0">
                <a:solidFill>
                  <a:srgbClr val="0A4B6F"/>
                </a:solidFill>
              </a:rPr>
              <a:t>ICCB REV UP grants</a:t>
            </a:r>
          </a:p>
          <a:p>
            <a:pPr lvl="2"/>
            <a:r>
              <a:rPr lang="en-US" dirty="0">
                <a:solidFill>
                  <a:srgbClr val="0A4B6F"/>
                </a:solidFill>
              </a:rPr>
              <a:t>Building Capacity for EV Grants </a:t>
            </a:r>
          </a:p>
          <a:p>
            <a:pPr lvl="2"/>
            <a:r>
              <a:rPr lang="en-US" dirty="0">
                <a:solidFill>
                  <a:srgbClr val="0A4B6F"/>
                </a:solidFill>
              </a:rPr>
              <a:t>EV Technology Development and Expansion</a:t>
            </a:r>
          </a:p>
          <a:p>
            <a:r>
              <a:rPr lang="en-US" sz="2400" b="1" dirty="0">
                <a:solidFill>
                  <a:srgbClr val="0A4B6F"/>
                </a:solidFill>
              </a:rPr>
              <a:t>$40+M invested to date in Manufacturing Training Academies</a:t>
            </a:r>
          </a:p>
          <a:p>
            <a:pPr lvl="1"/>
            <a:r>
              <a:rPr lang="en-US" dirty="0">
                <a:solidFill>
                  <a:srgbClr val="0A4B6F"/>
                </a:solidFill>
              </a:rPr>
              <a:t>Climactic Center at Richland Community College</a:t>
            </a:r>
          </a:p>
          <a:p>
            <a:pPr lvl="1"/>
            <a:r>
              <a:rPr lang="en-US" dirty="0">
                <a:solidFill>
                  <a:srgbClr val="0A4B6F"/>
                </a:solidFill>
              </a:rPr>
              <a:t>Heartland EV-ES Manufacturing Training Academy</a:t>
            </a:r>
          </a:p>
          <a:p>
            <a:pPr lvl="1"/>
            <a:r>
              <a:rPr lang="en-US" dirty="0">
                <a:solidFill>
                  <a:srgbClr val="0A4B6F"/>
                </a:solidFill>
              </a:rPr>
              <a:t>SWIC EV Workforce Training Academy</a:t>
            </a:r>
          </a:p>
          <a:p>
            <a:pPr lvl="1"/>
            <a:r>
              <a:rPr lang="en-US" dirty="0">
                <a:solidFill>
                  <a:srgbClr val="0A4B6F"/>
                </a:solidFill>
              </a:rPr>
              <a:t>Part of </a:t>
            </a:r>
            <a:r>
              <a:rPr lang="en-US" dirty="0" err="1">
                <a:solidFill>
                  <a:srgbClr val="0A4B6F"/>
                </a:solidFill>
              </a:rPr>
              <a:t>Gotion’s</a:t>
            </a:r>
            <a:r>
              <a:rPr lang="en-US" dirty="0">
                <a:solidFill>
                  <a:srgbClr val="0A4B6F"/>
                </a:solidFill>
              </a:rPr>
              <a:t> state package</a:t>
            </a:r>
          </a:p>
        </p:txBody>
      </p:sp>
      <p:sp>
        <p:nvSpPr>
          <p:cNvPr id="6" name="TextBox 5">
            <a:extLst>
              <a:ext uri="{FF2B5EF4-FFF2-40B4-BE49-F238E27FC236}">
                <a16:creationId xmlns:a16="http://schemas.microsoft.com/office/drawing/2014/main" id="{3CE96F30-8CC4-419D-8F6E-B1C5D7435D43}"/>
              </a:ext>
            </a:extLst>
          </p:cNvPr>
          <p:cNvSpPr txBox="1"/>
          <p:nvPr/>
        </p:nvSpPr>
        <p:spPr>
          <a:xfrm>
            <a:off x="427777" y="1859430"/>
            <a:ext cx="8288447" cy="300082"/>
          </a:xfrm>
          <a:prstGeom prst="rect">
            <a:avLst/>
          </a:prstGeom>
          <a:noFill/>
        </p:spPr>
        <p:txBody>
          <a:bodyPr wrap="square" lIns="68580" tIns="34290" rIns="68580" bIns="34290" rtlCol="0" anchor="t">
            <a:spAutoFit/>
          </a:bodyPr>
          <a:lstStyle/>
          <a:p>
            <a:pPr marL="342900" indent="-342900">
              <a:buFont typeface="Arial" panose="020B0604020202020204" pitchFamily="34" charset="0"/>
              <a:buChar char="•"/>
            </a:pPr>
            <a:endParaRPr lang="en-US" sz="1500" dirty="0">
              <a:solidFill>
                <a:srgbClr val="0A4B6F"/>
              </a:solidFill>
              <a:latin typeface="Franklin Gothic Book"/>
            </a:endParaRPr>
          </a:p>
        </p:txBody>
      </p:sp>
      <p:grpSp>
        <p:nvGrpSpPr>
          <p:cNvPr id="7" name="Group 6">
            <a:extLst>
              <a:ext uri="{FF2B5EF4-FFF2-40B4-BE49-F238E27FC236}">
                <a16:creationId xmlns:a16="http://schemas.microsoft.com/office/drawing/2014/main" id="{6B6695A0-21C7-4D4A-8FEF-0CF1F9924CF6}"/>
              </a:ext>
            </a:extLst>
          </p:cNvPr>
          <p:cNvGrpSpPr/>
          <p:nvPr/>
        </p:nvGrpSpPr>
        <p:grpSpPr>
          <a:xfrm>
            <a:off x="7734693" y="5139806"/>
            <a:ext cx="1028308" cy="599027"/>
            <a:chOff x="9953413" y="5500647"/>
            <a:chExt cx="1730588" cy="1008130"/>
          </a:xfrm>
        </p:grpSpPr>
        <p:pic>
          <p:nvPicPr>
            <p:cNvPr id="8" name="Picture 7">
              <a:extLst>
                <a:ext uri="{FF2B5EF4-FFF2-40B4-BE49-F238E27FC236}">
                  <a16:creationId xmlns:a16="http://schemas.microsoft.com/office/drawing/2014/main" id="{DA864AA2-2CA0-4324-8A47-AA898C2AB2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2" name="Picture 11">
              <a:extLst>
                <a:ext uri="{FF2B5EF4-FFF2-40B4-BE49-F238E27FC236}">
                  <a16:creationId xmlns:a16="http://schemas.microsoft.com/office/drawing/2014/main" id="{9ED68F0D-0548-4176-92A3-A20C007A2596}"/>
                </a:ext>
              </a:extLst>
            </p:cNvPr>
            <p:cNvPicPr>
              <a:picLocks noChangeAspect="1"/>
            </p:cNvPicPr>
            <p:nvPr/>
          </p:nvPicPr>
          <p:blipFill rotWithShape="1">
            <a:blip r:embed="rId4"/>
            <a:srcRect r="61278" b="-3347"/>
            <a:stretch/>
          </p:blipFill>
          <p:spPr>
            <a:xfrm>
              <a:off x="9953413" y="5500647"/>
              <a:ext cx="997096" cy="657388"/>
            </a:xfrm>
            <a:prstGeom prst="rect">
              <a:avLst/>
            </a:prstGeom>
          </p:spPr>
        </p:pic>
      </p:grpSp>
      <p:sp>
        <p:nvSpPr>
          <p:cNvPr id="13" name="TextBox 12">
            <a:extLst>
              <a:ext uri="{FF2B5EF4-FFF2-40B4-BE49-F238E27FC236}">
                <a16:creationId xmlns:a16="http://schemas.microsoft.com/office/drawing/2014/main" id="{F2F9D134-A8FB-4B73-BA70-2CA18FA5325C}"/>
              </a:ext>
            </a:extLst>
          </p:cNvPr>
          <p:cNvSpPr txBox="1"/>
          <p:nvPr/>
        </p:nvSpPr>
        <p:spPr>
          <a:xfrm>
            <a:off x="683035" y="1612178"/>
            <a:ext cx="7777931" cy="300082"/>
          </a:xfrm>
          <a:prstGeom prst="rect">
            <a:avLst/>
          </a:prstGeom>
          <a:noFill/>
        </p:spPr>
        <p:txBody>
          <a:bodyPr wrap="square" rtlCol="0">
            <a:spAutoFit/>
          </a:bodyPr>
          <a:lstStyle/>
          <a:p>
            <a:r>
              <a:rPr lang="en-US" sz="1350" dirty="0">
                <a:solidFill>
                  <a:schemeClr val="accent2">
                    <a:lumMod val="75000"/>
                  </a:schemeClr>
                </a:solidFill>
              </a:rPr>
              <a:t>The State continues to work with these important educational levers to build out EV curriculum</a:t>
            </a:r>
          </a:p>
        </p:txBody>
      </p:sp>
    </p:spTree>
    <p:extLst>
      <p:ext uri="{BB962C8B-B14F-4D97-AF65-F5344CB8AC3E}">
        <p14:creationId xmlns:p14="http://schemas.microsoft.com/office/powerpoint/2010/main" val="2392814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3E6C5-D627-4C66-8210-B9B37301B4F3}"/>
              </a:ext>
            </a:extLst>
          </p:cNvPr>
          <p:cNvSpPr>
            <a:spLocks noGrp="1"/>
          </p:cNvSpPr>
          <p:nvPr>
            <p:ph type="title"/>
          </p:nvPr>
        </p:nvSpPr>
        <p:spPr>
          <a:xfrm>
            <a:off x="326182" y="2767998"/>
            <a:ext cx="8246318" cy="487136"/>
          </a:xfrm>
        </p:spPr>
        <p:txBody>
          <a:bodyPr>
            <a:noAutofit/>
          </a:bodyPr>
          <a:lstStyle/>
          <a:p>
            <a:r>
              <a:rPr lang="en-US" dirty="0">
                <a:solidFill>
                  <a:srgbClr val="0A4B6F"/>
                </a:solidFill>
                <a:latin typeface="Franklin Gothic Medium" panose="020B0603020102020204" pitchFamily="34" charset="0"/>
                <a:cs typeface="Aharoni" panose="020B0604020202020204" pitchFamily="2" charset="-79"/>
              </a:rPr>
              <a:t>More Support for REV Projects</a:t>
            </a:r>
            <a:endParaRPr lang="en-US" dirty="0"/>
          </a:p>
        </p:txBody>
      </p:sp>
      <p:grpSp>
        <p:nvGrpSpPr>
          <p:cNvPr id="6" name="Group 5">
            <a:extLst>
              <a:ext uri="{FF2B5EF4-FFF2-40B4-BE49-F238E27FC236}">
                <a16:creationId xmlns:a16="http://schemas.microsoft.com/office/drawing/2014/main" id="{AC3313BA-5BC4-48A4-8728-6A8853D0B76C}"/>
              </a:ext>
            </a:extLst>
          </p:cNvPr>
          <p:cNvGrpSpPr/>
          <p:nvPr/>
        </p:nvGrpSpPr>
        <p:grpSpPr>
          <a:xfrm>
            <a:off x="7734693" y="5139806"/>
            <a:ext cx="1028308" cy="599027"/>
            <a:chOff x="9953413" y="5500647"/>
            <a:chExt cx="1730588" cy="1008130"/>
          </a:xfrm>
        </p:grpSpPr>
        <p:pic>
          <p:nvPicPr>
            <p:cNvPr id="10" name="Picture 9">
              <a:extLst>
                <a:ext uri="{FF2B5EF4-FFF2-40B4-BE49-F238E27FC236}">
                  <a16:creationId xmlns:a16="http://schemas.microsoft.com/office/drawing/2014/main" id="{B826BF4C-6CC9-4CE4-9732-B4CB8C044F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1" name="Picture 10">
              <a:extLst>
                <a:ext uri="{FF2B5EF4-FFF2-40B4-BE49-F238E27FC236}">
                  <a16:creationId xmlns:a16="http://schemas.microsoft.com/office/drawing/2014/main" id="{B0018B81-7E94-488F-884C-D4669B929B8C}"/>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2813426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1965E6-F258-41CB-A364-83747401EEA7}"/>
              </a:ext>
            </a:extLst>
          </p:cNvPr>
          <p:cNvSpPr>
            <a:spLocks noGrp="1"/>
          </p:cNvSpPr>
          <p:nvPr>
            <p:ph type="title"/>
          </p:nvPr>
        </p:nvSpPr>
        <p:spPr>
          <a:xfrm>
            <a:off x="427776" y="1253433"/>
            <a:ext cx="8288446" cy="487136"/>
          </a:xfrm>
        </p:spPr>
        <p:txBody>
          <a:bodyPr>
            <a:noAutofit/>
          </a:bodyPr>
          <a:lstStyle/>
          <a:p>
            <a:r>
              <a:rPr lang="en-US" sz="2850" dirty="0">
                <a:latin typeface="Franklin Gothic Medium"/>
                <a:cs typeface="Aharoni"/>
              </a:rPr>
              <a:t>Federal Funding Commitment</a:t>
            </a:r>
          </a:p>
        </p:txBody>
      </p:sp>
      <p:sp>
        <p:nvSpPr>
          <p:cNvPr id="6" name="TextBox 5">
            <a:extLst>
              <a:ext uri="{FF2B5EF4-FFF2-40B4-BE49-F238E27FC236}">
                <a16:creationId xmlns:a16="http://schemas.microsoft.com/office/drawing/2014/main" id="{871978D8-1DE1-4DA5-8471-EB24978E62D8}"/>
              </a:ext>
            </a:extLst>
          </p:cNvPr>
          <p:cNvSpPr txBox="1"/>
          <p:nvPr/>
        </p:nvSpPr>
        <p:spPr>
          <a:xfrm>
            <a:off x="427777" y="1774971"/>
            <a:ext cx="2868488" cy="2839239"/>
          </a:xfrm>
          <a:prstGeom prst="rect">
            <a:avLst/>
          </a:prstGeom>
          <a:noFill/>
        </p:spPr>
        <p:txBody>
          <a:bodyPr wrap="square" lIns="68580" tIns="34290" rIns="68580" bIns="34290" rtlCol="0" anchor="t">
            <a:spAutoFit/>
          </a:bodyPr>
          <a:lstStyle/>
          <a:p>
            <a:pPr marL="342900" indent="-342900">
              <a:buFont typeface="Arial" panose="020B0604020202020204" pitchFamily="34" charset="0"/>
              <a:buChar char="•"/>
            </a:pPr>
            <a:r>
              <a:rPr lang="en-US" dirty="0">
                <a:solidFill>
                  <a:srgbClr val="0A4B6F"/>
                </a:solidFill>
                <a:latin typeface="Franklin Gothic Book"/>
              </a:rPr>
              <a:t>Innovate Illinois is a public-private coalition led by Governor Pritzker, Jenny Scanlon the CEO of UL Solutions and UIUC Chancellor Robert Jones, working with industry leaders &amp; our world-class universities</a:t>
            </a:r>
            <a:endParaRPr lang="en-US" sz="1500" dirty="0">
              <a:solidFill>
                <a:srgbClr val="0A4B6F"/>
              </a:solidFill>
              <a:latin typeface="Franklin Gothic Book"/>
            </a:endParaRPr>
          </a:p>
          <a:p>
            <a:pPr marL="342900" indent="-342900">
              <a:buFont typeface="Arial" panose="020B0604020202020204" pitchFamily="34" charset="0"/>
              <a:buChar char="•"/>
            </a:pPr>
            <a:endParaRPr lang="en-US" dirty="0">
              <a:solidFill>
                <a:srgbClr val="0A4B6F"/>
              </a:solidFill>
              <a:latin typeface="Franklin Gothic Book"/>
            </a:endParaRPr>
          </a:p>
        </p:txBody>
      </p:sp>
      <p:pic>
        <p:nvPicPr>
          <p:cNvPr id="4" name="Picture 3">
            <a:extLst>
              <a:ext uri="{FF2B5EF4-FFF2-40B4-BE49-F238E27FC236}">
                <a16:creationId xmlns:a16="http://schemas.microsoft.com/office/drawing/2014/main" id="{7C7ADF54-D46D-FAFF-0FE8-519CE5D3587D}"/>
              </a:ext>
            </a:extLst>
          </p:cNvPr>
          <p:cNvPicPr>
            <a:picLocks noChangeAspect="1"/>
          </p:cNvPicPr>
          <p:nvPr/>
        </p:nvPicPr>
        <p:blipFill>
          <a:blip r:embed="rId2"/>
          <a:stretch>
            <a:fillRect/>
          </a:stretch>
        </p:blipFill>
        <p:spPr>
          <a:xfrm>
            <a:off x="3625842" y="1774971"/>
            <a:ext cx="3927598" cy="3440061"/>
          </a:xfrm>
          <a:prstGeom prst="rect">
            <a:avLst/>
          </a:prstGeom>
        </p:spPr>
      </p:pic>
      <p:grpSp>
        <p:nvGrpSpPr>
          <p:cNvPr id="3" name="Group 2">
            <a:extLst>
              <a:ext uri="{FF2B5EF4-FFF2-40B4-BE49-F238E27FC236}">
                <a16:creationId xmlns:a16="http://schemas.microsoft.com/office/drawing/2014/main" id="{C20CEFEF-F6C0-A8D5-6B1C-2191F3DA1B40}"/>
              </a:ext>
            </a:extLst>
          </p:cNvPr>
          <p:cNvGrpSpPr/>
          <p:nvPr/>
        </p:nvGrpSpPr>
        <p:grpSpPr>
          <a:xfrm>
            <a:off x="7734693" y="5139806"/>
            <a:ext cx="1028308" cy="599027"/>
            <a:chOff x="9953413" y="5500647"/>
            <a:chExt cx="1730588" cy="1008130"/>
          </a:xfrm>
        </p:grpSpPr>
        <p:pic>
          <p:nvPicPr>
            <p:cNvPr id="7" name="Picture 6">
              <a:extLst>
                <a:ext uri="{FF2B5EF4-FFF2-40B4-BE49-F238E27FC236}">
                  <a16:creationId xmlns:a16="http://schemas.microsoft.com/office/drawing/2014/main" id="{BF434910-89CE-F2A7-C0D9-AF19616338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8" name="Picture 7">
              <a:extLst>
                <a:ext uri="{FF2B5EF4-FFF2-40B4-BE49-F238E27FC236}">
                  <a16:creationId xmlns:a16="http://schemas.microsoft.com/office/drawing/2014/main" id="{0CA2F89C-770D-CDCF-58F5-C604CE4088EB}"/>
                </a:ext>
              </a:extLst>
            </p:cNvPr>
            <p:cNvPicPr>
              <a:picLocks noChangeAspect="1"/>
            </p:cNvPicPr>
            <p:nvPr/>
          </p:nvPicPr>
          <p:blipFill rotWithShape="1">
            <a:blip r:embed="rId4"/>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165198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1965E6-F258-41CB-A364-83747401EEA7}"/>
              </a:ext>
            </a:extLst>
          </p:cNvPr>
          <p:cNvSpPr>
            <a:spLocks noGrp="1"/>
          </p:cNvSpPr>
          <p:nvPr>
            <p:ph type="title"/>
          </p:nvPr>
        </p:nvSpPr>
        <p:spPr>
          <a:xfrm>
            <a:off x="427776" y="1253433"/>
            <a:ext cx="8288446" cy="487136"/>
          </a:xfrm>
        </p:spPr>
        <p:txBody>
          <a:bodyPr>
            <a:noAutofit/>
          </a:bodyPr>
          <a:lstStyle/>
          <a:p>
            <a:r>
              <a:rPr lang="en-US" sz="2400" b="1" dirty="0">
                <a:latin typeface="Arial" panose="020B0604020202020204" pitchFamily="34" charset="0"/>
                <a:cs typeface="Arial" panose="020B0604020202020204" pitchFamily="34" charset="0"/>
              </a:rPr>
              <a:t>State Support for Upfront Capital Costs</a:t>
            </a:r>
          </a:p>
        </p:txBody>
      </p:sp>
      <p:sp>
        <p:nvSpPr>
          <p:cNvPr id="6" name="TextBox 5">
            <a:extLst>
              <a:ext uri="{FF2B5EF4-FFF2-40B4-BE49-F238E27FC236}">
                <a16:creationId xmlns:a16="http://schemas.microsoft.com/office/drawing/2014/main" id="{871978D8-1DE1-4DA5-8471-EB24978E62D8}"/>
              </a:ext>
            </a:extLst>
          </p:cNvPr>
          <p:cNvSpPr txBox="1"/>
          <p:nvPr/>
        </p:nvSpPr>
        <p:spPr>
          <a:xfrm>
            <a:off x="427777" y="1748900"/>
            <a:ext cx="8288447" cy="1777410"/>
          </a:xfrm>
          <a:prstGeom prst="rect">
            <a:avLst/>
          </a:prstGeom>
          <a:noFill/>
        </p:spPr>
        <p:txBody>
          <a:bodyPr wrap="square" lIns="68580" tIns="34290" rIns="68580" bIns="34290" rtlCol="0" anchor="t">
            <a:spAutoFit/>
          </a:bodyPr>
          <a:lstStyle/>
          <a:p>
            <a:pPr marL="342900" indent="-342900">
              <a:buFont typeface="Arial" panose="020B0604020202020204" pitchFamily="34" charset="0"/>
              <a:buChar char="•"/>
            </a:pPr>
            <a:r>
              <a:rPr lang="en-US" sz="2100" dirty="0">
                <a:solidFill>
                  <a:srgbClr val="0A4B6F"/>
                </a:solidFill>
                <a:latin typeface="Franklin Gothic Book"/>
              </a:rPr>
              <a:t>Prime Sites Capital Grant</a:t>
            </a:r>
          </a:p>
          <a:p>
            <a:pPr marL="685800" lvl="1" indent="-342900">
              <a:buFont typeface="Arial" panose="020B0604020202020204" pitchFamily="34" charset="0"/>
              <a:buChar char="•"/>
            </a:pPr>
            <a:r>
              <a:rPr lang="en-US" dirty="0">
                <a:solidFill>
                  <a:srgbClr val="0A4B6F"/>
                </a:solidFill>
                <a:latin typeface="Franklin Gothic Book"/>
              </a:rPr>
              <a:t>Competitive capital grant program for relocating/expanding businesses to help address site readiness</a:t>
            </a:r>
          </a:p>
          <a:p>
            <a:pPr marL="685800" lvl="1" indent="-342900">
              <a:buFont typeface="Arial" panose="020B0604020202020204" pitchFamily="34" charset="0"/>
              <a:buChar char="•"/>
            </a:pPr>
            <a:r>
              <a:rPr lang="en-US" dirty="0">
                <a:solidFill>
                  <a:srgbClr val="0A4B6F"/>
                </a:solidFill>
                <a:latin typeface="Franklin Gothic Book"/>
              </a:rPr>
              <a:t>Half up front, half at Place in Service date</a:t>
            </a:r>
          </a:p>
          <a:p>
            <a:pPr marL="685800" lvl="1" indent="-342900">
              <a:buFont typeface="Arial" panose="020B0604020202020204" pitchFamily="34" charset="0"/>
              <a:buChar char="•"/>
            </a:pPr>
            <a:r>
              <a:rPr lang="en-US" dirty="0">
                <a:solidFill>
                  <a:srgbClr val="0A4B6F"/>
                </a:solidFill>
                <a:latin typeface="Franklin Gothic Book"/>
              </a:rPr>
              <a:t>Grant value is based on number of new jobs </a:t>
            </a:r>
          </a:p>
          <a:p>
            <a:pPr lvl="1"/>
            <a:endParaRPr lang="en-US" dirty="0">
              <a:solidFill>
                <a:srgbClr val="0A4B6F"/>
              </a:solidFill>
              <a:latin typeface="Franklin Gothic Book"/>
            </a:endParaRPr>
          </a:p>
        </p:txBody>
      </p:sp>
      <p:grpSp>
        <p:nvGrpSpPr>
          <p:cNvPr id="9" name="Group 8">
            <a:extLst>
              <a:ext uri="{FF2B5EF4-FFF2-40B4-BE49-F238E27FC236}">
                <a16:creationId xmlns:a16="http://schemas.microsoft.com/office/drawing/2014/main" id="{0E4B7A3C-CD97-472F-BAB2-7C74EFE35E50}"/>
              </a:ext>
            </a:extLst>
          </p:cNvPr>
          <p:cNvGrpSpPr/>
          <p:nvPr/>
        </p:nvGrpSpPr>
        <p:grpSpPr>
          <a:xfrm>
            <a:off x="7734693" y="5139806"/>
            <a:ext cx="1028308" cy="599027"/>
            <a:chOff x="9953413" y="5500647"/>
            <a:chExt cx="1730588" cy="1008130"/>
          </a:xfrm>
        </p:grpSpPr>
        <p:pic>
          <p:nvPicPr>
            <p:cNvPr id="10" name="Picture 9">
              <a:extLst>
                <a:ext uri="{FF2B5EF4-FFF2-40B4-BE49-F238E27FC236}">
                  <a16:creationId xmlns:a16="http://schemas.microsoft.com/office/drawing/2014/main" id="{EF9C4642-367F-4A54-9146-438DE11E9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1" name="Picture 10">
              <a:extLst>
                <a:ext uri="{FF2B5EF4-FFF2-40B4-BE49-F238E27FC236}">
                  <a16:creationId xmlns:a16="http://schemas.microsoft.com/office/drawing/2014/main" id="{A9EC7ED1-1768-4CAB-9DC5-8A447D2A7806}"/>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38297999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01965E6-F258-41CB-A364-83747401EEA7}"/>
              </a:ext>
            </a:extLst>
          </p:cNvPr>
          <p:cNvSpPr>
            <a:spLocks noGrp="1"/>
          </p:cNvSpPr>
          <p:nvPr>
            <p:ph type="title"/>
          </p:nvPr>
        </p:nvSpPr>
        <p:spPr>
          <a:xfrm>
            <a:off x="427776" y="1253433"/>
            <a:ext cx="8288446" cy="487136"/>
          </a:xfrm>
        </p:spPr>
        <p:txBody>
          <a:bodyPr>
            <a:noAutofit/>
          </a:bodyPr>
          <a:lstStyle/>
          <a:p>
            <a:r>
              <a:rPr lang="en-US" sz="2400" b="1" dirty="0">
                <a:latin typeface="Arial" panose="020B0604020202020204" pitchFamily="34" charset="0"/>
                <a:cs typeface="Arial" panose="020B0604020202020204" pitchFamily="34" charset="0"/>
              </a:rPr>
              <a:t>Next Steps</a:t>
            </a:r>
          </a:p>
        </p:txBody>
      </p:sp>
      <p:sp>
        <p:nvSpPr>
          <p:cNvPr id="6" name="TextBox 5">
            <a:extLst>
              <a:ext uri="{FF2B5EF4-FFF2-40B4-BE49-F238E27FC236}">
                <a16:creationId xmlns:a16="http://schemas.microsoft.com/office/drawing/2014/main" id="{871978D8-1DE1-4DA5-8471-EB24978E62D8}"/>
              </a:ext>
            </a:extLst>
          </p:cNvPr>
          <p:cNvSpPr txBox="1"/>
          <p:nvPr/>
        </p:nvSpPr>
        <p:spPr>
          <a:xfrm>
            <a:off x="427777" y="1866884"/>
            <a:ext cx="8288447" cy="2885405"/>
          </a:xfrm>
          <a:prstGeom prst="rect">
            <a:avLst/>
          </a:prstGeom>
          <a:noFill/>
        </p:spPr>
        <p:txBody>
          <a:bodyPr wrap="square" lIns="68580" tIns="34290" rIns="68580" bIns="34290" rtlCol="0" anchor="t">
            <a:spAutoFit/>
          </a:bodyPr>
          <a:lstStyle/>
          <a:p>
            <a:pPr marL="342900" indent="-342900">
              <a:buFont typeface="Arial" panose="020B0604020202020204" pitchFamily="34" charset="0"/>
              <a:buChar char="•"/>
            </a:pPr>
            <a:r>
              <a:rPr lang="en-US" dirty="0">
                <a:solidFill>
                  <a:srgbClr val="0A4B6F"/>
                </a:solidFill>
                <a:latin typeface="Franklin Gothic Book"/>
              </a:rPr>
              <a:t>Provide basic numbers to DCEO so that we may generate a general REV incentive estimate:</a:t>
            </a:r>
          </a:p>
          <a:p>
            <a:pPr marL="685800" lvl="1" indent="-342900">
              <a:buFont typeface="Arial" panose="020B0604020202020204" pitchFamily="34" charset="0"/>
              <a:buChar char="•"/>
            </a:pPr>
            <a:r>
              <a:rPr lang="en-US" sz="1500" dirty="0">
                <a:solidFill>
                  <a:srgbClr val="0A4B6F"/>
                </a:solidFill>
                <a:latin typeface="Franklin Gothic Book"/>
              </a:rPr>
              <a:t>Number of New Jobs </a:t>
            </a:r>
          </a:p>
          <a:p>
            <a:pPr marL="685800" lvl="1" indent="-342900">
              <a:buFont typeface="Arial" panose="020B0604020202020204" pitchFamily="34" charset="0"/>
              <a:buChar char="•"/>
            </a:pPr>
            <a:r>
              <a:rPr lang="en-US" sz="1500" dirty="0">
                <a:solidFill>
                  <a:srgbClr val="0A4B6F"/>
                </a:solidFill>
                <a:latin typeface="Franklin Gothic Book"/>
              </a:rPr>
              <a:t>Hiring Timeline/Ramp </a:t>
            </a:r>
          </a:p>
          <a:p>
            <a:pPr marL="685800" lvl="1" indent="-342900">
              <a:buFont typeface="Arial" panose="020B0604020202020204" pitchFamily="34" charset="0"/>
              <a:buChar char="•"/>
            </a:pPr>
            <a:r>
              <a:rPr lang="en-US" sz="1500" dirty="0">
                <a:solidFill>
                  <a:srgbClr val="0A4B6F"/>
                </a:solidFill>
                <a:latin typeface="Franklin Gothic Book"/>
              </a:rPr>
              <a:t>Average Wage</a:t>
            </a:r>
          </a:p>
          <a:p>
            <a:pPr marL="685800" lvl="1" indent="-342900">
              <a:buFont typeface="Arial" panose="020B0604020202020204" pitchFamily="34" charset="0"/>
              <a:buChar char="•"/>
            </a:pPr>
            <a:r>
              <a:rPr lang="en-US" sz="1500" dirty="0">
                <a:solidFill>
                  <a:srgbClr val="0A4B6F"/>
                </a:solidFill>
                <a:latin typeface="Franklin Gothic Book"/>
              </a:rPr>
              <a:t>Capital Investment (broken out between machinery and construction) </a:t>
            </a:r>
          </a:p>
          <a:p>
            <a:pPr marL="685800" lvl="1" indent="-342900">
              <a:buFont typeface="Arial" panose="020B0604020202020204" pitchFamily="34" charset="0"/>
              <a:buChar char="•"/>
            </a:pPr>
            <a:r>
              <a:rPr lang="en-US" sz="1500" dirty="0">
                <a:solidFill>
                  <a:srgbClr val="0A4B6F"/>
                </a:solidFill>
                <a:latin typeface="Franklin Gothic Book"/>
              </a:rPr>
              <a:t>(If eligible for Tier 2) Utility Consumption (electricity and natural gas)</a:t>
            </a:r>
          </a:p>
          <a:p>
            <a:pPr marL="342900" indent="-342900">
              <a:buFont typeface="Arial" panose="020B0604020202020204" pitchFamily="34" charset="0"/>
              <a:buChar char="•"/>
            </a:pPr>
            <a:endParaRPr lang="en-US" dirty="0">
              <a:solidFill>
                <a:srgbClr val="0A4B6F"/>
              </a:solidFill>
              <a:latin typeface="Franklin Gothic Book"/>
            </a:endParaRPr>
          </a:p>
          <a:p>
            <a:pPr marL="342900" indent="-342900">
              <a:buFont typeface="Arial" panose="020B0604020202020204" pitchFamily="34" charset="0"/>
              <a:buChar char="•"/>
            </a:pPr>
            <a:r>
              <a:rPr lang="en-US" dirty="0">
                <a:solidFill>
                  <a:srgbClr val="0A4B6F"/>
                </a:solidFill>
                <a:latin typeface="Franklin Gothic Book"/>
              </a:rPr>
              <a:t>The REV Application is online &amp;/or we can email it to you</a:t>
            </a:r>
            <a:br>
              <a:rPr lang="en-US" dirty="0">
                <a:solidFill>
                  <a:srgbClr val="0A4B6F"/>
                </a:solidFill>
                <a:latin typeface="Franklin Gothic Book"/>
              </a:rPr>
            </a:br>
            <a:endParaRPr lang="en-US" dirty="0">
              <a:solidFill>
                <a:srgbClr val="0A4B6F"/>
              </a:solidFill>
              <a:latin typeface="Franklin Gothic Book"/>
            </a:endParaRPr>
          </a:p>
          <a:p>
            <a:pPr marL="342900" indent="-342900">
              <a:buFont typeface="Arial" panose="020B0604020202020204" pitchFamily="34" charset="0"/>
              <a:buChar char="•"/>
            </a:pPr>
            <a:r>
              <a:rPr lang="en-US" dirty="0">
                <a:solidFill>
                  <a:srgbClr val="0A4B6F"/>
                </a:solidFill>
                <a:latin typeface="Franklin Gothic Book"/>
              </a:rPr>
              <a:t>Discuss your workforce needs with DCEO</a:t>
            </a:r>
            <a:endParaRPr lang="en-US" sz="1500" dirty="0">
              <a:solidFill>
                <a:srgbClr val="0A4B6F"/>
              </a:solidFill>
              <a:latin typeface="Franklin Gothic Book"/>
            </a:endParaRPr>
          </a:p>
        </p:txBody>
      </p:sp>
      <p:grpSp>
        <p:nvGrpSpPr>
          <p:cNvPr id="9" name="Group 8">
            <a:extLst>
              <a:ext uri="{FF2B5EF4-FFF2-40B4-BE49-F238E27FC236}">
                <a16:creationId xmlns:a16="http://schemas.microsoft.com/office/drawing/2014/main" id="{0E4B7A3C-CD97-472F-BAB2-7C74EFE35E50}"/>
              </a:ext>
            </a:extLst>
          </p:cNvPr>
          <p:cNvGrpSpPr/>
          <p:nvPr/>
        </p:nvGrpSpPr>
        <p:grpSpPr>
          <a:xfrm>
            <a:off x="7734693" y="5139806"/>
            <a:ext cx="1028308" cy="599027"/>
            <a:chOff x="9953413" y="5500647"/>
            <a:chExt cx="1730588" cy="1008130"/>
          </a:xfrm>
        </p:grpSpPr>
        <p:pic>
          <p:nvPicPr>
            <p:cNvPr id="10" name="Picture 9">
              <a:extLst>
                <a:ext uri="{FF2B5EF4-FFF2-40B4-BE49-F238E27FC236}">
                  <a16:creationId xmlns:a16="http://schemas.microsoft.com/office/drawing/2014/main" id="{EF9C4642-367F-4A54-9146-438DE11E91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4122" y="6054880"/>
              <a:ext cx="1649879" cy="453897"/>
            </a:xfrm>
            <a:prstGeom prst="rect">
              <a:avLst/>
            </a:prstGeom>
          </p:spPr>
        </p:pic>
        <p:pic>
          <p:nvPicPr>
            <p:cNvPr id="11" name="Picture 10">
              <a:extLst>
                <a:ext uri="{FF2B5EF4-FFF2-40B4-BE49-F238E27FC236}">
                  <a16:creationId xmlns:a16="http://schemas.microsoft.com/office/drawing/2014/main" id="{A9EC7ED1-1768-4CAB-9DC5-8A447D2A7806}"/>
                </a:ext>
              </a:extLst>
            </p:cNvPr>
            <p:cNvPicPr>
              <a:picLocks noChangeAspect="1"/>
            </p:cNvPicPr>
            <p:nvPr/>
          </p:nvPicPr>
          <p:blipFill rotWithShape="1">
            <a:blip r:embed="rId3"/>
            <a:srcRect r="61278" b="-3347"/>
            <a:stretch/>
          </p:blipFill>
          <p:spPr>
            <a:xfrm>
              <a:off x="9953413" y="5500647"/>
              <a:ext cx="997096" cy="657388"/>
            </a:xfrm>
            <a:prstGeom prst="rect">
              <a:avLst/>
            </a:prstGeom>
          </p:spPr>
        </p:pic>
      </p:grpSp>
    </p:spTree>
    <p:extLst>
      <p:ext uri="{BB962C8B-B14F-4D97-AF65-F5344CB8AC3E}">
        <p14:creationId xmlns:p14="http://schemas.microsoft.com/office/powerpoint/2010/main" val="15659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725CFC44-D2C3-499C-81E1-C0DD487626B0}"/>
              </a:ext>
            </a:extLst>
          </p:cNvPr>
          <p:cNvPicPr>
            <a:picLocks noChangeAspect="1"/>
          </p:cNvPicPr>
          <p:nvPr/>
        </p:nvPicPr>
        <p:blipFill rotWithShape="1">
          <a:blip r:embed="rId2">
            <a:extLst>
              <a:ext uri="{28A0092B-C50C-407E-A947-70E740481C1C}">
                <a14:useLocalDpi xmlns:a14="http://schemas.microsoft.com/office/drawing/2010/main" val="0"/>
              </a:ext>
            </a:extLst>
          </a:blip>
          <a:srcRect r="14386"/>
          <a:stretch/>
        </p:blipFill>
        <p:spPr>
          <a:xfrm>
            <a:off x="573857" y="1429928"/>
            <a:ext cx="3422957" cy="3998144"/>
          </a:xfrm>
          <a:prstGeom prst="rect">
            <a:avLst/>
          </a:prstGeom>
        </p:spPr>
      </p:pic>
      <p:sp>
        <p:nvSpPr>
          <p:cNvPr id="4" name="Rectangle 3">
            <a:extLst>
              <a:ext uri="{FF2B5EF4-FFF2-40B4-BE49-F238E27FC236}">
                <a16:creationId xmlns:a16="http://schemas.microsoft.com/office/drawing/2014/main" id="{741F7D39-3944-9D6D-B079-E578458DA448}"/>
              </a:ext>
            </a:extLst>
          </p:cNvPr>
          <p:cNvSpPr/>
          <p:nvPr/>
        </p:nvSpPr>
        <p:spPr>
          <a:xfrm>
            <a:off x="1902542" y="2132986"/>
            <a:ext cx="626807" cy="531467"/>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Content Placeholder 3">
            <a:extLst>
              <a:ext uri="{FF2B5EF4-FFF2-40B4-BE49-F238E27FC236}">
                <a16:creationId xmlns:a16="http://schemas.microsoft.com/office/drawing/2014/main" id="{0CC8C47A-CB14-AD81-0946-73C074778893}"/>
              </a:ext>
            </a:extLst>
          </p:cNvPr>
          <p:cNvSpPr txBox="1">
            <a:spLocks/>
          </p:cNvSpPr>
          <p:nvPr/>
        </p:nvSpPr>
        <p:spPr>
          <a:xfrm>
            <a:off x="4917256" y="1942516"/>
            <a:ext cx="3422957" cy="1605580"/>
          </a:xfrm>
          <a:prstGeom prst="rect">
            <a:avLst/>
          </a:prstGeom>
        </p:spPr>
        <p:txBody>
          <a:bodyPr vert="horz" lIns="68580" tIns="34290" rIns="68580" bIns="3429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500" dirty="0">
                <a:solidFill>
                  <a:srgbClr val="0A4B6F"/>
                </a:solidFill>
              </a:rPr>
              <a:t>Lisa Clemmons Stott</a:t>
            </a:r>
            <a:br>
              <a:rPr lang="en-US" sz="1500" dirty="0">
                <a:solidFill>
                  <a:srgbClr val="0A4B6F"/>
                </a:solidFill>
              </a:rPr>
            </a:br>
            <a:r>
              <a:rPr lang="en-US" sz="1500" dirty="0">
                <a:solidFill>
                  <a:srgbClr val="0A4B6F"/>
                </a:solidFill>
              </a:rPr>
              <a:t>Electric Mobility and Innovation Director</a:t>
            </a:r>
            <a:br>
              <a:rPr lang="en-US" sz="1500" dirty="0">
                <a:solidFill>
                  <a:srgbClr val="0A4B6F"/>
                </a:solidFill>
              </a:rPr>
            </a:br>
            <a:r>
              <a:rPr lang="en-US" sz="1500" dirty="0">
                <a:solidFill>
                  <a:srgbClr val="0A4B6F"/>
                </a:solidFill>
              </a:rPr>
              <a:t>217-299-8330</a:t>
            </a:r>
            <a:br>
              <a:rPr lang="en-US" sz="1500" dirty="0">
                <a:solidFill>
                  <a:srgbClr val="0A4B6F"/>
                </a:solidFill>
              </a:rPr>
            </a:br>
            <a:r>
              <a:rPr lang="en-US" sz="1500" dirty="0">
                <a:solidFill>
                  <a:srgbClr val="0A4B6F"/>
                </a:solidFill>
                <a:hlinkClick r:id="rId3">
                  <a:extLst>
                    <a:ext uri="{A12FA001-AC4F-418D-AE19-62706E023703}">
                      <ahyp:hlinkClr xmlns:ahyp="http://schemas.microsoft.com/office/drawing/2018/hyperlinkcolor" val="tx"/>
                    </a:ext>
                  </a:extLst>
                </a:hlinkClick>
              </a:rPr>
              <a:t>Lisa.ClemmonsStott@illinois.gov</a:t>
            </a:r>
            <a:endParaRPr lang="en-US" sz="1500" dirty="0">
              <a:solidFill>
                <a:srgbClr val="0A4B6F"/>
              </a:solidFill>
            </a:endParaRPr>
          </a:p>
          <a:p>
            <a:pPr marL="0" indent="0" algn="ctr">
              <a:lnSpc>
                <a:spcPct val="100000"/>
              </a:lnSpc>
              <a:buNone/>
            </a:pPr>
            <a:endParaRPr lang="en-US" sz="1500" dirty="0">
              <a:solidFill>
                <a:srgbClr val="0A4B6F"/>
              </a:solidFill>
            </a:endParaRPr>
          </a:p>
          <a:p>
            <a:pPr marL="0" indent="0" algn="ctr">
              <a:lnSpc>
                <a:spcPct val="100000"/>
              </a:lnSpc>
              <a:buNone/>
            </a:pPr>
            <a:br>
              <a:rPr lang="en-US" sz="1500" u="sng" dirty="0">
                <a:solidFill>
                  <a:srgbClr val="0A4B6F"/>
                </a:solidFill>
              </a:rPr>
            </a:br>
            <a:endParaRPr lang="en-US" sz="1500" u="sng" dirty="0">
              <a:solidFill>
                <a:srgbClr val="0A4B6F"/>
              </a:solidFill>
            </a:endParaRPr>
          </a:p>
          <a:p>
            <a:pPr marL="0" indent="0" algn="ctr">
              <a:lnSpc>
                <a:spcPct val="100000"/>
              </a:lnSpc>
              <a:buNone/>
            </a:pPr>
            <a:r>
              <a:rPr lang="en-US" sz="1500" dirty="0">
                <a:solidFill>
                  <a:srgbClr val="0A4B6F"/>
                </a:solidFill>
              </a:rPr>
              <a:t>Illinois Department of Commerce &amp; Economic Opportunity</a:t>
            </a:r>
          </a:p>
          <a:p>
            <a:pPr marL="0" indent="0" algn="ctr">
              <a:lnSpc>
                <a:spcPct val="100000"/>
              </a:lnSpc>
              <a:buNone/>
            </a:pPr>
            <a:r>
              <a:rPr lang="en-US" sz="3300" b="1" dirty="0">
                <a:solidFill>
                  <a:srgbClr val="0A4B6F"/>
                </a:solidFill>
              </a:rPr>
              <a:t>EV.Illinois.gov</a:t>
            </a:r>
          </a:p>
        </p:txBody>
      </p:sp>
    </p:spTree>
    <p:extLst>
      <p:ext uri="{BB962C8B-B14F-4D97-AF65-F5344CB8AC3E}">
        <p14:creationId xmlns:p14="http://schemas.microsoft.com/office/powerpoint/2010/main" val="4259901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8F1D6C-AEE4-2308-D543-97C3EFBB59BC}"/>
              </a:ext>
            </a:extLst>
          </p:cNvPr>
          <p:cNvSpPr>
            <a:spLocks noGrp="1"/>
          </p:cNvSpPr>
          <p:nvPr>
            <p:ph type="body" sz="quarter" idx="10"/>
          </p:nvPr>
        </p:nvSpPr>
        <p:spPr>
          <a:xfrm>
            <a:off x="0" y="639748"/>
            <a:ext cx="9144000" cy="4780547"/>
          </a:xfrm>
        </p:spPr>
        <p:txBody>
          <a:bodyPr>
            <a:normAutofit/>
          </a:bodyPr>
          <a:lstStyle/>
          <a:p>
            <a:pPr algn="ctr">
              <a:lnSpc>
                <a:spcPct val="110000"/>
              </a:lnSpc>
            </a:pPr>
            <a:r>
              <a:rPr lang="en-US" sz="5400" dirty="0"/>
              <a:t>Roundtable Discussion</a:t>
            </a:r>
          </a:p>
          <a:p>
            <a:pPr algn="ctr">
              <a:lnSpc>
                <a:spcPct val="110000"/>
              </a:lnSpc>
            </a:pPr>
            <a:r>
              <a:rPr lang="en-US" sz="5400" dirty="0"/>
              <a:t>Questions / Comments</a:t>
            </a:r>
          </a:p>
        </p:txBody>
      </p:sp>
      <p:sp>
        <p:nvSpPr>
          <p:cNvPr id="5" name="TextBox 4">
            <a:extLst>
              <a:ext uri="{FF2B5EF4-FFF2-40B4-BE49-F238E27FC236}">
                <a16:creationId xmlns:a16="http://schemas.microsoft.com/office/drawing/2014/main" id="{20D89AC2-DF98-9DF0-4C88-D5A25224846E}"/>
              </a:ext>
            </a:extLst>
          </p:cNvPr>
          <p:cNvSpPr txBox="1"/>
          <p:nvPr/>
        </p:nvSpPr>
        <p:spPr>
          <a:xfrm>
            <a:off x="0" y="4568643"/>
            <a:ext cx="3520440"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Avenir Next"/>
                <a:ea typeface="+mn-ea"/>
                <a:cs typeface="+mn-cs"/>
              </a:rPr>
              <a:t>Illinois Department of Commerce &amp; Economic Opportunity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chemeClr val="bg1"/>
                </a:solidFill>
                <a:effectLst/>
                <a:uLnTx/>
                <a:uFillTx/>
                <a:latin typeface="Avenir Next"/>
                <a:ea typeface="+mn-ea"/>
                <a:cs typeface="+mn-cs"/>
              </a:rPr>
              <a:t>EV.Illinois.gov</a:t>
            </a:r>
            <a:endParaRPr kumimoji="0" lang="en-US" sz="3300" b="1" i="0" u="none" strike="noStrike" kern="1200" cap="none" spc="0" normalizeH="0" baseline="0" noProof="0" dirty="0">
              <a:ln>
                <a:noFill/>
              </a:ln>
              <a:solidFill>
                <a:schemeClr val="bg1"/>
              </a:solidFill>
              <a:effectLst/>
              <a:uLnTx/>
              <a:uFillTx/>
              <a:latin typeface="Avenir Next"/>
              <a:ea typeface="+mn-ea"/>
              <a:cs typeface="+mn-cs"/>
            </a:endParaRPr>
          </a:p>
        </p:txBody>
      </p:sp>
      <p:sp>
        <p:nvSpPr>
          <p:cNvPr id="6" name="TextBox 5">
            <a:extLst>
              <a:ext uri="{FF2B5EF4-FFF2-40B4-BE49-F238E27FC236}">
                <a16:creationId xmlns:a16="http://schemas.microsoft.com/office/drawing/2014/main" id="{57A1829A-4BCF-7FEC-D651-DDDCCC717DC4}"/>
              </a:ext>
            </a:extLst>
          </p:cNvPr>
          <p:cNvSpPr txBox="1"/>
          <p:nvPr/>
        </p:nvSpPr>
        <p:spPr>
          <a:xfrm>
            <a:off x="3520440" y="4568643"/>
            <a:ext cx="2956560"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Avenir Next"/>
                <a:ea typeface="+mn-ea"/>
                <a:cs typeface="+mn-cs"/>
              </a:rPr>
              <a:t>Illinois</a:t>
            </a:r>
            <a:r>
              <a:rPr lang="en-US" sz="1500" dirty="0">
                <a:solidFill>
                  <a:schemeClr val="bg1"/>
                </a:solidFill>
                <a:latin typeface="Avenir Next"/>
              </a:rPr>
              <a:t> Manufacturers’ Association</a:t>
            </a:r>
            <a:endParaRPr kumimoji="0" lang="en-US" sz="1500" b="0" i="0" u="none" strike="noStrike" kern="1200" cap="none" spc="0" normalizeH="0" baseline="0" noProof="0" dirty="0">
              <a:ln>
                <a:noFill/>
              </a:ln>
              <a:solidFill>
                <a:schemeClr val="bg1"/>
              </a:solidFill>
              <a:effectLst/>
              <a:uLnTx/>
              <a:uFillTx/>
              <a:latin typeface="Avenir Nex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chemeClr val="bg1"/>
                </a:solidFill>
                <a:effectLst/>
                <a:uLnTx/>
                <a:uFillTx/>
                <a:latin typeface="Avenir Next"/>
                <a:ea typeface="+mn-ea"/>
                <a:cs typeface="+mn-cs"/>
              </a:rPr>
              <a:t>IMA-</a:t>
            </a:r>
            <a:r>
              <a:rPr kumimoji="0" lang="en-US" sz="3300" b="1" i="0" u="none" strike="noStrike" kern="1200" cap="none" spc="0" normalizeH="0" baseline="0" noProof="0" dirty="0" err="1">
                <a:ln>
                  <a:noFill/>
                </a:ln>
                <a:solidFill>
                  <a:schemeClr val="bg1"/>
                </a:solidFill>
                <a:effectLst/>
                <a:uLnTx/>
                <a:uFillTx/>
                <a:latin typeface="Avenir Next"/>
                <a:ea typeface="+mn-ea"/>
                <a:cs typeface="+mn-cs"/>
              </a:rPr>
              <a:t>net.org</a:t>
            </a:r>
            <a:endParaRPr kumimoji="0" lang="en-US" sz="3300" b="1" i="0" u="none" strike="noStrike" kern="1200" cap="none" spc="0" normalizeH="0" baseline="0" noProof="0" dirty="0">
              <a:ln>
                <a:noFill/>
              </a:ln>
              <a:solidFill>
                <a:schemeClr val="bg1"/>
              </a:solidFill>
              <a:effectLst/>
              <a:uLnTx/>
              <a:uFillTx/>
              <a:latin typeface="Avenir Next"/>
              <a:ea typeface="+mn-ea"/>
              <a:cs typeface="+mn-cs"/>
            </a:endParaRPr>
          </a:p>
        </p:txBody>
      </p:sp>
      <p:sp>
        <p:nvSpPr>
          <p:cNvPr id="7" name="TextBox 6">
            <a:extLst>
              <a:ext uri="{FF2B5EF4-FFF2-40B4-BE49-F238E27FC236}">
                <a16:creationId xmlns:a16="http://schemas.microsoft.com/office/drawing/2014/main" id="{1428682E-D281-C28F-FAE7-1E639FF49C83}"/>
              </a:ext>
            </a:extLst>
          </p:cNvPr>
          <p:cNvSpPr txBox="1"/>
          <p:nvPr/>
        </p:nvSpPr>
        <p:spPr>
          <a:xfrm>
            <a:off x="6050280" y="4568642"/>
            <a:ext cx="3520440" cy="10618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Avenir Next"/>
                <a:ea typeface="+mn-ea"/>
                <a:cs typeface="+mn-cs"/>
              </a:rPr>
              <a:t>Illinois Manufacturing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500" dirty="0">
                <a:solidFill>
                  <a:schemeClr val="bg1"/>
                </a:solidFill>
                <a:latin typeface="Avenir Next"/>
              </a:rPr>
              <a:t>Excellence Center</a:t>
            </a:r>
            <a:endParaRPr kumimoji="0" lang="en-US" sz="1500" b="0" i="0" u="none" strike="noStrike" kern="1200" cap="none" spc="0" normalizeH="0" baseline="0" noProof="0" dirty="0">
              <a:ln>
                <a:noFill/>
              </a:ln>
              <a:solidFill>
                <a:schemeClr val="bg1"/>
              </a:solidFill>
              <a:effectLst/>
              <a:uLnTx/>
              <a:uFillTx/>
              <a:latin typeface="Avenir Nex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chemeClr val="bg1"/>
                </a:solidFill>
                <a:effectLst/>
                <a:uLnTx/>
                <a:uFillTx/>
                <a:latin typeface="Avenir Next"/>
                <a:ea typeface="+mn-ea"/>
                <a:cs typeface="+mn-cs"/>
              </a:rPr>
              <a:t>IMEC.org</a:t>
            </a:r>
            <a:endParaRPr kumimoji="0" lang="en-US" sz="3300" b="1" i="0" u="none" strike="noStrike" kern="1200" cap="none" spc="0" normalizeH="0" baseline="0" noProof="0" dirty="0">
              <a:ln>
                <a:noFill/>
              </a:ln>
              <a:solidFill>
                <a:schemeClr val="bg1"/>
              </a:solidFill>
              <a:effectLst/>
              <a:uLnTx/>
              <a:uFillTx/>
              <a:latin typeface="Avenir Next"/>
              <a:ea typeface="+mn-ea"/>
              <a:cs typeface="+mn-cs"/>
            </a:endParaRPr>
          </a:p>
        </p:txBody>
      </p:sp>
      <p:sp>
        <p:nvSpPr>
          <p:cNvPr id="10" name="Rectangle 9">
            <a:extLst>
              <a:ext uri="{FF2B5EF4-FFF2-40B4-BE49-F238E27FC236}">
                <a16:creationId xmlns:a16="http://schemas.microsoft.com/office/drawing/2014/main" id="{6FE82E09-137C-02C4-9FB1-7A65CFBEF8A6}"/>
              </a:ext>
            </a:extLst>
          </p:cNvPr>
          <p:cNvSpPr/>
          <p:nvPr/>
        </p:nvSpPr>
        <p:spPr>
          <a:xfrm>
            <a:off x="-173736" y="3300983"/>
            <a:ext cx="9454896" cy="105748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1" name="Picture 10">
            <a:extLst>
              <a:ext uri="{FF2B5EF4-FFF2-40B4-BE49-F238E27FC236}">
                <a16:creationId xmlns:a16="http://schemas.microsoft.com/office/drawing/2014/main" id="{BD800683-2898-02C3-4A27-AFDB449C25F8}"/>
              </a:ext>
            </a:extLst>
          </p:cNvPr>
          <p:cNvPicPr>
            <a:picLocks noChangeAspect="1"/>
          </p:cNvPicPr>
          <p:nvPr/>
        </p:nvPicPr>
        <p:blipFill>
          <a:blip r:embed="rId3"/>
          <a:stretch>
            <a:fillRect/>
          </a:stretch>
        </p:blipFill>
        <p:spPr>
          <a:xfrm>
            <a:off x="3729228" y="3585577"/>
            <a:ext cx="2538984" cy="495895"/>
          </a:xfrm>
          <a:prstGeom prst="rect">
            <a:avLst/>
          </a:prstGeom>
        </p:spPr>
      </p:pic>
      <p:pic>
        <p:nvPicPr>
          <p:cNvPr id="13" name="Picture 12" descr="A close-up of a logo&#10;&#10;Description automatically generated">
            <a:extLst>
              <a:ext uri="{FF2B5EF4-FFF2-40B4-BE49-F238E27FC236}">
                <a16:creationId xmlns:a16="http://schemas.microsoft.com/office/drawing/2014/main" id="{C75155A2-B3BB-2F9E-35F1-204997045983}"/>
              </a:ext>
            </a:extLst>
          </p:cNvPr>
          <p:cNvPicPr>
            <a:picLocks noChangeAspect="1"/>
          </p:cNvPicPr>
          <p:nvPr/>
        </p:nvPicPr>
        <p:blipFill>
          <a:blip r:embed="rId4"/>
          <a:stretch>
            <a:fillRect/>
          </a:stretch>
        </p:blipFill>
        <p:spPr>
          <a:xfrm>
            <a:off x="281380" y="3411131"/>
            <a:ext cx="2957679" cy="837183"/>
          </a:xfrm>
          <a:prstGeom prst="rect">
            <a:avLst/>
          </a:prstGeom>
        </p:spPr>
      </p:pic>
      <p:pic>
        <p:nvPicPr>
          <p:cNvPr id="15" name="Picture 14">
            <a:extLst>
              <a:ext uri="{FF2B5EF4-FFF2-40B4-BE49-F238E27FC236}">
                <a16:creationId xmlns:a16="http://schemas.microsoft.com/office/drawing/2014/main" id="{EC433663-7E49-2EC3-59FA-21B17D770EEF}"/>
              </a:ext>
            </a:extLst>
          </p:cNvPr>
          <p:cNvPicPr>
            <a:picLocks noChangeAspect="1"/>
          </p:cNvPicPr>
          <p:nvPr/>
        </p:nvPicPr>
        <p:blipFill>
          <a:blip r:embed="rId5"/>
          <a:stretch>
            <a:fillRect/>
          </a:stretch>
        </p:blipFill>
        <p:spPr>
          <a:xfrm>
            <a:off x="6758381" y="3411131"/>
            <a:ext cx="1974883" cy="947332"/>
          </a:xfrm>
          <a:prstGeom prst="rect">
            <a:avLst/>
          </a:prstGeom>
        </p:spPr>
      </p:pic>
    </p:spTree>
    <p:extLst>
      <p:ext uri="{BB962C8B-B14F-4D97-AF65-F5344CB8AC3E}">
        <p14:creationId xmlns:p14="http://schemas.microsoft.com/office/powerpoint/2010/main" val="169135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396748" y="288674"/>
            <a:ext cx="8500363" cy="5865237"/>
          </a:xfrm>
        </p:spPr>
        <p:txBody>
          <a:bodyPr anchor="ctr">
            <a:normAutofit/>
          </a:bodyPr>
          <a:lstStyle/>
          <a:p>
            <a:pPr>
              <a:lnSpc>
                <a:spcPct val="120000"/>
              </a:lnSpc>
              <a:spcBef>
                <a:spcPts val="0"/>
              </a:spcBef>
            </a:pPr>
            <a:r>
              <a:rPr lang="en-US" sz="9600" dirty="0">
                <a:latin typeface="Avenir Next Heavy"/>
              </a:rPr>
              <a:t>Economic Insights: </a:t>
            </a:r>
            <a:br>
              <a:rPr lang="en-US" sz="9600" dirty="0">
                <a:latin typeface="Avenir Next Heavy"/>
              </a:rPr>
            </a:br>
            <a:r>
              <a:rPr lang="en-US" sz="5800" dirty="0">
                <a:solidFill>
                  <a:schemeClr val="bg1"/>
                </a:solidFill>
                <a:latin typeface="+mn-lt"/>
              </a:rPr>
              <a:t>ITR Monthly &amp; Quarterly Reports</a:t>
            </a:r>
          </a:p>
        </p:txBody>
      </p:sp>
      <p:sp>
        <p:nvSpPr>
          <p:cNvPr id="3" name="Rectangle 2">
            <a:extLst>
              <a:ext uri="{FF2B5EF4-FFF2-40B4-BE49-F238E27FC236}">
                <a16:creationId xmlns:a16="http://schemas.microsoft.com/office/drawing/2014/main" id="{5AD8E543-4A2C-74FD-CA2F-D384C7659C65}"/>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#1</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05162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195580" y="1024128"/>
            <a:ext cx="8500363" cy="5340095"/>
          </a:xfrm>
        </p:spPr>
        <p:txBody>
          <a:bodyPr anchor="ctr">
            <a:normAutofit lnSpcReduction="10000"/>
          </a:bodyPr>
          <a:lstStyle/>
          <a:p>
            <a:pPr>
              <a:lnSpc>
                <a:spcPct val="120000"/>
              </a:lnSpc>
              <a:spcBef>
                <a:spcPts val="0"/>
              </a:spcBef>
            </a:pPr>
            <a:r>
              <a:rPr lang="en-US" sz="9600" dirty="0">
                <a:latin typeface="Avenir Next Heavy"/>
              </a:rPr>
              <a:t>21-Day DEI Challenge</a:t>
            </a:r>
            <a:br>
              <a:rPr lang="en-US" sz="9600" dirty="0">
                <a:latin typeface="Avenir Next Heavy"/>
              </a:rPr>
            </a:br>
            <a:r>
              <a:rPr lang="en-US" sz="5800" dirty="0">
                <a:solidFill>
                  <a:schemeClr val="bg1"/>
                </a:solidFill>
                <a:latin typeface="+mn-lt"/>
              </a:rPr>
              <a:t>TRANSFORMATIVE INCLUSION JOURNEY</a:t>
            </a:r>
          </a:p>
          <a:p>
            <a:pPr>
              <a:lnSpc>
                <a:spcPct val="120000"/>
              </a:lnSpc>
              <a:spcBef>
                <a:spcPts val="0"/>
              </a:spcBef>
            </a:pPr>
            <a:endParaRPr lang="en-US" sz="5800" dirty="0">
              <a:solidFill>
                <a:schemeClr val="bg1"/>
              </a:solidFill>
              <a:latin typeface="+mn-lt"/>
            </a:endParaRPr>
          </a:p>
        </p:txBody>
      </p:sp>
      <p:sp>
        <p:nvSpPr>
          <p:cNvPr id="3" name="Rectangle 2">
            <a:extLst>
              <a:ext uri="{FF2B5EF4-FFF2-40B4-BE49-F238E27FC236}">
                <a16:creationId xmlns:a16="http://schemas.microsoft.com/office/drawing/2014/main" id="{0E505419-85F1-F1B3-5BC7-B96FC6695462}"/>
              </a:ext>
            </a:extLst>
          </p:cNvPr>
          <p:cNvSpPr/>
          <p:nvPr/>
        </p:nvSpPr>
        <p:spPr>
          <a:xfrm>
            <a:off x="7333888" y="132695"/>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#2</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774598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415036" y="654434"/>
            <a:ext cx="8500363" cy="5865237"/>
          </a:xfrm>
        </p:spPr>
        <p:txBody>
          <a:bodyPr anchor="ctr">
            <a:normAutofit fontScale="85000" lnSpcReduction="20000"/>
          </a:bodyPr>
          <a:lstStyle/>
          <a:p>
            <a:pPr>
              <a:lnSpc>
                <a:spcPct val="120000"/>
              </a:lnSpc>
              <a:spcBef>
                <a:spcPts val="0"/>
              </a:spcBef>
            </a:pPr>
            <a:r>
              <a:rPr lang="en-US" sz="9600" dirty="0">
                <a:solidFill>
                  <a:srgbClr val="B3D335"/>
                </a:solidFill>
                <a:latin typeface="Avenir Next Heavy"/>
              </a:rPr>
              <a:t>E</a:t>
            </a:r>
            <a:r>
              <a:rPr lang="en-US" sz="9600" dirty="0">
                <a:latin typeface="Avenir Next Heavy"/>
              </a:rPr>
              <a:t>mployer </a:t>
            </a:r>
            <a:r>
              <a:rPr lang="en-US" sz="9600" dirty="0">
                <a:solidFill>
                  <a:srgbClr val="B3D335"/>
                </a:solidFill>
                <a:latin typeface="Avenir Next Heavy"/>
              </a:rPr>
              <a:t>T</a:t>
            </a:r>
            <a:r>
              <a:rPr lang="en-US" sz="9600" dirty="0">
                <a:latin typeface="Avenir Next Heavy"/>
              </a:rPr>
              <a:t>raining </a:t>
            </a:r>
            <a:r>
              <a:rPr lang="en-US" sz="9600" dirty="0">
                <a:solidFill>
                  <a:srgbClr val="B3D335"/>
                </a:solidFill>
                <a:latin typeface="Avenir Next Heavy"/>
              </a:rPr>
              <a:t>I</a:t>
            </a:r>
            <a:r>
              <a:rPr lang="en-US" sz="9600" dirty="0">
                <a:latin typeface="Avenir Next Heavy"/>
              </a:rPr>
              <a:t>nvestment </a:t>
            </a:r>
            <a:r>
              <a:rPr lang="en-US" sz="9600" dirty="0">
                <a:solidFill>
                  <a:srgbClr val="B3D335"/>
                </a:solidFill>
                <a:latin typeface="Avenir Next Heavy"/>
              </a:rPr>
              <a:t>P</a:t>
            </a:r>
            <a:r>
              <a:rPr lang="en-US" sz="9600" dirty="0">
                <a:latin typeface="Avenir Next Heavy"/>
              </a:rPr>
              <a:t>rogram </a:t>
            </a:r>
            <a:br>
              <a:rPr lang="en-US" sz="9600" dirty="0">
                <a:latin typeface="Avenir Next Heavy"/>
              </a:rPr>
            </a:br>
            <a:r>
              <a:rPr lang="en-US" sz="5300" dirty="0">
                <a:solidFill>
                  <a:schemeClr val="bg1"/>
                </a:solidFill>
                <a:latin typeface="+mn-lt"/>
              </a:rPr>
              <a:t>(ETIP)</a:t>
            </a:r>
          </a:p>
          <a:p>
            <a:pPr>
              <a:lnSpc>
                <a:spcPct val="120000"/>
              </a:lnSpc>
              <a:spcBef>
                <a:spcPts val="0"/>
              </a:spcBef>
            </a:pPr>
            <a:endParaRPr lang="en-US" sz="5800" dirty="0">
              <a:solidFill>
                <a:schemeClr val="bg1"/>
              </a:solidFill>
              <a:latin typeface="+mn-lt"/>
            </a:endParaRPr>
          </a:p>
        </p:txBody>
      </p:sp>
      <p:sp>
        <p:nvSpPr>
          <p:cNvPr id="3" name="Rectangle 2">
            <a:extLst>
              <a:ext uri="{FF2B5EF4-FFF2-40B4-BE49-F238E27FC236}">
                <a16:creationId xmlns:a16="http://schemas.microsoft.com/office/drawing/2014/main" id="{9096E1C1-6A7C-97B4-887C-A77800372EEC}"/>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#3</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80031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396748" y="288674"/>
            <a:ext cx="8500363" cy="5865237"/>
          </a:xfrm>
        </p:spPr>
        <p:txBody>
          <a:bodyPr anchor="ctr">
            <a:normAutofit fontScale="70000" lnSpcReduction="20000"/>
          </a:bodyPr>
          <a:lstStyle/>
          <a:p>
            <a:pPr>
              <a:lnSpc>
                <a:spcPct val="120000"/>
              </a:lnSpc>
              <a:spcBef>
                <a:spcPts val="0"/>
              </a:spcBef>
            </a:pPr>
            <a:r>
              <a:rPr lang="en-US" sz="9600" dirty="0">
                <a:solidFill>
                  <a:srgbClr val="B3D335"/>
                </a:solidFill>
                <a:latin typeface="Avenir Next Heavy"/>
              </a:rPr>
              <a:t>E</a:t>
            </a:r>
            <a:r>
              <a:rPr lang="en-US" sz="9600" dirty="0">
                <a:latin typeface="Avenir Next Heavy"/>
              </a:rPr>
              <a:t>conomic </a:t>
            </a:r>
            <a:r>
              <a:rPr lang="en-US" sz="9600" dirty="0">
                <a:solidFill>
                  <a:srgbClr val="B3D335"/>
                </a:solidFill>
                <a:latin typeface="Avenir Next Heavy"/>
              </a:rPr>
              <a:t>D</a:t>
            </a:r>
            <a:r>
              <a:rPr lang="en-US" sz="9600" dirty="0">
                <a:latin typeface="Avenir Next Heavy"/>
              </a:rPr>
              <a:t>evelopment for a </a:t>
            </a:r>
            <a:br>
              <a:rPr lang="en-US" sz="9600" dirty="0">
                <a:latin typeface="Avenir Next Heavy"/>
              </a:rPr>
            </a:br>
            <a:r>
              <a:rPr lang="en-US" sz="9600" dirty="0">
                <a:solidFill>
                  <a:srgbClr val="B3D335"/>
                </a:solidFill>
                <a:latin typeface="Avenir Next Heavy"/>
              </a:rPr>
              <a:t>G</a:t>
            </a:r>
            <a:r>
              <a:rPr lang="en-US" sz="9600" dirty="0">
                <a:latin typeface="Avenir Next Heavy"/>
              </a:rPr>
              <a:t>rowing </a:t>
            </a:r>
          </a:p>
          <a:p>
            <a:pPr>
              <a:lnSpc>
                <a:spcPct val="120000"/>
              </a:lnSpc>
              <a:spcBef>
                <a:spcPts val="0"/>
              </a:spcBef>
            </a:pPr>
            <a:r>
              <a:rPr lang="en-US" sz="9600" dirty="0">
                <a:solidFill>
                  <a:srgbClr val="B3D335"/>
                </a:solidFill>
                <a:latin typeface="Avenir Next Heavy"/>
              </a:rPr>
              <a:t>E</a:t>
            </a:r>
            <a:r>
              <a:rPr lang="en-US" sz="9600" dirty="0">
                <a:latin typeface="Avenir Next Heavy"/>
              </a:rPr>
              <a:t>conomy </a:t>
            </a:r>
          </a:p>
          <a:p>
            <a:pPr>
              <a:lnSpc>
                <a:spcPct val="120000"/>
              </a:lnSpc>
              <a:spcBef>
                <a:spcPts val="0"/>
              </a:spcBef>
            </a:pPr>
            <a:r>
              <a:rPr lang="en-US" sz="5800" dirty="0">
                <a:solidFill>
                  <a:schemeClr val="bg1"/>
                </a:solidFill>
                <a:latin typeface="+mn-lt"/>
              </a:rPr>
              <a:t>Tax Credit Program (EDGE)</a:t>
            </a:r>
          </a:p>
        </p:txBody>
      </p:sp>
      <p:sp>
        <p:nvSpPr>
          <p:cNvPr id="6" name="Rectangle 5">
            <a:extLst>
              <a:ext uri="{FF2B5EF4-FFF2-40B4-BE49-F238E27FC236}">
                <a16:creationId xmlns:a16="http://schemas.microsoft.com/office/drawing/2014/main" id="{D2FE5EDB-345F-EA59-0789-62FF2CC2173C}"/>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#4</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29805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55803F-5B49-6C4B-A1D4-CE83D3B63EBD}"/>
              </a:ext>
            </a:extLst>
          </p:cNvPr>
          <p:cNvSpPr>
            <a:spLocks noGrp="1"/>
          </p:cNvSpPr>
          <p:nvPr>
            <p:ph type="body" sz="quarter" idx="10"/>
          </p:nvPr>
        </p:nvSpPr>
        <p:spPr>
          <a:xfrm>
            <a:off x="415036" y="654434"/>
            <a:ext cx="8500363" cy="5865237"/>
          </a:xfrm>
        </p:spPr>
        <p:txBody>
          <a:bodyPr anchor="ctr">
            <a:normAutofit fontScale="77500" lnSpcReduction="20000"/>
          </a:bodyPr>
          <a:lstStyle/>
          <a:p>
            <a:pPr>
              <a:lnSpc>
                <a:spcPct val="120000"/>
              </a:lnSpc>
              <a:spcBef>
                <a:spcPts val="0"/>
              </a:spcBef>
            </a:pPr>
            <a:r>
              <a:rPr lang="en-US" sz="9600" dirty="0">
                <a:latin typeface="Avenir Next Heavy"/>
              </a:rPr>
              <a:t>Business Attraction </a:t>
            </a:r>
          </a:p>
          <a:p>
            <a:pPr>
              <a:lnSpc>
                <a:spcPct val="120000"/>
              </a:lnSpc>
              <a:spcBef>
                <a:spcPts val="0"/>
              </a:spcBef>
            </a:pPr>
            <a:r>
              <a:rPr lang="en-US" sz="9600" dirty="0">
                <a:latin typeface="Avenir Next Heavy"/>
              </a:rPr>
              <a:t>Prime Sites </a:t>
            </a:r>
          </a:p>
          <a:p>
            <a:pPr>
              <a:lnSpc>
                <a:spcPct val="120000"/>
              </a:lnSpc>
              <a:spcBef>
                <a:spcPts val="0"/>
              </a:spcBef>
            </a:pPr>
            <a:r>
              <a:rPr lang="en-US" sz="9600" dirty="0">
                <a:solidFill>
                  <a:srgbClr val="B3D335"/>
                </a:solidFill>
                <a:latin typeface="Avenir Next Heavy"/>
              </a:rPr>
              <a:t>Capital Grant Program</a:t>
            </a:r>
          </a:p>
          <a:p>
            <a:pPr>
              <a:lnSpc>
                <a:spcPct val="120000"/>
              </a:lnSpc>
              <a:spcBef>
                <a:spcPts val="0"/>
              </a:spcBef>
            </a:pPr>
            <a:endParaRPr lang="en-US" sz="5800" dirty="0">
              <a:solidFill>
                <a:schemeClr val="bg1"/>
              </a:solidFill>
              <a:latin typeface="+mn-lt"/>
            </a:endParaRPr>
          </a:p>
        </p:txBody>
      </p:sp>
      <p:sp>
        <p:nvSpPr>
          <p:cNvPr id="3" name="Rectangle 2">
            <a:extLst>
              <a:ext uri="{FF2B5EF4-FFF2-40B4-BE49-F238E27FC236}">
                <a16:creationId xmlns:a16="http://schemas.microsoft.com/office/drawing/2014/main" id="{C3D38F95-732A-6DDC-8F7D-ECA7BCBE3CFA}"/>
              </a:ext>
            </a:extLst>
          </p:cNvPr>
          <p:cNvSpPr/>
          <p:nvPr/>
        </p:nvSpPr>
        <p:spPr>
          <a:xfrm>
            <a:off x="7159952" y="150983"/>
            <a:ext cx="1810112" cy="1569660"/>
          </a:xfrm>
          <a:prstGeom prst="rect">
            <a:avLst/>
          </a:prstGeom>
          <a:noFill/>
        </p:spPr>
        <p:txBody>
          <a:bodyPr wrap="none" lIns="91440" tIns="45720" rIns="91440" bIns="45720">
            <a:spAutoFit/>
          </a:bodyPr>
          <a:lstStyle/>
          <a:p>
            <a:pPr algn="ctr"/>
            <a:r>
              <a:rPr lang="en-US" sz="9600" b="1" dirty="0">
                <a:ln w="6600">
                  <a:solidFill>
                    <a:schemeClr val="accent2"/>
                  </a:solidFill>
                  <a:prstDash val="solid"/>
                </a:ln>
                <a:solidFill>
                  <a:srgbClr val="FFFFFF"/>
                </a:solidFill>
                <a:effectLst>
                  <a:outerShdw dist="38100" dir="2700000" algn="tl" rotWithShape="0">
                    <a:schemeClr val="accent2"/>
                  </a:outerShdw>
                </a:effectLst>
                <a:latin typeface="Avenir Next Heavy"/>
              </a:rPr>
              <a:t>#5</a:t>
            </a:r>
            <a:endParaRPr lang="en-US" sz="96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1293751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86FBB3-CF1B-9C07-E670-F28520BEBAA2}"/>
              </a:ext>
            </a:extLst>
          </p:cNvPr>
          <p:cNvSpPr>
            <a:spLocks noGrp="1"/>
          </p:cNvSpPr>
          <p:nvPr>
            <p:ph type="body" sz="quarter" idx="10"/>
          </p:nvPr>
        </p:nvSpPr>
        <p:spPr>
          <a:xfrm>
            <a:off x="387604" y="1515884"/>
            <a:ext cx="8756396" cy="4780547"/>
          </a:xfrm>
        </p:spPr>
        <p:txBody>
          <a:bodyPr>
            <a:normAutofit/>
          </a:bodyPr>
          <a:lstStyle/>
          <a:p>
            <a:r>
              <a:rPr lang="en-US" dirty="0"/>
              <a:t>SUPPLY</a:t>
            </a:r>
          </a:p>
          <a:p>
            <a:r>
              <a:rPr lang="en-US" dirty="0"/>
              <a:t>CHAIN</a:t>
            </a:r>
          </a:p>
          <a:p>
            <a:r>
              <a:rPr lang="en-US" dirty="0">
                <a:solidFill>
                  <a:srgbClr val="B3D335"/>
                </a:solidFill>
              </a:rPr>
              <a:t>RESILENCY</a:t>
            </a:r>
          </a:p>
        </p:txBody>
      </p:sp>
    </p:spTree>
    <p:extLst>
      <p:ext uri="{BB962C8B-B14F-4D97-AF65-F5344CB8AC3E}">
        <p14:creationId xmlns:p14="http://schemas.microsoft.com/office/powerpoint/2010/main" val="3573568139"/>
      </p:ext>
    </p:extLst>
  </p:cSld>
  <p:clrMapOvr>
    <a:masterClrMapping/>
  </p:clrMapOvr>
</p:sld>
</file>

<file path=ppt/theme/theme1.xml><?xml version="1.0" encoding="utf-8"?>
<a:theme xmlns:a="http://schemas.openxmlformats.org/drawingml/2006/main" name="Office Theme">
  <a:themeElements>
    <a:clrScheme name="IMEC Theme 1">
      <a:dk1>
        <a:srgbClr val="000000"/>
      </a:dk1>
      <a:lt1>
        <a:srgbClr val="FFFFFF"/>
      </a:lt1>
      <a:dk2>
        <a:srgbClr val="FEFFFF"/>
      </a:dk2>
      <a:lt2>
        <a:srgbClr val="E7E6E6"/>
      </a:lt2>
      <a:accent1>
        <a:srgbClr val="003B55"/>
      </a:accent1>
      <a:accent2>
        <a:srgbClr val="B3D334"/>
      </a:accent2>
      <a:accent3>
        <a:srgbClr val="006885"/>
      </a:accent3>
      <a:accent4>
        <a:srgbClr val="00A8E5"/>
      </a:accent4>
      <a:accent5>
        <a:srgbClr val="3F6619"/>
      </a:accent5>
      <a:accent6>
        <a:srgbClr val="D5D5D5"/>
      </a:accent6>
      <a:hlink>
        <a:srgbClr val="000000"/>
      </a:hlink>
      <a:folHlink>
        <a:srgbClr val="000000"/>
      </a:folHlink>
    </a:clrScheme>
    <a:fontScheme name="Custom 1">
      <a:majorFont>
        <a:latin typeface="Avenir Next Demi Bold"/>
        <a:ea typeface=""/>
        <a:cs typeface=""/>
      </a:majorFont>
      <a:minorFont>
        <a:latin typeface="Avenir N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10583</TotalTime>
  <Words>3444</Words>
  <Application>Microsoft Macintosh PowerPoint</Application>
  <PresentationFormat>On-screen Show (4:3)</PresentationFormat>
  <Paragraphs>287</Paragraphs>
  <Slides>36</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Arial</vt:lpstr>
      <vt:lpstr>Avenir Next</vt:lpstr>
      <vt:lpstr>Avenir Next Demi Bold</vt:lpstr>
      <vt:lpstr>Avenir Next Heavy</vt:lpstr>
      <vt:lpstr>Avenir Next Medium</vt:lpstr>
      <vt:lpstr>Calibri</vt:lpstr>
      <vt:lpstr>Franklin Gothic Book</vt:lpstr>
      <vt:lpstr>Franklin Gothic Medium</vt:lpstr>
      <vt:lpstr>Helvetica Neue</vt:lpstr>
      <vt:lpstr>Manrope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The Entire Electric Vehicle+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Requirements</vt:lpstr>
      <vt:lpstr>We Prioritize Projects in this Sector!</vt:lpstr>
      <vt:lpstr>Workforce Support for the EV Ecosystem</vt:lpstr>
      <vt:lpstr>State Support for Your Workforce Needs</vt:lpstr>
      <vt:lpstr>Growing the EV Workforce through CEJA Hubs</vt:lpstr>
      <vt:lpstr>Growing the EV Workforce through Community Colleges</vt:lpstr>
      <vt:lpstr>More Support for REV Projects</vt:lpstr>
      <vt:lpstr>Federal Funding Commitment</vt:lpstr>
      <vt:lpstr>State Support for Upfront Capital Costs</vt:lpstr>
      <vt:lpstr>Next Steps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MOVE AHEAD FASTER</dc:title>
  <dc:creator>Heather Ferreria</dc:creator>
  <cp:lastModifiedBy>Kristy Johns</cp:lastModifiedBy>
  <cp:revision>1514</cp:revision>
  <dcterms:created xsi:type="dcterms:W3CDTF">2020-12-09T14:52:08Z</dcterms:created>
  <dcterms:modified xsi:type="dcterms:W3CDTF">2023-11-28T05:59:39Z</dcterms:modified>
</cp:coreProperties>
</file>