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2"/>
  </p:notesMasterIdLst>
  <p:handoutMasterIdLst>
    <p:handoutMasterId r:id="rId13"/>
  </p:handoutMasterIdLst>
  <p:sldIdLst>
    <p:sldId id="299" r:id="rId2"/>
    <p:sldId id="305" r:id="rId3"/>
    <p:sldId id="6025" r:id="rId4"/>
    <p:sldId id="6026" r:id="rId5"/>
    <p:sldId id="308" r:id="rId6"/>
    <p:sldId id="307" r:id="rId7"/>
    <p:sldId id="6027" r:id="rId8"/>
    <p:sldId id="6032" r:id="rId9"/>
    <p:sldId id="6031" r:id="rId10"/>
    <p:sldId id="603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335"/>
    <a:srgbClr val="3897B0"/>
    <a:srgbClr val="000000"/>
    <a:srgbClr val="006885"/>
    <a:srgbClr val="003B55"/>
    <a:srgbClr val="D7DF23"/>
    <a:srgbClr val="00A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5" autoAdjust="0"/>
    <p:restoredTop sz="76801" autoAdjust="0"/>
  </p:normalViewPr>
  <p:slideViewPr>
    <p:cSldViewPr snapToGrid="0" snapToObjects="1">
      <p:cViewPr varScale="1">
        <p:scale>
          <a:sx n="140" d="100"/>
          <a:sy n="140" d="100"/>
        </p:scale>
        <p:origin x="3456" y="192"/>
      </p:cViewPr>
      <p:guideLst/>
    </p:cSldViewPr>
  </p:slideViewPr>
  <p:notesTextViewPr>
    <p:cViewPr>
      <p:scale>
        <a:sx n="1" d="1"/>
        <a:sy n="1" d="1"/>
      </p:scale>
      <p:origin x="0" y="0"/>
    </p:cViewPr>
  </p:notesText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FC26B-2156-4377-B96B-0E4B3D6CB5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B486FCD-544F-4D48-BF82-50E417E68B89}">
      <dgm:prSet/>
      <dgm:spPr/>
      <dgm:t>
        <a:bodyPr/>
        <a:lstStyle/>
        <a:p>
          <a:pPr>
            <a:lnSpc>
              <a:spcPct val="100000"/>
            </a:lnSpc>
          </a:pPr>
          <a:r>
            <a:rPr lang="en-US" b="0" i="0"/>
            <a:t>Quick Hit: 5 Things for Manufacturers to Know</a:t>
          </a:r>
          <a:endParaRPr lang="en-US"/>
        </a:p>
      </dgm:t>
    </dgm:pt>
    <dgm:pt modelId="{A2FFF2C5-FD8F-446D-9941-BA95514A308F}" type="parTrans" cxnId="{20E3CC8B-FD2A-4CB8-93BF-10E429DEDDCE}">
      <dgm:prSet/>
      <dgm:spPr/>
      <dgm:t>
        <a:bodyPr/>
        <a:lstStyle/>
        <a:p>
          <a:endParaRPr lang="en-US"/>
        </a:p>
      </dgm:t>
    </dgm:pt>
    <dgm:pt modelId="{EC98FE4B-2475-4CCB-9E52-BD2EA3E1DA41}" type="sibTrans" cxnId="{20E3CC8B-FD2A-4CB8-93BF-10E429DEDDCE}">
      <dgm:prSet/>
      <dgm:spPr/>
      <dgm:t>
        <a:bodyPr/>
        <a:lstStyle/>
        <a:p>
          <a:endParaRPr lang="en-US"/>
        </a:p>
      </dgm:t>
    </dgm:pt>
    <dgm:pt modelId="{D596CAA1-3343-4B51-A6E5-F76E3B0E5763}">
      <dgm:prSet/>
      <dgm:spPr/>
      <dgm:t>
        <a:bodyPr/>
        <a:lstStyle/>
        <a:p>
          <a:pPr>
            <a:lnSpc>
              <a:spcPct val="100000"/>
            </a:lnSpc>
          </a:pPr>
          <a:r>
            <a:rPr lang="en-US" dirty="0"/>
            <a:t>Industry Talk: Workforce Resources Available for Manufacturers</a:t>
          </a:r>
        </a:p>
      </dgm:t>
    </dgm:pt>
    <dgm:pt modelId="{CACA41AC-A335-4B79-B2CC-B55D998BE615}" type="parTrans" cxnId="{0BF31FE1-EC70-4EC9-8B39-9D7044AEAF5F}">
      <dgm:prSet/>
      <dgm:spPr/>
      <dgm:t>
        <a:bodyPr/>
        <a:lstStyle/>
        <a:p>
          <a:endParaRPr lang="en-US"/>
        </a:p>
      </dgm:t>
    </dgm:pt>
    <dgm:pt modelId="{25B777A5-C996-4BA6-ABEC-4A188E3E01AB}" type="sibTrans" cxnId="{0BF31FE1-EC70-4EC9-8B39-9D7044AEAF5F}">
      <dgm:prSet/>
      <dgm:spPr/>
      <dgm:t>
        <a:bodyPr/>
        <a:lstStyle/>
        <a:p>
          <a:endParaRPr lang="en-US"/>
        </a:p>
      </dgm:t>
    </dgm:pt>
    <dgm:pt modelId="{D4672147-A0BB-4A8E-94FF-2DA24B6D5C10}">
      <dgm:prSet/>
      <dgm:spPr/>
      <dgm:t>
        <a:bodyPr/>
        <a:lstStyle/>
        <a:p>
          <a:pPr>
            <a:lnSpc>
              <a:spcPct val="100000"/>
            </a:lnSpc>
          </a:pPr>
          <a:r>
            <a:rPr lang="en-US" b="0" i="0" dirty="0"/>
            <a:t>Audience: Questions and Discussion</a:t>
          </a:r>
          <a:endParaRPr lang="en-US" dirty="0"/>
        </a:p>
      </dgm:t>
    </dgm:pt>
    <dgm:pt modelId="{C1637BF9-758B-4773-AFEB-223561601991}" type="parTrans" cxnId="{95BFE832-F990-40BE-A573-98475FB1F87B}">
      <dgm:prSet/>
      <dgm:spPr/>
      <dgm:t>
        <a:bodyPr/>
        <a:lstStyle/>
        <a:p>
          <a:endParaRPr lang="en-US"/>
        </a:p>
      </dgm:t>
    </dgm:pt>
    <dgm:pt modelId="{ED61FD76-F74E-4DF5-A890-6E676BB2FEA6}" type="sibTrans" cxnId="{95BFE832-F990-40BE-A573-98475FB1F87B}">
      <dgm:prSet/>
      <dgm:spPr/>
      <dgm:t>
        <a:bodyPr/>
        <a:lstStyle/>
        <a:p>
          <a:endParaRPr lang="en-US"/>
        </a:p>
      </dgm:t>
    </dgm:pt>
    <dgm:pt modelId="{404C763D-056B-4884-9BFC-452DAE8995A5}" type="pres">
      <dgm:prSet presAssocID="{355FC26B-2156-4377-B96B-0E4B3D6CB516}" presName="root" presStyleCnt="0">
        <dgm:presLayoutVars>
          <dgm:dir/>
          <dgm:resizeHandles val="exact"/>
        </dgm:presLayoutVars>
      </dgm:prSet>
      <dgm:spPr/>
    </dgm:pt>
    <dgm:pt modelId="{FCB1E537-4B62-4C96-BE19-93CE8FE67071}" type="pres">
      <dgm:prSet presAssocID="{3B486FCD-544F-4D48-BF82-50E417E68B89}" presName="compNode" presStyleCnt="0"/>
      <dgm:spPr/>
    </dgm:pt>
    <dgm:pt modelId="{AA15A426-EE5F-4592-8FC0-2708A73DE1BB}" type="pres">
      <dgm:prSet presAssocID="{3B486FCD-544F-4D48-BF82-50E417E68B89}" presName="bgRect" presStyleLbl="bgShp" presStyleIdx="0" presStyleCnt="3"/>
      <dgm:spPr/>
    </dgm:pt>
    <dgm:pt modelId="{AE130800-B99A-45B7-B8BB-A7337958F7C6}" type="pres">
      <dgm:prSet presAssocID="{3B486FCD-544F-4D48-BF82-50E417E68B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390014E0-1E91-450C-994E-0A7AF6B30160}" type="pres">
      <dgm:prSet presAssocID="{3B486FCD-544F-4D48-BF82-50E417E68B89}" presName="spaceRect" presStyleCnt="0"/>
      <dgm:spPr/>
    </dgm:pt>
    <dgm:pt modelId="{6038B7FC-E305-4674-AB52-2E265931A2BF}" type="pres">
      <dgm:prSet presAssocID="{3B486FCD-544F-4D48-BF82-50E417E68B89}" presName="parTx" presStyleLbl="revTx" presStyleIdx="0" presStyleCnt="3">
        <dgm:presLayoutVars>
          <dgm:chMax val="0"/>
          <dgm:chPref val="0"/>
        </dgm:presLayoutVars>
      </dgm:prSet>
      <dgm:spPr/>
    </dgm:pt>
    <dgm:pt modelId="{1980D1BF-C565-4346-9B75-84A5E4707AA9}" type="pres">
      <dgm:prSet presAssocID="{EC98FE4B-2475-4CCB-9E52-BD2EA3E1DA41}" presName="sibTrans" presStyleCnt="0"/>
      <dgm:spPr/>
    </dgm:pt>
    <dgm:pt modelId="{1B486399-E9A2-4C05-BE70-7CC6E277965D}" type="pres">
      <dgm:prSet presAssocID="{D596CAA1-3343-4B51-A6E5-F76E3B0E5763}" presName="compNode" presStyleCnt="0"/>
      <dgm:spPr/>
    </dgm:pt>
    <dgm:pt modelId="{0FB2FB90-B6FF-4393-AFDF-F39F61E50B69}" type="pres">
      <dgm:prSet presAssocID="{D596CAA1-3343-4B51-A6E5-F76E3B0E5763}" presName="bgRect" presStyleLbl="bgShp" presStyleIdx="1" presStyleCnt="3"/>
      <dgm:spPr/>
    </dgm:pt>
    <dgm:pt modelId="{6EA16935-8BDC-4D60-972A-795280528788}" type="pres">
      <dgm:prSet presAssocID="{D596CAA1-3343-4B51-A6E5-F76E3B0E57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cle Arm"/>
        </a:ext>
      </dgm:extLst>
    </dgm:pt>
    <dgm:pt modelId="{237AD8BD-311D-4D6B-82FE-4BB75D5D3021}" type="pres">
      <dgm:prSet presAssocID="{D596CAA1-3343-4B51-A6E5-F76E3B0E5763}" presName="spaceRect" presStyleCnt="0"/>
      <dgm:spPr/>
    </dgm:pt>
    <dgm:pt modelId="{D9BD4BCC-FF90-4F47-B060-E62BF75BC13A}" type="pres">
      <dgm:prSet presAssocID="{D596CAA1-3343-4B51-A6E5-F76E3B0E5763}" presName="parTx" presStyleLbl="revTx" presStyleIdx="1" presStyleCnt="3">
        <dgm:presLayoutVars>
          <dgm:chMax val="0"/>
          <dgm:chPref val="0"/>
        </dgm:presLayoutVars>
      </dgm:prSet>
      <dgm:spPr/>
    </dgm:pt>
    <dgm:pt modelId="{46642EC9-AEEC-40F3-AB2E-4953C0574C82}" type="pres">
      <dgm:prSet presAssocID="{25B777A5-C996-4BA6-ABEC-4A188E3E01AB}" presName="sibTrans" presStyleCnt="0"/>
      <dgm:spPr/>
    </dgm:pt>
    <dgm:pt modelId="{3F3F4AEC-4A30-41FD-BF56-62DB98875589}" type="pres">
      <dgm:prSet presAssocID="{D4672147-A0BB-4A8E-94FF-2DA24B6D5C10}" presName="compNode" presStyleCnt="0"/>
      <dgm:spPr/>
    </dgm:pt>
    <dgm:pt modelId="{591B71AE-829A-43BE-A5D6-25BC6BDDBCC8}" type="pres">
      <dgm:prSet presAssocID="{D4672147-A0BB-4A8E-94FF-2DA24B6D5C10}" presName="bgRect" presStyleLbl="bgShp" presStyleIdx="2" presStyleCnt="3"/>
      <dgm:spPr/>
    </dgm:pt>
    <dgm:pt modelId="{BEF6AE82-B835-4631-A1F0-E69C3A40527F}" type="pres">
      <dgm:prSet presAssocID="{D4672147-A0BB-4A8E-94FF-2DA24B6D5C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822D87A9-014F-4921-B4C8-4BAFDBD03EA0}" type="pres">
      <dgm:prSet presAssocID="{D4672147-A0BB-4A8E-94FF-2DA24B6D5C10}" presName="spaceRect" presStyleCnt="0"/>
      <dgm:spPr/>
    </dgm:pt>
    <dgm:pt modelId="{BB2A7EDA-78CB-44E7-A6C8-20F34B5EEF75}" type="pres">
      <dgm:prSet presAssocID="{D4672147-A0BB-4A8E-94FF-2DA24B6D5C10}" presName="parTx" presStyleLbl="revTx" presStyleIdx="2" presStyleCnt="3">
        <dgm:presLayoutVars>
          <dgm:chMax val="0"/>
          <dgm:chPref val="0"/>
        </dgm:presLayoutVars>
      </dgm:prSet>
      <dgm:spPr/>
    </dgm:pt>
  </dgm:ptLst>
  <dgm:cxnLst>
    <dgm:cxn modelId="{872BEA24-0FE6-40FF-84F3-ACE2A0D346CB}" type="presOf" srcId="{3B486FCD-544F-4D48-BF82-50E417E68B89}" destId="{6038B7FC-E305-4674-AB52-2E265931A2BF}" srcOrd="0" destOrd="0" presId="urn:microsoft.com/office/officeart/2018/2/layout/IconVerticalSolidList"/>
    <dgm:cxn modelId="{95BFE832-F990-40BE-A573-98475FB1F87B}" srcId="{355FC26B-2156-4377-B96B-0E4B3D6CB516}" destId="{D4672147-A0BB-4A8E-94FF-2DA24B6D5C10}" srcOrd="2" destOrd="0" parTransId="{C1637BF9-758B-4773-AFEB-223561601991}" sibTransId="{ED61FD76-F74E-4DF5-A890-6E676BB2FEA6}"/>
    <dgm:cxn modelId="{468A5587-02E9-4F30-B8F6-6A840536EA4B}" type="presOf" srcId="{D4672147-A0BB-4A8E-94FF-2DA24B6D5C10}" destId="{BB2A7EDA-78CB-44E7-A6C8-20F34B5EEF75}" srcOrd="0" destOrd="0" presId="urn:microsoft.com/office/officeart/2018/2/layout/IconVerticalSolidList"/>
    <dgm:cxn modelId="{20E3CC8B-FD2A-4CB8-93BF-10E429DEDDCE}" srcId="{355FC26B-2156-4377-B96B-0E4B3D6CB516}" destId="{3B486FCD-544F-4D48-BF82-50E417E68B89}" srcOrd="0" destOrd="0" parTransId="{A2FFF2C5-FD8F-446D-9941-BA95514A308F}" sibTransId="{EC98FE4B-2475-4CCB-9E52-BD2EA3E1DA41}"/>
    <dgm:cxn modelId="{653931AA-1290-4B89-B3A7-A89CBCD51A55}" type="presOf" srcId="{D596CAA1-3343-4B51-A6E5-F76E3B0E5763}" destId="{D9BD4BCC-FF90-4F47-B060-E62BF75BC13A}" srcOrd="0" destOrd="0" presId="urn:microsoft.com/office/officeart/2018/2/layout/IconVerticalSolidList"/>
    <dgm:cxn modelId="{1CC21DAF-8E4C-426E-8F2F-3915B76649DD}" type="presOf" srcId="{355FC26B-2156-4377-B96B-0E4B3D6CB516}" destId="{404C763D-056B-4884-9BFC-452DAE8995A5}" srcOrd="0" destOrd="0" presId="urn:microsoft.com/office/officeart/2018/2/layout/IconVerticalSolidList"/>
    <dgm:cxn modelId="{0BF31FE1-EC70-4EC9-8B39-9D7044AEAF5F}" srcId="{355FC26B-2156-4377-B96B-0E4B3D6CB516}" destId="{D596CAA1-3343-4B51-A6E5-F76E3B0E5763}" srcOrd="1" destOrd="0" parTransId="{CACA41AC-A335-4B79-B2CC-B55D998BE615}" sibTransId="{25B777A5-C996-4BA6-ABEC-4A188E3E01AB}"/>
    <dgm:cxn modelId="{4ED3BE5B-468B-4838-BF05-E8DF3ADCE8B3}" type="presParOf" srcId="{404C763D-056B-4884-9BFC-452DAE8995A5}" destId="{FCB1E537-4B62-4C96-BE19-93CE8FE67071}" srcOrd="0" destOrd="0" presId="urn:microsoft.com/office/officeart/2018/2/layout/IconVerticalSolidList"/>
    <dgm:cxn modelId="{FB650854-7C8B-42C2-ADF2-7A99C06701B0}" type="presParOf" srcId="{FCB1E537-4B62-4C96-BE19-93CE8FE67071}" destId="{AA15A426-EE5F-4592-8FC0-2708A73DE1BB}" srcOrd="0" destOrd="0" presId="urn:microsoft.com/office/officeart/2018/2/layout/IconVerticalSolidList"/>
    <dgm:cxn modelId="{0E4B33C9-4CE4-4DBC-9BD6-65EEBFD5D1D3}" type="presParOf" srcId="{FCB1E537-4B62-4C96-BE19-93CE8FE67071}" destId="{AE130800-B99A-45B7-B8BB-A7337958F7C6}" srcOrd="1" destOrd="0" presId="urn:microsoft.com/office/officeart/2018/2/layout/IconVerticalSolidList"/>
    <dgm:cxn modelId="{6F278F53-2E83-4B6D-8708-F30681CED108}" type="presParOf" srcId="{FCB1E537-4B62-4C96-BE19-93CE8FE67071}" destId="{390014E0-1E91-450C-994E-0A7AF6B30160}" srcOrd="2" destOrd="0" presId="urn:microsoft.com/office/officeart/2018/2/layout/IconVerticalSolidList"/>
    <dgm:cxn modelId="{2EC7CD2F-10D4-4CC6-8780-D5AFCB4F24C6}" type="presParOf" srcId="{FCB1E537-4B62-4C96-BE19-93CE8FE67071}" destId="{6038B7FC-E305-4674-AB52-2E265931A2BF}" srcOrd="3" destOrd="0" presId="urn:microsoft.com/office/officeart/2018/2/layout/IconVerticalSolidList"/>
    <dgm:cxn modelId="{9FF57656-6750-4591-B502-0D7E05FB1DBF}" type="presParOf" srcId="{404C763D-056B-4884-9BFC-452DAE8995A5}" destId="{1980D1BF-C565-4346-9B75-84A5E4707AA9}" srcOrd="1" destOrd="0" presId="urn:microsoft.com/office/officeart/2018/2/layout/IconVerticalSolidList"/>
    <dgm:cxn modelId="{CF952EED-A428-4089-B06B-CBDD4E313266}" type="presParOf" srcId="{404C763D-056B-4884-9BFC-452DAE8995A5}" destId="{1B486399-E9A2-4C05-BE70-7CC6E277965D}" srcOrd="2" destOrd="0" presId="urn:microsoft.com/office/officeart/2018/2/layout/IconVerticalSolidList"/>
    <dgm:cxn modelId="{A3F1EC49-A1C1-4B8B-B57A-C54E343B9DEF}" type="presParOf" srcId="{1B486399-E9A2-4C05-BE70-7CC6E277965D}" destId="{0FB2FB90-B6FF-4393-AFDF-F39F61E50B69}" srcOrd="0" destOrd="0" presId="urn:microsoft.com/office/officeart/2018/2/layout/IconVerticalSolidList"/>
    <dgm:cxn modelId="{8C0D8B22-1092-448F-82CA-08213878C19E}" type="presParOf" srcId="{1B486399-E9A2-4C05-BE70-7CC6E277965D}" destId="{6EA16935-8BDC-4D60-972A-795280528788}" srcOrd="1" destOrd="0" presId="urn:microsoft.com/office/officeart/2018/2/layout/IconVerticalSolidList"/>
    <dgm:cxn modelId="{3908855C-77A0-499E-856D-23EC9DB9374A}" type="presParOf" srcId="{1B486399-E9A2-4C05-BE70-7CC6E277965D}" destId="{237AD8BD-311D-4D6B-82FE-4BB75D5D3021}" srcOrd="2" destOrd="0" presId="urn:microsoft.com/office/officeart/2018/2/layout/IconVerticalSolidList"/>
    <dgm:cxn modelId="{FA15CD8A-AC1F-42EB-9545-30C9AE438379}" type="presParOf" srcId="{1B486399-E9A2-4C05-BE70-7CC6E277965D}" destId="{D9BD4BCC-FF90-4F47-B060-E62BF75BC13A}" srcOrd="3" destOrd="0" presId="urn:microsoft.com/office/officeart/2018/2/layout/IconVerticalSolidList"/>
    <dgm:cxn modelId="{5D8595B0-0D5F-41A9-B34B-6717CFE6E04A}" type="presParOf" srcId="{404C763D-056B-4884-9BFC-452DAE8995A5}" destId="{46642EC9-AEEC-40F3-AB2E-4953C0574C82}" srcOrd="3" destOrd="0" presId="urn:microsoft.com/office/officeart/2018/2/layout/IconVerticalSolidList"/>
    <dgm:cxn modelId="{44DF658E-F63D-43E6-B6AE-F85C25E2E05B}" type="presParOf" srcId="{404C763D-056B-4884-9BFC-452DAE8995A5}" destId="{3F3F4AEC-4A30-41FD-BF56-62DB98875589}" srcOrd="4" destOrd="0" presId="urn:microsoft.com/office/officeart/2018/2/layout/IconVerticalSolidList"/>
    <dgm:cxn modelId="{923E5FE1-59F3-4E76-8BCB-65E32B8C520A}" type="presParOf" srcId="{3F3F4AEC-4A30-41FD-BF56-62DB98875589}" destId="{591B71AE-829A-43BE-A5D6-25BC6BDDBCC8}" srcOrd="0" destOrd="0" presId="urn:microsoft.com/office/officeart/2018/2/layout/IconVerticalSolidList"/>
    <dgm:cxn modelId="{02205D02-A401-4162-8C0F-33306F55323B}" type="presParOf" srcId="{3F3F4AEC-4A30-41FD-BF56-62DB98875589}" destId="{BEF6AE82-B835-4631-A1F0-E69C3A40527F}" srcOrd="1" destOrd="0" presId="urn:microsoft.com/office/officeart/2018/2/layout/IconVerticalSolidList"/>
    <dgm:cxn modelId="{DA313BA4-FC39-48A0-BBB6-CA9E4C519534}" type="presParOf" srcId="{3F3F4AEC-4A30-41FD-BF56-62DB98875589}" destId="{822D87A9-014F-4921-B4C8-4BAFDBD03EA0}" srcOrd="2" destOrd="0" presId="urn:microsoft.com/office/officeart/2018/2/layout/IconVerticalSolidList"/>
    <dgm:cxn modelId="{B3B69F41-EA9B-45C1-838B-936B71A2CE14}" type="presParOf" srcId="{3F3F4AEC-4A30-41FD-BF56-62DB98875589}" destId="{BB2A7EDA-78CB-44E7-A6C8-20F34B5EEF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5A426-EE5F-4592-8FC0-2708A73DE1BB}">
      <dsp:nvSpPr>
        <dsp:cNvPr id="0" name=""/>
        <dsp:cNvSpPr/>
      </dsp:nvSpPr>
      <dsp:spPr>
        <a:xfrm>
          <a:off x="0" y="561"/>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0800-B99A-45B7-B8BB-A7337958F7C6}">
      <dsp:nvSpPr>
        <dsp:cNvPr id="0" name=""/>
        <dsp:cNvSpPr/>
      </dsp:nvSpPr>
      <dsp:spPr>
        <a:xfrm>
          <a:off x="397249" y="296036"/>
          <a:ext cx="722272" cy="722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8B7FC-E305-4674-AB52-2E265931A2BF}">
      <dsp:nvSpPr>
        <dsp:cNvPr id="0" name=""/>
        <dsp:cNvSpPr/>
      </dsp:nvSpPr>
      <dsp:spPr>
        <a:xfrm>
          <a:off x="1516771" y="561"/>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b="0" i="0" kern="1200"/>
            <a:t>Quick Hit: 5 Things for Manufacturers to Know</a:t>
          </a:r>
          <a:endParaRPr lang="en-US" sz="2500" kern="1200"/>
        </a:p>
      </dsp:txBody>
      <dsp:txXfrm>
        <a:off x="1516771" y="561"/>
        <a:ext cx="6541941" cy="1313222"/>
      </dsp:txXfrm>
    </dsp:sp>
    <dsp:sp modelId="{0FB2FB90-B6FF-4393-AFDF-F39F61E50B69}">
      <dsp:nvSpPr>
        <dsp:cNvPr id="0" name=""/>
        <dsp:cNvSpPr/>
      </dsp:nvSpPr>
      <dsp:spPr>
        <a:xfrm>
          <a:off x="0" y="1642088"/>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16935-8BDC-4D60-972A-795280528788}">
      <dsp:nvSpPr>
        <dsp:cNvPr id="0" name=""/>
        <dsp:cNvSpPr/>
      </dsp:nvSpPr>
      <dsp:spPr>
        <a:xfrm>
          <a:off x="397249" y="1937563"/>
          <a:ext cx="722272" cy="722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D4BCC-FF90-4F47-B060-E62BF75BC13A}">
      <dsp:nvSpPr>
        <dsp:cNvPr id="0" name=""/>
        <dsp:cNvSpPr/>
      </dsp:nvSpPr>
      <dsp:spPr>
        <a:xfrm>
          <a:off x="1516771" y="1642088"/>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kern="1200" dirty="0"/>
            <a:t>Industry Talk: Workforce Resources Available for Manufacturers</a:t>
          </a:r>
        </a:p>
      </dsp:txBody>
      <dsp:txXfrm>
        <a:off x="1516771" y="1642088"/>
        <a:ext cx="6541941" cy="1313222"/>
      </dsp:txXfrm>
    </dsp:sp>
    <dsp:sp modelId="{591B71AE-829A-43BE-A5D6-25BC6BDDBCC8}">
      <dsp:nvSpPr>
        <dsp:cNvPr id="0" name=""/>
        <dsp:cNvSpPr/>
      </dsp:nvSpPr>
      <dsp:spPr>
        <a:xfrm>
          <a:off x="0" y="3283616"/>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6AE82-B835-4631-A1F0-E69C3A40527F}">
      <dsp:nvSpPr>
        <dsp:cNvPr id="0" name=""/>
        <dsp:cNvSpPr/>
      </dsp:nvSpPr>
      <dsp:spPr>
        <a:xfrm>
          <a:off x="397249" y="3579091"/>
          <a:ext cx="722272" cy="7222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A7EDA-78CB-44E7-A6C8-20F34B5EEF75}">
      <dsp:nvSpPr>
        <dsp:cNvPr id="0" name=""/>
        <dsp:cNvSpPr/>
      </dsp:nvSpPr>
      <dsp:spPr>
        <a:xfrm>
          <a:off x="1516771" y="3283616"/>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b="0" i="0" kern="1200" dirty="0"/>
            <a:t>Audience: Questions and Discussion</a:t>
          </a:r>
          <a:endParaRPr lang="en-US" sz="2500" kern="1200" dirty="0"/>
        </a:p>
      </dsp:txBody>
      <dsp:txXfrm>
        <a:off x="1516771" y="3283616"/>
        <a:ext cx="6541941" cy="13132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899E8B-A8E7-45DE-B248-487AE949B5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A125E6-5424-4D4A-A5B5-269507F56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4C1B5E-985A-4EA0-B558-498373BFA0B6}" type="datetimeFigureOut">
              <a:rPr lang="en-US" smtClean="0"/>
              <a:t>6/6/24</a:t>
            </a:fld>
            <a:endParaRPr lang="en-US"/>
          </a:p>
        </p:txBody>
      </p:sp>
      <p:sp>
        <p:nvSpPr>
          <p:cNvPr id="4" name="Footer Placeholder 3">
            <a:extLst>
              <a:ext uri="{FF2B5EF4-FFF2-40B4-BE49-F238E27FC236}">
                <a16:creationId xmlns:a16="http://schemas.microsoft.com/office/drawing/2014/main" id="{B96B0FF8-D71D-4356-ADF2-543ED6814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F92B91-9675-445A-9434-62C279A54C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955C0C-4311-4083-8CB0-987F3FFB8216}" type="slidenum">
              <a:rPr lang="en-US" smtClean="0"/>
              <a:t>‹#›</a:t>
            </a:fld>
            <a:endParaRPr lang="en-US"/>
          </a:p>
        </p:txBody>
      </p:sp>
    </p:spTree>
    <p:extLst>
      <p:ext uri="{BB962C8B-B14F-4D97-AF65-F5344CB8AC3E}">
        <p14:creationId xmlns:p14="http://schemas.microsoft.com/office/powerpoint/2010/main" val="3594791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71BB2-A75F-8C40-AF4B-12D3FC790FC3}" type="datetimeFigureOut">
              <a:rPr lang="en-US" smtClean="0"/>
              <a:t>6/6/24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805B8-FE4F-5A4A-93F4-E989F9A2447A}" type="slidenum">
              <a:rPr lang="en-US" smtClean="0"/>
              <a:t>‹#›</a:t>
            </a:fld>
            <a:endParaRPr lang="en-US"/>
          </a:p>
        </p:txBody>
      </p:sp>
    </p:spTree>
    <p:extLst>
      <p:ext uri="{BB962C8B-B14F-4D97-AF65-F5344CB8AC3E}">
        <p14:creationId xmlns:p14="http://schemas.microsoft.com/office/powerpoint/2010/main" val="133924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a:t>
            </a:fld>
            <a:endParaRPr lang="en-US"/>
          </a:p>
        </p:txBody>
      </p:sp>
    </p:spTree>
    <p:extLst>
      <p:ext uri="{BB962C8B-B14F-4D97-AF65-F5344CB8AC3E}">
        <p14:creationId xmlns:p14="http://schemas.microsoft.com/office/powerpoint/2010/main" val="331408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3</a:t>
            </a:fld>
            <a:endParaRPr lang="en-US"/>
          </a:p>
        </p:txBody>
      </p:sp>
    </p:spTree>
    <p:extLst>
      <p:ext uri="{BB962C8B-B14F-4D97-AF65-F5344CB8AC3E}">
        <p14:creationId xmlns:p14="http://schemas.microsoft.com/office/powerpoint/2010/main" val="117114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4</a:t>
            </a:fld>
            <a:endParaRPr lang="en-US"/>
          </a:p>
        </p:txBody>
      </p:sp>
    </p:spTree>
    <p:extLst>
      <p:ext uri="{BB962C8B-B14F-4D97-AF65-F5344CB8AC3E}">
        <p14:creationId xmlns:p14="http://schemas.microsoft.com/office/powerpoint/2010/main" val="234587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5</a:t>
            </a:fld>
            <a:endParaRPr lang="en-US"/>
          </a:p>
        </p:txBody>
      </p:sp>
    </p:spTree>
    <p:extLst>
      <p:ext uri="{BB962C8B-B14F-4D97-AF65-F5344CB8AC3E}">
        <p14:creationId xmlns:p14="http://schemas.microsoft.com/office/powerpoint/2010/main" val="222326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6</a:t>
            </a:fld>
            <a:endParaRPr lang="en-US"/>
          </a:p>
        </p:txBody>
      </p:sp>
    </p:spTree>
    <p:extLst>
      <p:ext uri="{BB962C8B-B14F-4D97-AF65-F5344CB8AC3E}">
        <p14:creationId xmlns:p14="http://schemas.microsoft.com/office/powerpoint/2010/main" val="77466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7</a:t>
            </a:fld>
            <a:endParaRPr lang="en-US"/>
          </a:p>
        </p:txBody>
      </p:sp>
    </p:spTree>
    <p:extLst>
      <p:ext uri="{BB962C8B-B14F-4D97-AF65-F5344CB8AC3E}">
        <p14:creationId xmlns:p14="http://schemas.microsoft.com/office/powerpoint/2010/main" val="303067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 name="Slide Number Placeholder 3"/>
          <p:cNvSpPr>
            <a:spLocks noGrp="1"/>
          </p:cNvSpPr>
          <p:nvPr>
            <p:ph type="sldNum" sz="quarter" idx="5"/>
          </p:nvPr>
        </p:nvSpPr>
        <p:spPr/>
        <p:txBody>
          <a:bodyPr/>
          <a:lstStyle/>
          <a:p>
            <a:fld id="{D8E805B8-FE4F-5A4A-93F4-E989F9A2447A}" type="slidenum">
              <a:rPr lang="en-US" smtClean="0"/>
              <a:t>8</a:t>
            </a:fld>
            <a:endParaRPr lang="en-US"/>
          </a:p>
        </p:txBody>
      </p:sp>
    </p:spTree>
    <p:extLst>
      <p:ext uri="{BB962C8B-B14F-4D97-AF65-F5344CB8AC3E}">
        <p14:creationId xmlns:p14="http://schemas.microsoft.com/office/powerpoint/2010/main" val="3508378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dirty="0">
                <a:solidFill>
                  <a:srgbClr val="212121"/>
                </a:solidFill>
                <a:effectLst/>
                <a:latin typeface="Calibri" panose="020F0502020204030204" pitchFamily="34" charset="0"/>
              </a:rPr>
              <a:t>Workforce Development:</a:t>
            </a:r>
            <a:r>
              <a:rPr lang="en-US" sz="1800" b="0" i="0" u="none" strike="noStrike" dirty="0">
                <a:solidFill>
                  <a:srgbClr val="212121"/>
                </a:solidFill>
                <a:effectLst/>
                <a:latin typeface="Calibri" panose="020F0502020204030204" pitchFamily="34" charset="0"/>
              </a:rPr>
              <a:t> With the ongoing evolution of manufacturing technologies, how can the state of Illinois ensure a skilled and adaptable workforce that meets the changing demands of the industry? Are there specific initiatives or partnerships in place to address workforce development challenges and ensure a steady pipeline of talent for the manufacturing sector?</a:t>
            </a: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a:pPr>
            <a:r>
              <a:rPr lang="en-US" sz="1800" b="1" i="0" dirty="0">
                <a:solidFill>
                  <a:srgbClr val="000000"/>
                </a:solidFill>
                <a:effectLst/>
                <a:latin typeface="Times New Roman" panose="02020603050405020304" pitchFamily="18" charset="0"/>
              </a:rPr>
              <a:t>Collaboration and Synergy:</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How do you all work together to provide a comprehensive support system for Illinois manufacturers? Can you share a recent example of successful collaboration among your organizations? </a:t>
            </a:r>
          </a:p>
          <a:p>
            <a:pPr algn="l" rtl="0" fontAlgn="base">
              <a:buFont typeface="+mj-lt"/>
              <a:buAutoNum type="arabicPeriod" startAt="2"/>
            </a:pPr>
            <a:r>
              <a:rPr lang="en-US" sz="1800" b="1" i="0" dirty="0">
                <a:solidFill>
                  <a:srgbClr val="000000"/>
                </a:solidFill>
                <a:effectLst/>
                <a:latin typeface="Times New Roman" panose="02020603050405020304" pitchFamily="18" charset="0"/>
              </a:rPr>
              <a:t>Addressing Common Challenges:</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So, what are some of the most common hurdles that Illinois manufacturers encounter, and how do your different expertise areas complement each other in tackling these challenges? </a:t>
            </a:r>
          </a:p>
          <a:p>
            <a:pPr algn="l" rtl="0" fontAlgn="base">
              <a:buFont typeface="+mj-lt"/>
              <a:buAutoNum type="arabicPeriod" startAt="3"/>
            </a:pPr>
            <a:r>
              <a:rPr lang="en-US" sz="1800" b="1" i="0" dirty="0">
                <a:solidFill>
                  <a:srgbClr val="000000"/>
                </a:solidFill>
                <a:effectLst/>
                <a:latin typeface="Times New Roman" panose="02020603050405020304" pitchFamily="18" charset="0"/>
              </a:rPr>
              <a:t>Holistic Support for Manufacturers:</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It's clear that each of you offers unique resources and support to manufacturers, but how do you ensure that manufacturers get a seamless experience when seeking assistance from multiple agencies? </a:t>
            </a:r>
          </a:p>
          <a:p>
            <a:pPr algn="l" rtl="0" fontAlgn="base">
              <a:buFont typeface="+mj-lt"/>
              <a:buAutoNum type="arabicPeriod" startAt="4"/>
            </a:pPr>
            <a:r>
              <a:rPr lang="en-US" sz="1800" b="1" i="0" dirty="0">
                <a:solidFill>
                  <a:srgbClr val="000000"/>
                </a:solidFill>
                <a:effectLst/>
                <a:latin typeface="Times New Roman" panose="02020603050405020304" pitchFamily="18" charset="0"/>
              </a:rPr>
              <a:t>Adapting to Industry Trends:</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In such a dynamic industry, how do you keep up with the latest trends and adapt your services accordingly? Any recent examples where you've had to pivot to meet the evolving needs of manufacturers? </a:t>
            </a:r>
          </a:p>
          <a:p>
            <a:pPr algn="l" rtl="0" fontAlgn="base">
              <a:buFont typeface="+mj-lt"/>
              <a:buAutoNum type="arabicPeriod" startAt="5"/>
            </a:pPr>
            <a:r>
              <a:rPr lang="en-US" sz="1800" b="1" i="0" dirty="0">
                <a:solidFill>
                  <a:srgbClr val="000000"/>
                </a:solidFill>
                <a:effectLst/>
                <a:latin typeface="Times New Roman" panose="02020603050405020304" pitchFamily="18" charset="0"/>
              </a:rPr>
              <a:t>Measuring Impact and Success:</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So, how do you know if your efforts are making a difference for Illinois manufacturers? Are there specific metrics or success stories that stand out to you as indicators of your collective impact? </a:t>
            </a:r>
          </a:p>
          <a:p>
            <a:pPr algn="l" rtl="0" fontAlgn="base">
              <a:buFont typeface="+mj-lt"/>
              <a:buAutoNum type="arabicPeriod" startAt="6"/>
            </a:pPr>
            <a:r>
              <a:rPr lang="en-US" sz="1800" b="1" i="0" dirty="0">
                <a:solidFill>
                  <a:srgbClr val="000000"/>
                </a:solidFill>
                <a:effectLst/>
                <a:latin typeface="Times New Roman" panose="02020603050405020304" pitchFamily="18" charset="0"/>
              </a:rPr>
              <a:t>Engagement with Manufacturers:</a:t>
            </a:r>
            <a:r>
              <a:rPr lang="en-US" sz="1800" b="0" i="0" dirty="0">
                <a:solidFill>
                  <a:srgbClr val="000000"/>
                </a:solidFill>
                <a:effectLst/>
                <a:latin typeface="Times New Roman" panose="02020603050405020304" pitchFamily="18" charset="0"/>
              </a:rPr>
              <a:t>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How do you stay connected with manufacturers to ensure that your support aligns with their needs? Do you have any mechanisms in place for gathering feedback and incorporating it into your programs and initiatives? </a:t>
            </a:r>
          </a:p>
          <a:p>
            <a:pPr algn="l" rtl="0" fontAlgn="base"/>
            <a:r>
              <a:rPr lang="en-US" sz="1800" b="0" i="0" dirty="0">
                <a:solidFill>
                  <a:srgbClr val="000000"/>
                </a:solidFill>
                <a:effectLst/>
                <a:latin typeface="Calibri" panose="020F0502020204030204" pitchFamily="34" charset="0"/>
              </a:rPr>
              <a:t>Individual Questions:</a:t>
            </a:r>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r>
              <a:rPr lang="en-US" sz="1800" b="1" i="0" dirty="0">
                <a:solidFill>
                  <a:srgbClr val="000000"/>
                </a:solidFill>
                <a:effectLst/>
                <a:latin typeface="Times New Roman" panose="02020603050405020304" pitchFamily="18" charset="0"/>
              </a:rPr>
              <a:t>Curt Rendall | Executive Director, Program Development and Innovation at Heartland Community College:</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Curt, could you tell us more about the Manufacturing Academy at Heartland Community College and how it contributes to supporting manufacturers in Illinois?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How does the academy collaborate with other organizations represented here to enhance workforce development in the manufacturing sector? </a:t>
            </a:r>
          </a:p>
          <a:p>
            <a:pPr algn="l" rtl="0" fontAlgn="base"/>
            <a:r>
              <a:rPr lang="en-US" sz="1800" b="1" i="0" dirty="0" err="1">
                <a:solidFill>
                  <a:srgbClr val="000000"/>
                </a:solidFill>
                <a:effectLst/>
                <a:latin typeface="Times New Roman" panose="02020603050405020304" pitchFamily="18" charset="0"/>
              </a:rPr>
              <a:t>Lauro</a:t>
            </a:r>
            <a:r>
              <a:rPr lang="en-US" sz="1800" b="1" i="0" dirty="0">
                <a:solidFill>
                  <a:srgbClr val="000000"/>
                </a:solidFill>
                <a:effectLst/>
                <a:latin typeface="Times New Roman" panose="02020603050405020304" pitchFamily="18" charset="0"/>
              </a:rPr>
              <a:t> Arias | Assistant Director of the State of Illinois Office of Trade and Investment:</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err="1">
                <a:solidFill>
                  <a:srgbClr val="000000"/>
                </a:solidFill>
                <a:effectLst/>
                <a:latin typeface="Times New Roman" panose="02020603050405020304" pitchFamily="18" charset="0"/>
              </a:rPr>
              <a:t>Lauro</a:t>
            </a:r>
            <a:r>
              <a:rPr lang="en-US" sz="1800" b="0" i="0" dirty="0">
                <a:solidFill>
                  <a:srgbClr val="000000"/>
                </a:solidFill>
                <a:effectLst/>
                <a:latin typeface="Times New Roman" panose="02020603050405020304" pitchFamily="18" charset="0"/>
              </a:rPr>
              <a:t>, your office plays a crucial role in helping Illinois manufacturers expand globally. Can you give us a sneak peek into some of the initiatives or programs your team offers to support manufacturers in reaching new international markets?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Any standout success stories you can share where your office's assistance made a significant difference for Illinois manufacturers? </a:t>
            </a: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Times New Roman" panose="02020603050405020304" pitchFamily="18" charset="0"/>
              </a:rPr>
              <a:t>David Boulay, </a:t>
            </a:r>
            <a:r>
              <a:rPr lang="en-US" sz="1800" b="1" i="0" dirty="0" err="1">
                <a:solidFill>
                  <a:srgbClr val="000000"/>
                </a:solidFill>
                <a:effectLst/>
                <a:latin typeface="Times New Roman" panose="02020603050405020304" pitchFamily="18" charset="0"/>
              </a:rPr>
              <a:t>Ph.D</a:t>
            </a:r>
            <a:r>
              <a:rPr lang="en-US" sz="1800" b="1" i="0" dirty="0">
                <a:solidFill>
                  <a:srgbClr val="000000"/>
                </a:solidFill>
                <a:effectLst/>
                <a:latin typeface="Times New Roman" panose="02020603050405020304" pitchFamily="18" charset="0"/>
              </a:rPr>
              <a:t> | President, Illinois Manufacturing Excellence Center:</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David, as someone deeply experienced in manufacturing excellence, what are some of the main challenges you've observed Illinois manufacturers grappling with?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How does IMEC step in to address these challenges?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And could you dive into some specific tools or resources you provide that help manufacturers boost their efficiency and competitiveness? </a:t>
            </a: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Times New Roman" panose="02020603050405020304" pitchFamily="18" charset="0"/>
              </a:rPr>
              <a:t>Annamarie Dorr | Regional Manager of the Office of Employment and Training at the Illinois Department of Commerce and Economic Opportunity:</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Annamarie, workforce development is key, especially with industry trends and tech advancements. How does your office collaborate with manufacturers to keep their workforce skills up to date?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Could you give us a glimpse into some training programs or initiatives your office offers to help manufacturers stay ahead in attracting and retaining talent? </a:t>
            </a: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Times New Roman" panose="02020603050405020304" pitchFamily="18" charset="0"/>
              </a:rPr>
              <a:t>Sarah Hartwick | Workforce Policy and Executive Director, IMA Education Foundation for the Illinois Manufacturers’ Association:</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Sarah, the role of the IMA Education Foundation seems crucial in addressing the skills gap. How does the foundation go about bridging this gap in the manufacturing sector, and how does it tie into the broader goals of the Illinois Manufacturers’ Association?  </a:t>
            </a:r>
          </a:p>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Also, could you share some instances where the foundation has partnered with other organizations or agencies to provide a comprehensive support system for manufacturers in Illinois? </a:t>
            </a:r>
          </a:p>
          <a:p>
            <a:pPr algn="l" rtl="0" fontAlgn="base"/>
            <a:r>
              <a:rPr lang="en-US" sz="1800" b="1" i="0" u="none" strike="noStrike" dirty="0">
                <a:solidFill>
                  <a:srgbClr val="000000"/>
                </a:solidFill>
                <a:effectLst/>
                <a:latin typeface="Times New Roman" panose="02020603050405020304" pitchFamily="18" charset="0"/>
              </a:rPr>
              <a:t>Norm Griffin I Business Service Rep, Career Link.</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Norm, Career Link offers vital services to Illinois manufacturers. Could you elaborate on some of the key resources or programs you provide that directly support manufacturers in enhancing their workforce capabilities and competitiveness?</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Collaboration among organizations is crucial for the success of manufacturers. How does Career Link partner with other entities, such as educational institutions or government agencies, to ensure Illinois manufacturers have access to a comprehensive set of resources and support for their growth and development?</a:t>
            </a:r>
            <a:r>
              <a:rPr lang="en-US" sz="1800" b="0" i="0" dirty="0">
                <a:solidFill>
                  <a:srgbClr val="000000"/>
                </a:solidFill>
                <a:effectLst/>
                <a:latin typeface="Calibri" panose="020F0502020204030204" pitchFamily="34" charset="0"/>
              </a:rPr>
              <a:t> </a:t>
            </a:r>
          </a:p>
          <a:p>
            <a:pPr algn="l">
              <a:spcAft>
                <a:spcPts val="1500"/>
              </a:spcAft>
            </a:pPr>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9</a:t>
            </a:fld>
            <a:endParaRPr lang="en-US"/>
          </a:p>
        </p:txBody>
      </p:sp>
    </p:spTree>
    <p:extLst>
      <p:ext uri="{BB962C8B-B14F-4D97-AF65-F5344CB8AC3E}">
        <p14:creationId xmlns:p14="http://schemas.microsoft.com/office/powerpoint/2010/main" val="88745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u="none" strike="noStrike">
                <a:solidFill>
                  <a:srgbClr val="212121"/>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10</a:t>
            </a:fld>
            <a:endParaRPr lang="en-US"/>
          </a:p>
        </p:txBody>
      </p:sp>
    </p:spTree>
    <p:extLst>
      <p:ext uri="{BB962C8B-B14F-4D97-AF65-F5344CB8AC3E}">
        <p14:creationId xmlns:p14="http://schemas.microsoft.com/office/powerpoint/2010/main" val="160998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387604" y="884948"/>
            <a:ext cx="7232397" cy="4780547"/>
          </a:xfrm>
          <a:prstGeom prst="rect">
            <a:avLst/>
          </a:prstGeom>
        </p:spPr>
        <p:txBody>
          <a:bodyPr anchor="t"/>
          <a:lstStyle>
            <a:lvl1pPr marL="0" indent="0">
              <a:lnSpc>
                <a:spcPct val="65000"/>
              </a:lnSpc>
              <a:buNone/>
              <a:defRPr sz="11250" b="1" i="0">
                <a:solidFill>
                  <a:srgbClr val="3897B0"/>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471488" y="5711825"/>
            <a:ext cx="4162425" cy="541338"/>
          </a:xfrm>
          <a:prstGeom prst="rect">
            <a:avLst/>
          </a:prstGeom>
        </p:spPr>
        <p:txBody>
          <a:bodyPr/>
          <a:lstStyle>
            <a:lvl1pPr>
              <a:lnSpc>
                <a:spcPct val="100000"/>
              </a:lnSpc>
              <a:buNone/>
              <a:defRPr sz="1875"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sp>
        <p:nvSpPr>
          <p:cNvPr id="7" name="Subtitle 2">
            <a:extLst>
              <a:ext uri="{FF2B5EF4-FFF2-40B4-BE49-F238E27FC236}">
                <a16:creationId xmlns:a16="http://schemas.microsoft.com/office/drawing/2014/main" id="{042FA52E-EBE6-3140-A92E-CD16FB2657A4}"/>
              </a:ext>
            </a:extLst>
          </p:cNvPr>
          <p:cNvSpPr txBox="1">
            <a:spLocks/>
          </p:cNvSpPr>
          <p:nvPr userDrawn="1"/>
        </p:nvSpPr>
        <p:spPr>
          <a:xfrm>
            <a:off x="7997323" y="6469209"/>
            <a:ext cx="1063197"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00" dirty="0">
                <a:solidFill>
                  <a:schemeClr val="bg1"/>
                </a:solidFill>
                <a:latin typeface="Avenir Next" panose="020B0503020202020204" pitchFamily="34" charset="0"/>
              </a:rPr>
              <a:t>© IMEC All rights reserved.</a:t>
            </a:r>
          </a:p>
        </p:txBody>
      </p:sp>
      <p:pic>
        <p:nvPicPr>
          <p:cNvPr id="4" name="Picture 3" descr="Text&#10;&#10;Description automatically generated with medium confidence">
            <a:extLst>
              <a:ext uri="{FF2B5EF4-FFF2-40B4-BE49-F238E27FC236}">
                <a16:creationId xmlns:a16="http://schemas.microsoft.com/office/drawing/2014/main" id="{76411525-2811-686C-3119-987779D221B0}"/>
              </a:ext>
            </a:extLst>
          </p:cNvPr>
          <p:cNvPicPr>
            <a:picLocks noChangeAspect="1"/>
          </p:cNvPicPr>
          <p:nvPr userDrawn="1"/>
        </p:nvPicPr>
        <p:blipFill>
          <a:blip r:embed="rId2"/>
          <a:stretch>
            <a:fillRect/>
          </a:stretch>
        </p:blipFill>
        <p:spPr>
          <a:xfrm>
            <a:off x="7913843" y="5857750"/>
            <a:ext cx="1063197" cy="662320"/>
          </a:xfrm>
          <a:prstGeom prst="rect">
            <a:avLst/>
          </a:prstGeom>
        </p:spPr>
      </p:pic>
    </p:spTree>
    <p:extLst>
      <p:ext uri="{BB962C8B-B14F-4D97-AF65-F5344CB8AC3E}">
        <p14:creationId xmlns:p14="http://schemas.microsoft.com/office/powerpoint/2010/main" val="274288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8622304" cy="1414457"/>
          </a:xfrm>
          <a:prstGeom prst="rect">
            <a:avLst/>
          </a:prstGeom>
        </p:spPr>
        <p:txBody>
          <a:bodyPr anchor="ctr"/>
          <a:lstStyle>
            <a:lvl1pPr marL="0" indent="0">
              <a:lnSpc>
                <a:spcPct val="100000"/>
              </a:lnSpc>
              <a:buNone/>
              <a:defRPr sz="4500" b="1" i="0">
                <a:solidFill>
                  <a:srgbClr val="003B5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pic>
        <p:nvPicPr>
          <p:cNvPr id="14" name="Picture Placeholder 14" descr="A picture containing person&#10;&#10;Description automatically generated">
            <a:extLst>
              <a:ext uri="{FF2B5EF4-FFF2-40B4-BE49-F238E27FC236}">
                <a16:creationId xmlns:a16="http://schemas.microsoft.com/office/drawing/2014/main" id="{C74940D8-CB50-EE49-9E08-688FEAF2FFDB}"/>
              </a:ext>
            </a:extLst>
          </p:cNvPr>
          <p:cNvPicPr>
            <a:picLocks noChangeAspect="1"/>
          </p:cNvPicPr>
          <p:nvPr userDrawn="1"/>
        </p:nvPicPr>
        <p:blipFill>
          <a:blip r:embed="rId3"/>
          <a:srcRect l="38" r="38"/>
          <a:stretch>
            <a:fillRect/>
          </a:stretch>
        </p:blipFill>
        <p:spPr>
          <a:xfrm>
            <a:off x="3328988" y="1679575"/>
            <a:ext cx="2549525" cy="2535238"/>
          </a:xfrm>
          <a:prstGeom prst="rect">
            <a:avLst/>
          </a:prstGeom>
        </p:spPr>
      </p:pic>
      <p:pic>
        <p:nvPicPr>
          <p:cNvPr id="17" name="Picture Placeholder 16" descr="A picture containing person, person&#10;&#10;Description automatically generated">
            <a:extLst>
              <a:ext uri="{FF2B5EF4-FFF2-40B4-BE49-F238E27FC236}">
                <a16:creationId xmlns:a16="http://schemas.microsoft.com/office/drawing/2014/main" id="{A98AA2F4-639F-584A-9635-5AE493650F25}"/>
              </a:ext>
            </a:extLst>
          </p:cNvPr>
          <p:cNvPicPr>
            <a:picLocks noChangeAspect="1"/>
          </p:cNvPicPr>
          <p:nvPr userDrawn="1"/>
        </p:nvPicPr>
        <p:blipFill>
          <a:blip r:embed="rId4"/>
          <a:srcRect t="280" b="280"/>
          <a:stretch>
            <a:fillRect/>
          </a:stretch>
        </p:blipFill>
        <p:spPr>
          <a:xfrm>
            <a:off x="6270625" y="1679575"/>
            <a:ext cx="2549525" cy="2535238"/>
          </a:xfrm>
          <a:prstGeom prst="rect">
            <a:avLst/>
          </a:prstGeom>
        </p:spPr>
      </p:pic>
      <p:sp>
        <p:nvSpPr>
          <p:cNvPr id="19" name="Text Placeholder 15">
            <a:extLst>
              <a:ext uri="{FF2B5EF4-FFF2-40B4-BE49-F238E27FC236}">
                <a16:creationId xmlns:a16="http://schemas.microsoft.com/office/drawing/2014/main" id="{4769031C-02BA-0347-AD6B-81B7FE5EF2F4}"/>
              </a:ext>
            </a:extLst>
          </p:cNvPr>
          <p:cNvSpPr>
            <a:spLocks noGrp="1"/>
          </p:cNvSpPr>
          <p:nvPr>
            <p:ph type="body" sz="quarter" idx="13"/>
          </p:nvPr>
        </p:nvSpPr>
        <p:spPr>
          <a:xfrm>
            <a:off x="3439717"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0" name="Text Placeholder 15">
            <a:extLst>
              <a:ext uri="{FF2B5EF4-FFF2-40B4-BE49-F238E27FC236}">
                <a16:creationId xmlns:a16="http://schemas.microsoft.com/office/drawing/2014/main" id="{97D6531B-3E41-3840-9C7C-B652E2EC684B}"/>
              </a:ext>
            </a:extLst>
          </p:cNvPr>
          <p:cNvSpPr>
            <a:spLocks noGrp="1"/>
          </p:cNvSpPr>
          <p:nvPr>
            <p:ph type="body" sz="quarter" idx="14"/>
          </p:nvPr>
        </p:nvSpPr>
        <p:spPr>
          <a:xfrm>
            <a:off x="6476950"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1" name="Text Placeholder 15">
            <a:extLst>
              <a:ext uri="{FF2B5EF4-FFF2-40B4-BE49-F238E27FC236}">
                <a16:creationId xmlns:a16="http://schemas.microsoft.com/office/drawing/2014/main" id="{EBFE7688-4655-5344-A53B-FC9C0F2B12BC}"/>
              </a:ext>
            </a:extLst>
          </p:cNvPr>
          <p:cNvSpPr>
            <a:spLocks noGrp="1"/>
          </p:cNvSpPr>
          <p:nvPr>
            <p:ph type="body" sz="quarter" idx="15"/>
          </p:nvPr>
        </p:nvSpPr>
        <p:spPr>
          <a:xfrm>
            <a:off x="339329"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2" name="Text Placeholder 15">
            <a:extLst>
              <a:ext uri="{FF2B5EF4-FFF2-40B4-BE49-F238E27FC236}">
                <a16:creationId xmlns:a16="http://schemas.microsoft.com/office/drawing/2014/main" id="{58DD3244-1030-5345-8461-FE39830C7119}"/>
              </a:ext>
            </a:extLst>
          </p:cNvPr>
          <p:cNvSpPr>
            <a:spLocks noGrp="1"/>
          </p:cNvSpPr>
          <p:nvPr>
            <p:ph type="body" sz="quarter" idx="16"/>
          </p:nvPr>
        </p:nvSpPr>
        <p:spPr>
          <a:xfrm>
            <a:off x="3439717"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3" name="Text Placeholder 15">
            <a:extLst>
              <a:ext uri="{FF2B5EF4-FFF2-40B4-BE49-F238E27FC236}">
                <a16:creationId xmlns:a16="http://schemas.microsoft.com/office/drawing/2014/main" id="{12AC3F89-4601-8246-8F72-90867D33BFBD}"/>
              </a:ext>
            </a:extLst>
          </p:cNvPr>
          <p:cNvSpPr>
            <a:spLocks noGrp="1"/>
          </p:cNvSpPr>
          <p:nvPr>
            <p:ph type="body" sz="quarter" idx="17"/>
          </p:nvPr>
        </p:nvSpPr>
        <p:spPr>
          <a:xfrm>
            <a:off x="6476950"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a:p>
        </p:txBody>
      </p:sp>
      <p:sp>
        <p:nvSpPr>
          <p:cNvPr id="24" name="Picture Placeholder 2">
            <a:extLst>
              <a:ext uri="{FF2B5EF4-FFF2-40B4-BE49-F238E27FC236}">
                <a16:creationId xmlns:a16="http://schemas.microsoft.com/office/drawing/2014/main" id="{B95CBFD0-DED2-42A4-894B-B65F0D191D9B}"/>
              </a:ext>
            </a:extLst>
          </p:cNvPr>
          <p:cNvSpPr>
            <a:spLocks noGrp="1"/>
          </p:cNvSpPr>
          <p:nvPr>
            <p:ph type="pic" sz="quarter" idx="19"/>
          </p:nvPr>
        </p:nvSpPr>
        <p:spPr>
          <a:xfrm>
            <a:off x="3204715" y="1596254"/>
            <a:ext cx="2734569" cy="2646755"/>
          </a:xfrm>
          <a:prstGeom prst="ellipse">
            <a:avLst/>
          </a:prstGeom>
        </p:spPr>
        <p:txBody>
          <a:bodyPr/>
          <a:lstStyle/>
          <a:p>
            <a:endParaRPr lang="en-US"/>
          </a:p>
        </p:txBody>
      </p:sp>
      <p:sp>
        <p:nvSpPr>
          <p:cNvPr id="25" name="Picture Placeholder 2">
            <a:extLst>
              <a:ext uri="{FF2B5EF4-FFF2-40B4-BE49-F238E27FC236}">
                <a16:creationId xmlns:a16="http://schemas.microsoft.com/office/drawing/2014/main" id="{082AE1E2-DADA-4483-8A54-01981A363F09}"/>
              </a:ext>
            </a:extLst>
          </p:cNvPr>
          <p:cNvSpPr>
            <a:spLocks noGrp="1"/>
          </p:cNvSpPr>
          <p:nvPr>
            <p:ph type="pic" sz="quarter" idx="20"/>
          </p:nvPr>
        </p:nvSpPr>
        <p:spPr>
          <a:xfrm>
            <a:off x="6178102" y="1623622"/>
            <a:ext cx="2734569" cy="2646755"/>
          </a:xfrm>
          <a:prstGeom prst="ellipse">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61341C6A-9735-CBE3-934B-BD281CED2F47}"/>
              </a:ext>
            </a:extLst>
          </p:cNvPr>
          <p:cNvPicPr>
            <a:picLocks noChangeAspect="1"/>
          </p:cNvPicPr>
          <p:nvPr userDrawn="1"/>
        </p:nvPicPr>
        <p:blipFill>
          <a:blip r:embed="rId5"/>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57793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dirty="0"/>
          </a:p>
        </p:txBody>
      </p:sp>
      <p:sp>
        <p:nvSpPr>
          <p:cNvPr id="8" name="Text Placeholder 15">
            <a:extLst>
              <a:ext uri="{FF2B5EF4-FFF2-40B4-BE49-F238E27FC236}">
                <a16:creationId xmlns:a16="http://schemas.microsoft.com/office/drawing/2014/main" id="{1CA4D398-9E77-4001-848E-A506212C64FD}"/>
              </a:ext>
            </a:extLst>
          </p:cNvPr>
          <p:cNvSpPr>
            <a:spLocks noGrp="1"/>
          </p:cNvSpPr>
          <p:nvPr>
            <p:ph type="body" sz="quarter" idx="13"/>
          </p:nvPr>
        </p:nvSpPr>
        <p:spPr>
          <a:xfrm>
            <a:off x="3865845" y="1956813"/>
            <a:ext cx="4404097" cy="1196009"/>
          </a:xfrm>
          <a:prstGeom prst="rect">
            <a:avLst/>
          </a:prstGeom>
        </p:spPr>
        <p:txBody>
          <a:bodyPr>
            <a:normAutofit/>
          </a:bodyPr>
          <a:lstStyle>
            <a:lvl1pPr marL="0" indent="0">
              <a:lnSpc>
                <a:spcPct val="100000"/>
              </a:lnSpc>
              <a:buNone/>
              <a:defRPr sz="240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B8C3C694-94A1-4AEF-AB3F-6811D6787109}"/>
              </a:ext>
            </a:extLst>
          </p:cNvPr>
          <p:cNvSpPr>
            <a:spLocks noGrp="1"/>
          </p:cNvSpPr>
          <p:nvPr>
            <p:ph type="body" sz="quarter" idx="16" hasCustomPrompt="1"/>
          </p:nvPr>
        </p:nvSpPr>
        <p:spPr>
          <a:xfrm>
            <a:off x="3865845" y="2656900"/>
            <a:ext cx="4404097" cy="1196009"/>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Title</a:t>
            </a:r>
          </a:p>
        </p:txBody>
      </p:sp>
      <p:pic>
        <p:nvPicPr>
          <p:cNvPr id="2" name="Picture 1" descr="Text&#10;&#10;Description automatically generated with low confidence">
            <a:extLst>
              <a:ext uri="{FF2B5EF4-FFF2-40B4-BE49-F238E27FC236}">
                <a16:creationId xmlns:a16="http://schemas.microsoft.com/office/drawing/2014/main" id="{3EBB9E21-3F03-F0F6-470D-99381F1FF95C}"/>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36339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F1869E74-5AD9-2B40-8CFB-EDA2A9FD9B29}"/>
              </a:ext>
            </a:extLst>
          </p:cNvPr>
          <p:cNvGraphicFramePr>
            <a:graphicFrameLocks/>
          </p:cNvGraphicFramePr>
          <p:nvPr userDrawn="1">
            <p:extLst>
              <p:ext uri="{D42A27DB-BD31-4B8C-83A1-F6EECF244321}">
                <p14:modId xmlns:p14="http://schemas.microsoft.com/office/powerpoint/2010/main" val="3998418876"/>
              </p:ext>
            </p:extLst>
          </p:nvPr>
        </p:nvGraphicFramePr>
        <p:xfrm>
          <a:off x="0" y="0"/>
          <a:ext cx="9144000" cy="6829880"/>
        </p:xfrm>
        <a:graphic>
          <a:graphicData uri="http://schemas.openxmlformats.org/drawingml/2006/table">
            <a:tbl>
              <a:tblPr firstRow="1" bandRow="1">
                <a:tableStyleId>{5C22544A-7EE6-4342-B048-85BDC9FD1C3A}</a:tableStyleId>
              </a:tblPr>
              <a:tblGrid>
                <a:gridCol w="4567445">
                  <a:extLst>
                    <a:ext uri="{9D8B030D-6E8A-4147-A177-3AD203B41FA5}">
                      <a16:colId xmlns:a16="http://schemas.microsoft.com/office/drawing/2014/main" val="737376101"/>
                    </a:ext>
                  </a:extLst>
                </a:gridCol>
                <a:gridCol w="4576555">
                  <a:extLst>
                    <a:ext uri="{9D8B030D-6E8A-4147-A177-3AD203B41FA5}">
                      <a16:colId xmlns:a16="http://schemas.microsoft.com/office/drawing/2014/main" val="3590927954"/>
                    </a:ext>
                  </a:extLst>
                </a:gridCol>
              </a:tblGrid>
              <a:tr h="814088">
                <a:tc>
                  <a:txBody>
                    <a:bodyPr/>
                    <a:lstStyle/>
                    <a:p>
                      <a:pPr marL="347472" algn="l"/>
                      <a:r>
                        <a:rPr lang="en-US" sz="2400" dirty="0">
                          <a:latin typeface="Avenir Next" panose="020B0503020202020204" pitchFamily="34" charset="0"/>
                        </a:rPr>
                        <a:t> </a:t>
                      </a: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tc>
                  <a:txBody>
                    <a:bodyPr/>
                    <a:lstStyle/>
                    <a:p>
                      <a:pPr marL="347472" algn="l"/>
                      <a:endParaRPr lang="en-US" sz="2400" dirty="0">
                        <a:latin typeface="Avenir Next" panose="020B0503020202020204" pitchFamily="34" charset="0"/>
                      </a:endParaRP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extLst>
                  <a:ext uri="{0D108BD9-81ED-4DB2-BD59-A6C34878D82A}">
                    <a16:rowId xmlns:a16="http://schemas.microsoft.com/office/drawing/2014/main" val="927089783"/>
                  </a:ext>
                </a:extLst>
              </a:tr>
              <a:tr h="1429604">
                <a:tc>
                  <a:txBody>
                    <a:bodyPr/>
                    <a:lstStyle/>
                    <a:p>
                      <a:pPr marL="347472" algn="l"/>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667421"/>
                  </a:ext>
                </a:extLst>
              </a:tr>
              <a:tr h="152380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130429"/>
                  </a:ext>
                </a:extLst>
              </a:tr>
              <a:tr h="154539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714771"/>
                  </a:ext>
                </a:extLst>
              </a:tr>
              <a:tr h="151698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839271"/>
                  </a:ext>
                </a:extLst>
              </a:tr>
            </a:tbl>
          </a:graphicData>
        </a:graphic>
      </p:graphicFrame>
      <p:sp>
        <p:nvSpPr>
          <p:cNvPr id="13" name="TextBox 12">
            <a:extLst>
              <a:ext uri="{FF2B5EF4-FFF2-40B4-BE49-F238E27FC236}">
                <a16:creationId xmlns:a16="http://schemas.microsoft.com/office/drawing/2014/main" id="{2E20330A-9143-8241-BFEF-8D4E1630CDF7}"/>
              </a:ext>
            </a:extLst>
          </p:cNvPr>
          <p:cNvSpPr txBox="1"/>
          <p:nvPr userDrawn="1"/>
        </p:nvSpPr>
        <p:spPr>
          <a:xfrm>
            <a:off x="207334" y="-532733"/>
            <a:ext cx="3460898" cy="300082"/>
          </a:xfrm>
          <a:prstGeom prst="rect">
            <a:avLst/>
          </a:prstGeom>
          <a:noFill/>
        </p:spPr>
        <p:txBody>
          <a:bodyPr wrap="square" rtlCol="0">
            <a:spAutoFit/>
          </a:bodyPr>
          <a:lstStyle/>
          <a:p>
            <a:endParaRPr lang="en-US" sz="1350" dirty="0"/>
          </a:p>
        </p:txBody>
      </p:sp>
      <p:sp>
        <p:nvSpPr>
          <p:cNvPr id="17" name="Text Placeholder 16">
            <a:extLst>
              <a:ext uri="{FF2B5EF4-FFF2-40B4-BE49-F238E27FC236}">
                <a16:creationId xmlns:a16="http://schemas.microsoft.com/office/drawing/2014/main" id="{A2D7FA9F-ED4F-5047-80C9-2C6A8384E736}"/>
              </a:ext>
            </a:extLst>
          </p:cNvPr>
          <p:cNvSpPr>
            <a:spLocks noGrp="1"/>
          </p:cNvSpPr>
          <p:nvPr>
            <p:ph type="body" sz="quarter" idx="10"/>
          </p:nvPr>
        </p:nvSpPr>
        <p:spPr>
          <a:xfrm>
            <a:off x="164220"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6">
            <a:extLst>
              <a:ext uri="{FF2B5EF4-FFF2-40B4-BE49-F238E27FC236}">
                <a16:creationId xmlns:a16="http://schemas.microsoft.com/office/drawing/2014/main" id="{523657D1-C882-1A45-8EE4-C09F59E509BB}"/>
              </a:ext>
            </a:extLst>
          </p:cNvPr>
          <p:cNvSpPr>
            <a:spLocks noGrp="1"/>
          </p:cNvSpPr>
          <p:nvPr>
            <p:ph type="body" sz="quarter" idx="11"/>
          </p:nvPr>
        </p:nvSpPr>
        <p:spPr>
          <a:xfrm>
            <a:off x="4762109"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9" name="Text Placeholder 16">
            <a:extLst>
              <a:ext uri="{FF2B5EF4-FFF2-40B4-BE49-F238E27FC236}">
                <a16:creationId xmlns:a16="http://schemas.microsoft.com/office/drawing/2014/main" id="{B14D4DBE-6A1A-034F-9C26-2B1A095060A4}"/>
              </a:ext>
            </a:extLst>
          </p:cNvPr>
          <p:cNvSpPr>
            <a:spLocks noGrp="1"/>
          </p:cNvSpPr>
          <p:nvPr>
            <p:ph type="body" sz="quarter" idx="12"/>
          </p:nvPr>
        </p:nvSpPr>
        <p:spPr>
          <a:xfrm>
            <a:off x="164220" y="828787"/>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0" name="Text Placeholder 16">
            <a:extLst>
              <a:ext uri="{FF2B5EF4-FFF2-40B4-BE49-F238E27FC236}">
                <a16:creationId xmlns:a16="http://schemas.microsoft.com/office/drawing/2014/main" id="{AD262293-7287-C849-9326-210731B90A10}"/>
              </a:ext>
            </a:extLst>
          </p:cNvPr>
          <p:cNvSpPr>
            <a:spLocks noGrp="1"/>
          </p:cNvSpPr>
          <p:nvPr>
            <p:ph type="body" sz="quarter" idx="13"/>
          </p:nvPr>
        </p:nvSpPr>
        <p:spPr>
          <a:xfrm>
            <a:off x="4762109" y="828787"/>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1" name="Text Placeholder 16">
            <a:extLst>
              <a:ext uri="{FF2B5EF4-FFF2-40B4-BE49-F238E27FC236}">
                <a16:creationId xmlns:a16="http://schemas.microsoft.com/office/drawing/2014/main" id="{FBA17EDF-5111-0A4C-9E31-B5B4FF7ABE27}"/>
              </a:ext>
            </a:extLst>
          </p:cNvPr>
          <p:cNvSpPr>
            <a:spLocks noGrp="1"/>
          </p:cNvSpPr>
          <p:nvPr>
            <p:ph type="body" sz="quarter" idx="14"/>
          </p:nvPr>
        </p:nvSpPr>
        <p:spPr>
          <a:xfrm>
            <a:off x="164220" y="2296080"/>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2" name="Text Placeholder 16">
            <a:extLst>
              <a:ext uri="{FF2B5EF4-FFF2-40B4-BE49-F238E27FC236}">
                <a16:creationId xmlns:a16="http://schemas.microsoft.com/office/drawing/2014/main" id="{B4B612D9-A2C4-DE44-8573-BEC9A2ECE126}"/>
              </a:ext>
            </a:extLst>
          </p:cNvPr>
          <p:cNvSpPr>
            <a:spLocks noGrp="1"/>
          </p:cNvSpPr>
          <p:nvPr>
            <p:ph type="body" sz="quarter" idx="15"/>
          </p:nvPr>
        </p:nvSpPr>
        <p:spPr>
          <a:xfrm>
            <a:off x="4762109" y="2296080"/>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3" name="Text Placeholder 16">
            <a:extLst>
              <a:ext uri="{FF2B5EF4-FFF2-40B4-BE49-F238E27FC236}">
                <a16:creationId xmlns:a16="http://schemas.microsoft.com/office/drawing/2014/main" id="{4642B0E1-90A6-7D46-83D6-6F215E77E251}"/>
              </a:ext>
            </a:extLst>
          </p:cNvPr>
          <p:cNvSpPr>
            <a:spLocks noGrp="1"/>
          </p:cNvSpPr>
          <p:nvPr>
            <p:ph type="body" sz="quarter" idx="16"/>
          </p:nvPr>
        </p:nvSpPr>
        <p:spPr>
          <a:xfrm>
            <a:off x="164220" y="3848434"/>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4" name="Text Placeholder 16">
            <a:extLst>
              <a:ext uri="{FF2B5EF4-FFF2-40B4-BE49-F238E27FC236}">
                <a16:creationId xmlns:a16="http://schemas.microsoft.com/office/drawing/2014/main" id="{07F10728-8694-2A44-91F4-D7911ECFD97B}"/>
              </a:ext>
            </a:extLst>
          </p:cNvPr>
          <p:cNvSpPr>
            <a:spLocks noGrp="1"/>
          </p:cNvSpPr>
          <p:nvPr>
            <p:ph type="body" sz="quarter" idx="17"/>
          </p:nvPr>
        </p:nvSpPr>
        <p:spPr>
          <a:xfrm>
            <a:off x="4762109" y="3848434"/>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5" name="Text Placeholder 16">
            <a:extLst>
              <a:ext uri="{FF2B5EF4-FFF2-40B4-BE49-F238E27FC236}">
                <a16:creationId xmlns:a16="http://schemas.microsoft.com/office/drawing/2014/main" id="{A5826317-66D1-E74A-9370-B01BFBAAAA61}"/>
              </a:ext>
            </a:extLst>
          </p:cNvPr>
          <p:cNvSpPr>
            <a:spLocks noGrp="1"/>
          </p:cNvSpPr>
          <p:nvPr>
            <p:ph type="body" sz="quarter" idx="18"/>
          </p:nvPr>
        </p:nvSpPr>
        <p:spPr>
          <a:xfrm>
            <a:off x="164220" y="5379523"/>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6" name="Text Placeholder 16">
            <a:extLst>
              <a:ext uri="{FF2B5EF4-FFF2-40B4-BE49-F238E27FC236}">
                <a16:creationId xmlns:a16="http://schemas.microsoft.com/office/drawing/2014/main" id="{6CAD6E3D-ECB7-734B-A4D9-7674AD11631F}"/>
              </a:ext>
            </a:extLst>
          </p:cNvPr>
          <p:cNvSpPr>
            <a:spLocks noGrp="1"/>
          </p:cNvSpPr>
          <p:nvPr>
            <p:ph type="body" sz="quarter" idx="19"/>
          </p:nvPr>
        </p:nvSpPr>
        <p:spPr>
          <a:xfrm>
            <a:off x="4762109" y="5379523"/>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7" name="Subtitle 2">
            <a:extLst>
              <a:ext uri="{FF2B5EF4-FFF2-40B4-BE49-F238E27FC236}">
                <a16:creationId xmlns:a16="http://schemas.microsoft.com/office/drawing/2014/main" id="{C6BBCB5E-6069-AD41-8CAE-2945C4E133BD}"/>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2" name="Picture 1" descr="Text&#10;&#10;Description automatically generated with low confidence">
            <a:extLst>
              <a:ext uri="{FF2B5EF4-FFF2-40B4-BE49-F238E27FC236}">
                <a16:creationId xmlns:a16="http://schemas.microsoft.com/office/drawing/2014/main" id="{16611E73-342B-7ACE-AC23-6DFFE52E539F}"/>
              </a:ext>
            </a:extLst>
          </p:cNvPr>
          <p:cNvPicPr>
            <a:picLocks noChangeAspect="1"/>
          </p:cNvPicPr>
          <p:nvPr userDrawn="1"/>
        </p:nvPicPr>
        <p:blipFill>
          <a:blip r:embed="rId2"/>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19603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7620001" y="64044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 dirty="0">
                <a:solidFill>
                  <a:schemeClr val="bg1"/>
                </a:solidFill>
                <a:latin typeface="Avenir Next" panose="020B0503020202020204" pitchFamily="34" charset="0"/>
              </a:rPr>
              <a:t>© IMEC All rights reserved.</a:t>
            </a:r>
          </a:p>
        </p:txBody>
      </p:sp>
      <p:sp>
        <p:nvSpPr>
          <p:cNvPr id="9" name="Rectangle 8">
            <a:extLst>
              <a:ext uri="{FF2B5EF4-FFF2-40B4-BE49-F238E27FC236}">
                <a16:creationId xmlns:a16="http://schemas.microsoft.com/office/drawing/2014/main" id="{4753DE04-1548-714B-A4FC-4500F0453EEF}"/>
              </a:ext>
            </a:extLst>
          </p:cNvPr>
          <p:cNvSpPr/>
          <p:nvPr userDrawn="1"/>
        </p:nvSpPr>
        <p:spPr>
          <a:xfrm>
            <a:off x="447294" y="3632380"/>
            <a:ext cx="99672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447294" y="3710444"/>
            <a:ext cx="996721" cy="325424"/>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dirty="0" err="1">
                <a:solidFill>
                  <a:srgbClr val="003B55"/>
                </a:solidFill>
                <a:latin typeface="Avenir Next" panose="020B0503020202020204" pitchFamily="34" charset="0"/>
              </a:rPr>
              <a:t>IMEC.org</a:t>
            </a:r>
            <a:endParaRPr lang="en-US" sz="15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2"/>
          <a:stretch>
            <a:fillRect/>
          </a:stretch>
        </p:blipFill>
        <p:spPr>
          <a:xfrm>
            <a:off x="432630" y="4781485"/>
            <a:ext cx="31309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3"/>
          <a:stretch>
            <a:fillRect/>
          </a:stretch>
        </p:blipFill>
        <p:spPr>
          <a:xfrm>
            <a:off x="434964" y="4273275"/>
            <a:ext cx="31309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339328" y="618837"/>
            <a:ext cx="7071122" cy="3013543"/>
          </a:xfrm>
          <a:prstGeom prst="rect">
            <a:avLst/>
          </a:prstGeom>
        </p:spPr>
        <p:txBody>
          <a:bodyPr anchor="t"/>
          <a:lstStyle>
            <a:lvl1pPr marL="0" indent="0">
              <a:lnSpc>
                <a:spcPct val="75000"/>
              </a:lnSpc>
              <a:spcBef>
                <a:spcPts val="0"/>
              </a:spcBef>
              <a:buNone/>
              <a:defRPr sz="9000" b="1" i="0">
                <a:solidFill>
                  <a:srgbClr val="3897B0"/>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sp>
        <p:nvSpPr>
          <p:cNvPr id="17" name="Text Placeholder 16">
            <a:extLst>
              <a:ext uri="{FF2B5EF4-FFF2-40B4-BE49-F238E27FC236}">
                <a16:creationId xmlns:a16="http://schemas.microsoft.com/office/drawing/2014/main" id="{F27696A4-2C8C-41D6-BFB2-02515676972F}"/>
              </a:ext>
            </a:extLst>
          </p:cNvPr>
          <p:cNvSpPr>
            <a:spLocks noGrp="1"/>
          </p:cNvSpPr>
          <p:nvPr>
            <p:ph type="body" sz="quarter" idx="14" hasCustomPrompt="1"/>
          </p:nvPr>
        </p:nvSpPr>
        <p:spPr>
          <a:xfrm>
            <a:off x="745724" y="3962291"/>
            <a:ext cx="4237434" cy="1425315"/>
          </a:xfrm>
          <a:prstGeom prst="rect">
            <a:avLst/>
          </a:prstGeom>
        </p:spPr>
        <p:txBody>
          <a:bodyPr anchor="ctr"/>
          <a:lstStyle>
            <a:lvl1pPr>
              <a:lnSpc>
                <a:spcPct val="150000"/>
              </a:lnSpc>
              <a:buNone/>
              <a:defRPr sz="1500" b="0" i="0">
                <a:solidFill>
                  <a:schemeClr val="bg1"/>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Email address</a:t>
            </a:r>
          </a:p>
          <a:p>
            <a:pPr lvl="0"/>
            <a:r>
              <a:rPr lang="en-US" dirty="0"/>
              <a:t>Phone number</a:t>
            </a:r>
          </a:p>
        </p:txBody>
      </p:sp>
      <p:pic>
        <p:nvPicPr>
          <p:cNvPr id="2" name="Picture 1" descr="Text&#10;&#10;Description automatically generated with medium confidence">
            <a:extLst>
              <a:ext uri="{FF2B5EF4-FFF2-40B4-BE49-F238E27FC236}">
                <a16:creationId xmlns:a16="http://schemas.microsoft.com/office/drawing/2014/main" id="{FBE79D64-6A55-A0B1-47EC-C5E3E0083A21}"/>
              </a:ext>
            </a:extLst>
          </p:cNvPr>
          <p:cNvPicPr>
            <a:picLocks noChangeAspect="1"/>
          </p:cNvPicPr>
          <p:nvPr userDrawn="1"/>
        </p:nvPicPr>
        <p:blipFill>
          <a:blip r:embed="rId4"/>
          <a:stretch>
            <a:fillRect/>
          </a:stretch>
        </p:blipFill>
        <p:spPr>
          <a:xfrm>
            <a:off x="7505701" y="5657850"/>
            <a:ext cx="1244364" cy="775178"/>
          </a:xfrm>
          <a:prstGeom prst="rect">
            <a:avLst/>
          </a:prstGeom>
        </p:spPr>
      </p:pic>
    </p:spTree>
    <p:extLst>
      <p:ext uri="{BB962C8B-B14F-4D97-AF65-F5344CB8AC3E}">
        <p14:creationId xmlns:p14="http://schemas.microsoft.com/office/powerpoint/2010/main" val="120260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628650" y="6356351"/>
            <a:ext cx="2057400" cy="365125"/>
          </a:xfrm>
          <a:prstGeom prst="rect">
            <a:avLst/>
          </a:prstGeom>
        </p:spPr>
        <p:txBody>
          <a:bodyPr/>
          <a:lstStyle/>
          <a:p>
            <a:fld id="{84A0D9F4-61C1-B943-9632-D9CA63134CF8}" type="datetimeFigureOut">
              <a:rPr lang="en-US" smtClean="0"/>
              <a:t>6/6/24</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6457950" y="6356351"/>
            <a:ext cx="20574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456637" y="389895"/>
            <a:ext cx="8058713" cy="960703"/>
          </a:xfrm>
          <a:prstGeom prst="rect">
            <a:avLst/>
          </a:prstGeom>
        </p:spPr>
        <p:txBody>
          <a:bodyPr/>
          <a:lstStyle>
            <a:lvl1pPr marL="0" indent="0">
              <a:lnSpc>
                <a:spcPct val="100000"/>
              </a:lnSpc>
              <a:buNone/>
              <a:defRPr sz="525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456637" y="1554773"/>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456636" y="1414465"/>
            <a:ext cx="812198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74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7" descr="A picture containing background pattern&#10;&#10;Description automatically generated">
            <a:extLst>
              <a:ext uri="{FF2B5EF4-FFF2-40B4-BE49-F238E27FC236}">
                <a16:creationId xmlns:a16="http://schemas.microsoft.com/office/drawing/2014/main" id="{66561A8E-35BC-D74F-8945-03AE9FFF2ED5}"/>
              </a:ext>
            </a:extLst>
          </p:cNvPr>
          <p:cNvPicPr>
            <a:picLocks noChangeAspect="1"/>
          </p:cNvPicPr>
          <p:nvPr userDrawn="1"/>
        </p:nvPicPr>
        <p:blipFill rotWithShape="1">
          <a:blip r:embed="rId2"/>
          <a:srcRect l="37003" r="37003"/>
          <a:stretch/>
        </p:blipFill>
        <p:spPr>
          <a:xfrm>
            <a:off x="0" y="0"/>
            <a:ext cx="2676525" cy="6858000"/>
          </a:xfrm>
          <a:prstGeom prst="rect">
            <a:avLst/>
          </a:prstGeom>
        </p:spPr>
      </p:pic>
      <p:sp>
        <p:nvSpPr>
          <p:cNvPr id="8" name="Picture Placeholder 2">
            <a:extLst>
              <a:ext uri="{FF2B5EF4-FFF2-40B4-BE49-F238E27FC236}">
                <a16:creationId xmlns:a16="http://schemas.microsoft.com/office/drawing/2014/main" id="{3D9D8460-4664-4355-BDD3-EA113FA29129}"/>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3" name="Picture 2" descr="Text&#10;&#10;Description automatically generated with low confidence">
            <a:extLst>
              <a:ext uri="{FF2B5EF4-FFF2-40B4-BE49-F238E27FC236}">
                <a16:creationId xmlns:a16="http://schemas.microsoft.com/office/drawing/2014/main" id="{A865A3BA-D791-9DC5-DEE7-47BA33C9C4D8}"/>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8718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8" name="Picture 7" descr="A picture containing person, yellow, handcart&#10;&#10;Description automatically generated">
            <a:extLst>
              <a:ext uri="{FF2B5EF4-FFF2-40B4-BE49-F238E27FC236}">
                <a16:creationId xmlns:a16="http://schemas.microsoft.com/office/drawing/2014/main" id="{09F23DF2-F19E-B648-B31C-DEB5C0873E2D}"/>
              </a:ext>
            </a:extLst>
          </p:cNvPr>
          <p:cNvPicPr>
            <a:picLocks noChangeAspect="1"/>
          </p:cNvPicPr>
          <p:nvPr userDrawn="1"/>
        </p:nvPicPr>
        <p:blipFill rotWithShape="1">
          <a:blip r:embed="rId2"/>
          <a:srcRect l="47196" t="147" r="26827" b="147"/>
          <a:stretch/>
        </p:blipFill>
        <p:spPr>
          <a:xfrm>
            <a:off x="0" y="-1"/>
            <a:ext cx="2676525" cy="6858001"/>
          </a:xfrm>
          <a:prstGeom prst="rect">
            <a:avLst/>
          </a:prstGeom>
        </p:spPr>
      </p:pic>
      <p:sp>
        <p:nvSpPr>
          <p:cNvPr id="9" name="Picture Placeholder 2">
            <a:extLst>
              <a:ext uri="{FF2B5EF4-FFF2-40B4-BE49-F238E27FC236}">
                <a16:creationId xmlns:a16="http://schemas.microsoft.com/office/drawing/2014/main" id="{E12FAFB0-9FF0-4BE4-AB0B-9EDB628CC543}"/>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A2B48564-BA66-30EC-7583-9BFE3C2073AA}"/>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00863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5">
            <a:extLst>
              <a:ext uri="{FF2B5EF4-FFF2-40B4-BE49-F238E27FC236}">
                <a16:creationId xmlns:a16="http://schemas.microsoft.com/office/drawing/2014/main" id="{375519EA-97D1-0140-8875-3003BC9C8519}"/>
              </a:ext>
            </a:extLst>
          </p:cNvPr>
          <p:cNvPicPr>
            <a:picLocks noChangeAspect="1"/>
          </p:cNvPicPr>
          <p:nvPr userDrawn="1"/>
        </p:nvPicPr>
        <p:blipFill rotWithShape="1">
          <a:blip r:embed="rId2"/>
          <a:srcRect l="39542" t="3685" r="37252" b="7119"/>
          <a:stretch/>
        </p:blipFill>
        <p:spPr>
          <a:xfrm>
            <a:off x="0" y="0"/>
            <a:ext cx="2676525" cy="6858000"/>
          </a:xfrm>
          <a:prstGeom prst="rect">
            <a:avLst/>
          </a:prstGeom>
        </p:spPr>
      </p:pic>
      <p:sp>
        <p:nvSpPr>
          <p:cNvPr id="3" name="Picture Placeholder 2">
            <a:extLst>
              <a:ext uri="{FF2B5EF4-FFF2-40B4-BE49-F238E27FC236}">
                <a16:creationId xmlns:a16="http://schemas.microsoft.com/office/drawing/2014/main" id="{A66A9E3E-218F-4D53-991F-E6887C1B22ED}"/>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02D95802-FDA9-929C-D580-960CB83BD913}"/>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90371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0" name="Picture 9">
            <a:extLst>
              <a:ext uri="{FF2B5EF4-FFF2-40B4-BE49-F238E27FC236}">
                <a16:creationId xmlns:a16="http://schemas.microsoft.com/office/drawing/2014/main" id="{8B6B40EA-622C-A249-BD82-F2C8FEFC3ACA}"/>
              </a:ext>
            </a:extLst>
          </p:cNvPr>
          <p:cNvPicPr>
            <a:picLocks noChangeAspect="1"/>
          </p:cNvPicPr>
          <p:nvPr userDrawn="1"/>
        </p:nvPicPr>
        <p:blipFill rotWithShape="1">
          <a:blip r:embed="rId2"/>
          <a:srcRect l="25178" t="9682" r="17028" b="2529"/>
          <a:stretch/>
        </p:blipFill>
        <p:spPr>
          <a:xfrm>
            <a:off x="6286500" y="-21381"/>
            <a:ext cx="2857500" cy="2892775"/>
          </a:xfrm>
          <a:prstGeom prst="rect">
            <a:avLst/>
          </a:prstGeom>
        </p:spPr>
      </p:pic>
      <p:pic>
        <p:nvPicPr>
          <p:cNvPr id="15" name="Picture 14">
            <a:extLst>
              <a:ext uri="{FF2B5EF4-FFF2-40B4-BE49-F238E27FC236}">
                <a16:creationId xmlns:a16="http://schemas.microsoft.com/office/drawing/2014/main" id="{C1883C41-E773-DB48-84F2-6DFB9C09EFDF}"/>
              </a:ext>
            </a:extLst>
          </p:cNvPr>
          <p:cNvPicPr>
            <a:picLocks noChangeAspect="1"/>
          </p:cNvPicPr>
          <p:nvPr userDrawn="1"/>
        </p:nvPicPr>
        <p:blipFill rotWithShape="1">
          <a:blip r:embed="rId3"/>
          <a:srcRect l="33796" t="6547" r="4205" b="-427"/>
          <a:stretch/>
        </p:blipFill>
        <p:spPr>
          <a:xfrm>
            <a:off x="6286499" y="2956664"/>
            <a:ext cx="2857501" cy="2883705"/>
          </a:xfrm>
          <a:prstGeom prst="rect">
            <a:avLst/>
          </a:prstGeom>
        </p:spPr>
      </p:pic>
      <p:sp>
        <p:nvSpPr>
          <p:cNvPr id="13" name="Picture Placeholder 2">
            <a:extLst>
              <a:ext uri="{FF2B5EF4-FFF2-40B4-BE49-F238E27FC236}">
                <a16:creationId xmlns:a16="http://schemas.microsoft.com/office/drawing/2014/main" id="{7CC110C7-6516-4A75-9FA4-FE484A091E4B}"/>
              </a:ext>
            </a:extLst>
          </p:cNvPr>
          <p:cNvSpPr>
            <a:spLocks noGrp="1"/>
          </p:cNvSpPr>
          <p:nvPr>
            <p:ph type="pic" sz="quarter" idx="13"/>
          </p:nvPr>
        </p:nvSpPr>
        <p:spPr>
          <a:xfrm>
            <a:off x="6286500" y="-16626"/>
            <a:ext cx="2857500" cy="2884488"/>
          </a:xfrm>
          <a:prstGeom prst="rect">
            <a:avLst/>
          </a:prstGeom>
        </p:spPr>
        <p:txBody>
          <a:bodyPr/>
          <a:lstStyle/>
          <a:p>
            <a:endParaRPr lang="en-US"/>
          </a:p>
        </p:txBody>
      </p:sp>
      <p:sp>
        <p:nvSpPr>
          <p:cNvPr id="14" name="Picture Placeholder 2">
            <a:extLst>
              <a:ext uri="{FF2B5EF4-FFF2-40B4-BE49-F238E27FC236}">
                <a16:creationId xmlns:a16="http://schemas.microsoft.com/office/drawing/2014/main" id="{47BD55C5-8CDF-4C12-A584-06452BC86215}"/>
              </a:ext>
            </a:extLst>
          </p:cNvPr>
          <p:cNvSpPr>
            <a:spLocks noGrp="1"/>
          </p:cNvSpPr>
          <p:nvPr>
            <p:ph type="pic" sz="quarter" idx="14"/>
          </p:nvPr>
        </p:nvSpPr>
        <p:spPr>
          <a:xfrm>
            <a:off x="6286500" y="2940040"/>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38B9E2F4-303F-4241-FB98-564C0358888F}"/>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02371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0" descr="A picture containing person, person&#10;&#10;Description automatically generated">
            <a:extLst>
              <a:ext uri="{FF2B5EF4-FFF2-40B4-BE49-F238E27FC236}">
                <a16:creationId xmlns:a16="http://schemas.microsoft.com/office/drawing/2014/main" id="{BE70FB78-AC9E-574E-8FCB-82EAC08CF6F4}"/>
              </a:ext>
            </a:extLst>
          </p:cNvPr>
          <p:cNvPicPr>
            <a:picLocks noChangeAspect="1"/>
          </p:cNvPicPr>
          <p:nvPr userDrawn="1"/>
        </p:nvPicPr>
        <p:blipFill>
          <a:blip r:embed="rId2"/>
          <a:srcRect l="16979" r="16979"/>
          <a:stretch>
            <a:fillRect/>
          </a:stretch>
        </p:blipFill>
        <p:spPr>
          <a:xfrm>
            <a:off x="6286500" y="2956666"/>
            <a:ext cx="2857500" cy="2883703"/>
          </a:xfrm>
          <a:prstGeom prst="rect">
            <a:avLst/>
          </a:prstGeom>
        </p:spPr>
      </p:pic>
      <p:pic>
        <p:nvPicPr>
          <p:cNvPr id="14" name="Picture Placeholder 12">
            <a:extLst>
              <a:ext uri="{FF2B5EF4-FFF2-40B4-BE49-F238E27FC236}">
                <a16:creationId xmlns:a16="http://schemas.microsoft.com/office/drawing/2014/main" id="{AC89A6A0-363A-9748-BBF7-0A0A0060D3AB}"/>
              </a:ext>
            </a:extLst>
          </p:cNvPr>
          <p:cNvPicPr>
            <a:picLocks noChangeAspect="1"/>
          </p:cNvPicPr>
          <p:nvPr userDrawn="1"/>
        </p:nvPicPr>
        <p:blipFill>
          <a:blip r:embed="rId3"/>
          <a:srcRect l="16964" r="16964"/>
          <a:stretch>
            <a:fillRect/>
          </a:stretch>
        </p:blipFill>
        <p:spPr>
          <a:xfrm>
            <a:off x="6286500" y="2"/>
            <a:ext cx="2857500" cy="2883703"/>
          </a:xfrm>
          <a:prstGeom prst="rect">
            <a:avLst/>
          </a:prstGeom>
        </p:spPr>
      </p:pic>
      <p:sp>
        <p:nvSpPr>
          <p:cNvPr id="3" name="Picture Placeholder 2">
            <a:extLst>
              <a:ext uri="{FF2B5EF4-FFF2-40B4-BE49-F238E27FC236}">
                <a16:creationId xmlns:a16="http://schemas.microsoft.com/office/drawing/2014/main" id="{A3E35C22-5C90-44D1-B142-75D93910E23F}"/>
              </a:ext>
            </a:extLst>
          </p:cNvPr>
          <p:cNvSpPr>
            <a:spLocks noGrp="1"/>
          </p:cNvSpPr>
          <p:nvPr>
            <p:ph type="pic" sz="quarter" idx="13"/>
          </p:nvPr>
        </p:nvSpPr>
        <p:spPr>
          <a:xfrm>
            <a:off x="6286500" y="0"/>
            <a:ext cx="2857500" cy="2884488"/>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31F4B2A5-AE2A-4935-9296-6F11EB60EEC7}"/>
              </a:ext>
            </a:extLst>
          </p:cNvPr>
          <p:cNvSpPr>
            <a:spLocks noGrp="1"/>
          </p:cNvSpPr>
          <p:nvPr>
            <p:ph type="pic" sz="quarter" idx="14"/>
          </p:nvPr>
        </p:nvSpPr>
        <p:spPr>
          <a:xfrm>
            <a:off x="6286500" y="2956666"/>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B7B7E06D-DD22-B1D6-0F6B-5BE5E4A4E958}"/>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58097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536705" y="764507"/>
            <a:ext cx="4014516"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4832747" y="3578936"/>
            <a:ext cx="3594497" cy="1064634"/>
          </a:xfrm>
          <a:prstGeom prst="rect">
            <a:avLst/>
          </a:prstGeom>
        </p:spPr>
        <p:txBody>
          <a:bodyPr/>
          <a:lstStyle>
            <a:lvl1pPr marL="0" indent="0">
              <a:lnSpc>
                <a:spcPct val="100000"/>
              </a:lnSpc>
              <a:buNone/>
              <a:defRPr sz="225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4832747" y="2735264"/>
            <a:ext cx="3594873" cy="671104"/>
          </a:xfrm>
          <a:prstGeom prst="rect">
            <a:avLst/>
          </a:prstGeom>
        </p:spPr>
        <p:txBody>
          <a:bodyPr/>
          <a:lstStyle>
            <a:lvl1pPr marL="0" indent="0">
              <a:lnSpc>
                <a:spcPct val="100000"/>
              </a:lnSpc>
              <a:buNone/>
              <a:defRPr sz="3000" b="1" i="0">
                <a:solidFill>
                  <a:srgbClr val="003B5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666502" y="892505"/>
            <a:ext cx="3682604"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4832711" y="3429000"/>
            <a:ext cx="359491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Tree>
    <p:extLst>
      <p:ext uri="{BB962C8B-B14F-4D97-AF65-F5344CB8AC3E}">
        <p14:creationId xmlns:p14="http://schemas.microsoft.com/office/powerpoint/2010/main" val="25458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365522" y="366714"/>
            <a:ext cx="8393468" cy="1392237"/>
          </a:xfrm>
          <a:prstGeom prst="rect">
            <a:avLst/>
          </a:prstGeom>
        </p:spPr>
        <p:txBody>
          <a:bodyPr/>
          <a:lstStyle>
            <a:lvl1pPr marL="0" indent="0">
              <a:lnSpc>
                <a:spcPct val="100000"/>
              </a:lnSpc>
              <a:buNone/>
              <a:defRPr sz="3375"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365523" y="1893887"/>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36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Third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Fourth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0D9F4-61C1-B943-9632-D9CA63134CF8}" type="datetimeFigureOut">
              <a:rPr lang="en-US" smtClean="0"/>
              <a:t>6/6/24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BE72A-DA3F-234C-878F-DD72C5FA956B}" type="slidenum">
              <a:rPr lang="en-US" smtClean="0"/>
              <a:t>‹#›</a:t>
            </a:fld>
            <a:endParaRPr lang="en-US"/>
          </a:p>
        </p:txBody>
      </p:sp>
    </p:spTree>
    <p:extLst>
      <p:ext uri="{BB962C8B-B14F-4D97-AF65-F5344CB8AC3E}">
        <p14:creationId xmlns:p14="http://schemas.microsoft.com/office/powerpoint/2010/main" val="1015118154"/>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692" r:id="rId3"/>
    <p:sldLayoutId id="2147483693" r:id="rId4"/>
    <p:sldLayoutId id="2147483697" r:id="rId5"/>
    <p:sldLayoutId id="2147483689" r:id="rId6"/>
    <p:sldLayoutId id="2147483694" r:id="rId7"/>
    <p:sldLayoutId id="2147483700" r:id="rId8"/>
    <p:sldLayoutId id="2147483701" r:id="rId9"/>
    <p:sldLayoutId id="2147483691" r:id="rId10"/>
    <p:sldLayoutId id="2147483699" r:id="rId11"/>
    <p:sldLayoutId id="2147483663" r:id="rId12"/>
    <p:sldLayoutId id="2147483702" r:id="rId13"/>
  </p:sldLayoutIdLst>
  <p:txStyles>
    <p:titleStyle>
      <a:lvl1pPr algn="l" defTabSz="914400" rtl="0" eaLnBrk="1" latinLnBrk="0" hangingPunct="1">
        <a:lnSpc>
          <a:spcPct val="90000"/>
        </a:lnSpc>
        <a:spcBef>
          <a:spcPct val="0"/>
        </a:spcBef>
        <a:buNone/>
        <a:defRPr sz="4400" kern="1200">
          <a:solidFill>
            <a:srgbClr val="000000"/>
          </a:solidFill>
          <a:latin typeface="Avenir Next Demi Bold" panose="020B07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Dreaming Outloud Script Pro" panose="020B0604020202020204" pitchFamily="66"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Dreaming Outloud Script Pro" panose="020B0604020202020204" pitchFamily="66"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87604" y="727587"/>
            <a:ext cx="8214975" cy="4990422"/>
          </a:xfrm>
        </p:spPr>
        <p:txBody>
          <a:bodyPr anchor="ctr">
            <a:noAutofit/>
          </a:bodyPr>
          <a:lstStyle/>
          <a:p>
            <a:pPr>
              <a:lnSpc>
                <a:spcPct val="80000"/>
              </a:lnSpc>
              <a:spcBef>
                <a:spcPts val="0"/>
              </a:spcBef>
            </a:pPr>
            <a:r>
              <a:rPr lang="en-US" sz="9600" dirty="0">
                <a:latin typeface="Avenir Next Heavy"/>
              </a:rPr>
              <a:t>PARTNERS</a:t>
            </a:r>
            <a:br>
              <a:rPr lang="en-US" sz="9600" dirty="0"/>
            </a:br>
            <a:r>
              <a:rPr lang="en-US" sz="9600" dirty="0">
                <a:latin typeface="Avenir Next Heavy"/>
              </a:rPr>
              <a:t>IN</a:t>
            </a:r>
            <a:br>
              <a:rPr lang="en-US" sz="9600" dirty="0"/>
            </a:br>
            <a:r>
              <a:rPr lang="en-US" sz="9600" dirty="0">
                <a:solidFill>
                  <a:srgbClr val="B3D335"/>
                </a:solidFill>
                <a:latin typeface="Avenir Next Heavy"/>
              </a:rPr>
              <a:t>PROGRESS.</a:t>
            </a:r>
          </a:p>
        </p:txBody>
      </p:sp>
      <p:sp>
        <p:nvSpPr>
          <p:cNvPr id="6" name="Rectangle 5">
            <a:extLst>
              <a:ext uri="{FF2B5EF4-FFF2-40B4-BE49-F238E27FC236}">
                <a16:creationId xmlns:a16="http://schemas.microsoft.com/office/drawing/2014/main" id="{AEB1A9EA-95AE-FBE7-1425-0DBC8ED70B3B}"/>
              </a:ext>
            </a:extLst>
          </p:cNvPr>
          <p:cNvSpPr/>
          <p:nvPr/>
        </p:nvSpPr>
        <p:spPr>
          <a:xfrm>
            <a:off x="-155448" y="5601672"/>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7E6F693-60F4-FAD3-2EC6-C3161E3443E1}"/>
              </a:ext>
            </a:extLst>
          </p:cNvPr>
          <p:cNvPicPr>
            <a:picLocks noChangeAspect="1"/>
          </p:cNvPicPr>
          <p:nvPr/>
        </p:nvPicPr>
        <p:blipFill>
          <a:blip r:embed="rId3"/>
          <a:stretch>
            <a:fillRect/>
          </a:stretch>
        </p:blipFill>
        <p:spPr>
          <a:xfrm>
            <a:off x="3747516" y="5886266"/>
            <a:ext cx="2538984" cy="495895"/>
          </a:xfrm>
          <a:prstGeom prst="rect">
            <a:avLst/>
          </a:prstGeom>
        </p:spPr>
      </p:pic>
      <p:pic>
        <p:nvPicPr>
          <p:cNvPr id="8" name="Picture 7" descr="A close-up of a logo&#10;&#10;Description automatically generated">
            <a:extLst>
              <a:ext uri="{FF2B5EF4-FFF2-40B4-BE49-F238E27FC236}">
                <a16:creationId xmlns:a16="http://schemas.microsoft.com/office/drawing/2014/main" id="{0C35BE5C-0B4B-452A-116C-F5F7869D3D94}"/>
              </a:ext>
            </a:extLst>
          </p:cNvPr>
          <p:cNvPicPr>
            <a:picLocks noChangeAspect="1"/>
          </p:cNvPicPr>
          <p:nvPr/>
        </p:nvPicPr>
        <p:blipFill>
          <a:blip r:embed="rId4"/>
          <a:stretch>
            <a:fillRect/>
          </a:stretch>
        </p:blipFill>
        <p:spPr>
          <a:xfrm>
            <a:off x="299668" y="5711820"/>
            <a:ext cx="2957679" cy="837183"/>
          </a:xfrm>
          <a:prstGeom prst="rect">
            <a:avLst/>
          </a:prstGeom>
        </p:spPr>
      </p:pic>
      <p:pic>
        <p:nvPicPr>
          <p:cNvPr id="9" name="Picture 8">
            <a:extLst>
              <a:ext uri="{FF2B5EF4-FFF2-40B4-BE49-F238E27FC236}">
                <a16:creationId xmlns:a16="http://schemas.microsoft.com/office/drawing/2014/main" id="{EBD5EDB9-5195-8966-FF23-7538C9F76D95}"/>
              </a:ext>
            </a:extLst>
          </p:cNvPr>
          <p:cNvPicPr>
            <a:picLocks noChangeAspect="1"/>
          </p:cNvPicPr>
          <p:nvPr/>
        </p:nvPicPr>
        <p:blipFill>
          <a:blip r:embed="rId5"/>
          <a:stretch>
            <a:fillRect/>
          </a:stretch>
        </p:blipFill>
        <p:spPr>
          <a:xfrm>
            <a:off x="6776669" y="5711820"/>
            <a:ext cx="1974883" cy="947332"/>
          </a:xfrm>
          <a:prstGeom prst="rect">
            <a:avLst/>
          </a:prstGeom>
        </p:spPr>
      </p:pic>
    </p:spTree>
    <p:extLst>
      <p:ext uri="{BB962C8B-B14F-4D97-AF65-F5344CB8AC3E}">
        <p14:creationId xmlns:p14="http://schemas.microsoft.com/office/powerpoint/2010/main" val="285204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F1D6C-AEE4-2308-D543-97C3EFBB59BC}"/>
              </a:ext>
            </a:extLst>
          </p:cNvPr>
          <p:cNvSpPr>
            <a:spLocks noGrp="1"/>
          </p:cNvSpPr>
          <p:nvPr>
            <p:ph type="body" sz="quarter" idx="10"/>
          </p:nvPr>
        </p:nvSpPr>
        <p:spPr>
          <a:xfrm>
            <a:off x="0" y="639748"/>
            <a:ext cx="9144000" cy="4780547"/>
          </a:xfrm>
        </p:spPr>
        <p:txBody>
          <a:bodyPr>
            <a:normAutofit/>
          </a:bodyPr>
          <a:lstStyle/>
          <a:p>
            <a:pPr algn="ctr">
              <a:lnSpc>
                <a:spcPct val="110000"/>
              </a:lnSpc>
            </a:pPr>
            <a:r>
              <a:rPr lang="en-US" sz="5400" dirty="0"/>
              <a:t>Questions / Comments</a:t>
            </a:r>
          </a:p>
        </p:txBody>
      </p:sp>
      <p:sp>
        <p:nvSpPr>
          <p:cNvPr id="5" name="TextBox 4">
            <a:extLst>
              <a:ext uri="{FF2B5EF4-FFF2-40B4-BE49-F238E27FC236}">
                <a16:creationId xmlns:a16="http://schemas.microsoft.com/office/drawing/2014/main" id="{20D89AC2-DF98-9DF0-4C88-D5A25224846E}"/>
              </a:ext>
            </a:extLst>
          </p:cNvPr>
          <p:cNvSpPr txBox="1"/>
          <p:nvPr/>
        </p:nvSpPr>
        <p:spPr>
          <a:xfrm>
            <a:off x="2659053" y="5587119"/>
            <a:ext cx="4229448"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 Department of Commerce &amp; Economic Opportunity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dceo.illinois.gov</a:t>
            </a:r>
            <a:r>
              <a:rPr kumimoji="0" lang="en-US" sz="3300" b="1" i="0" u="none" strike="noStrike" kern="1200" cap="none" spc="0" normalizeH="0" baseline="0" noProof="0" dirty="0">
                <a:ln>
                  <a:noFill/>
                </a:ln>
                <a:solidFill>
                  <a:schemeClr val="bg1"/>
                </a:solidFill>
                <a:effectLst/>
                <a:uLnTx/>
                <a:uFillTx/>
                <a:latin typeface="Avenir Next"/>
                <a:ea typeface="+mn-ea"/>
                <a:cs typeface="+mn-cs"/>
              </a:rPr>
              <a:t>/</a:t>
            </a:r>
          </a:p>
        </p:txBody>
      </p:sp>
      <p:sp>
        <p:nvSpPr>
          <p:cNvPr id="6" name="TextBox 5">
            <a:extLst>
              <a:ext uri="{FF2B5EF4-FFF2-40B4-BE49-F238E27FC236}">
                <a16:creationId xmlns:a16="http://schemas.microsoft.com/office/drawing/2014/main" id="{57A1829A-4BCF-7FEC-D651-DDDCCC717DC4}"/>
              </a:ext>
            </a:extLst>
          </p:cNvPr>
          <p:cNvSpPr txBox="1"/>
          <p:nvPr/>
        </p:nvSpPr>
        <p:spPr>
          <a:xfrm>
            <a:off x="1372796" y="2963754"/>
            <a:ext cx="295656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a:t>
            </a:r>
            <a:r>
              <a:rPr lang="en-US" sz="1500" b="1" dirty="0">
                <a:solidFill>
                  <a:schemeClr val="bg1"/>
                </a:solidFill>
                <a:latin typeface="Avenir Next"/>
              </a:rPr>
              <a:t> Manufacturers’ Association</a:t>
            </a:r>
            <a:endParaRPr kumimoji="0" lang="en-US" sz="1500" b="1"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Avenir Next"/>
                <a:ea typeface="+mn-ea"/>
                <a:cs typeface="+mn-cs"/>
              </a:rPr>
              <a:t>IMA-</a:t>
            </a:r>
            <a:r>
              <a:rPr kumimoji="0" lang="en-US" sz="3300" b="1" i="0" u="none" strike="noStrike" kern="1200" cap="none" spc="0" normalizeH="0" baseline="0" noProof="0" dirty="0" err="1">
                <a:ln>
                  <a:noFill/>
                </a:ln>
                <a:solidFill>
                  <a:schemeClr val="bg1"/>
                </a:solidFill>
                <a:effectLst/>
                <a:uLnTx/>
                <a:uFillTx/>
                <a:latin typeface="Avenir Next"/>
                <a:ea typeface="+mn-ea"/>
                <a:cs typeface="+mn-cs"/>
              </a:rPr>
              <a:t>net.org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7" name="TextBox 6">
            <a:extLst>
              <a:ext uri="{FF2B5EF4-FFF2-40B4-BE49-F238E27FC236}">
                <a16:creationId xmlns:a16="http://schemas.microsoft.com/office/drawing/2014/main" id="{1428682E-D281-C28F-FAE7-1E639FF49C83}"/>
              </a:ext>
            </a:extLst>
          </p:cNvPr>
          <p:cNvSpPr txBox="1"/>
          <p:nvPr/>
        </p:nvSpPr>
        <p:spPr>
          <a:xfrm>
            <a:off x="4772495" y="2963754"/>
            <a:ext cx="352044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 Manufacturing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Avenir Next"/>
              </a:rPr>
              <a:t>Excellence Center</a:t>
            </a:r>
            <a:endParaRPr kumimoji="0" lang="en-US" sz="1500" b="1"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IMEC.org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10" name="Rectangle 9">
            <a:extLst>
              <a:ext uri="{FF2B5EF4-FFF2-40B4-BE49-F238E27FC236}">
                <a16:creationId xmlns:a16="http://schemas.microsoft.com/office/drawing/2014/main" id="{6FE82E09-137C-02C4-9FB1-7A65CFBEF8A6}"/>
              </a:ext>
            </a:extLst>
          </p:cNvPr>
          <p:cNvSpPr/>
          <p:nvPr/>
        </p:nvSpPr>
        <p:spPr>
          <a:xfrm>
            <a:off x="-104288" y="1770927"/>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11" name="Picture 10">
            <a:extLst>
              <a:ext uri="{FF2B5EF4-FFF2-40B4-BE49-F238E27FC236}">
                <a16:creationId xmlns:a16="http://schemas.microsoft.com/office/drawing/2014/main" id="{BD800683-2898-02C3-4A27-AFDB449C25F8}"/>
              </a:ext>
            </a:extLst>
          </p:cNvPr>
          <p:cNvPicPr>
            <a:picLocks noChangeAspect="1"/>
          </p:cNvPicPr>
          <p:nvPr/>
        </p:nvPicPr>
        <p:blipFill>
          <a:blip r:embed="rId3"/>
          <a:stretch>
            <a:fillRect/>
          </a:stretch>
        </p:blipFill>
        <p:spPr>
          <a:xfrm>
            <a:off x="1581584" y="1980688"/>
            <a:ext cx="2538984" cy="495895"/>
          </a:xfrm>
          <a:prstGeom prst="rect">
            <a:avLst/>
          </a:prstGeom>
        </p:spPr>
      </p:pic>
      <p:pic>
        <p:nvPicPr>
          <p:cNvPr id="15" name="Picture 14">
            <a:extLst>
              <a:ext uri="{FF2B5EF4-FFF2-40B4-BE49-F238E27FC236}">
                <a16:creationId xmlns:a16="http://schemas.microsoft.com/office/drawing/2014/main" id="{EC433663-7E49-2EC3-59FA-21B17D770EEF}"/>
              </a:ext>
            </a:extLst>
          </p:cNvPr>
          <p:cNvPicPr>
            <a:picLocks noChangeAspect="1"/>
          </p:cNvPicPr>
          <p:nvPr/>
        </p:nvPicPr>
        <p:blipFill>
          <a:blip r:embed="rId4"/>
          <a:stretch>
            <a:fillRect/>
          </a:stretch>
        </p:blipFill>
        <p:spPr>
          <a:xfrm>
            <a:off x="5480596" y="1806243"/>
            <a:ext cx="1974883" cy="947332"/>
          </a:xfrm>
          <a:prstGeom prst="rect">
            <a:avLst/>
          </a:prstGeom>
        </p:spPr>
      </p:pic>
      <p:sp>
        <p:nvSpPr>
          <p:cNvPr id="12" name="Rectangle 11">
            <a:extLst>
              <a:ext uri="{FF2B5EF4-FFF2-40B4-BE49-F238E27FC236}">
                <a16:creationId xmlns:a16="http://schemas.microsoft.com/office/drawing/2014/main" id="{448F0A23-E01B-92B8-78AB-81B611232157}"/>
              </a:ext>
            </a:extLst>
          </p:cNvPr>
          <p:cNvSpPr/>
          <p:nvPr/>
        </p:nvSpPr>
        <p:spPr>
          <a:xfrm>
            <a:off x="-104288" y="4365626"/>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12" descr="A close-up of a logo&#10;&#10;Description automatically generated">
            <a:extLst>
              <a:ext uri="{FF2B5EF4-FFF2-40B4-BE49-F238E27FC236}">
                <a16:creationId xmlns:a16="http://schemas.microsoft.com/office/drawing/2014/main" id="{C75155A2-B3BB-2F9E-35F1-204997045983}"/>
              </a:ext>
            </a:extLst>
          </p:cNvPr>
          <p:cNvPicPr>
            <a:picLocks noChangeAspect="1"/>
          </p:cNvPicPr>
          <p:nvPr/>
        </p:nvPicPr>
        <p:blipFill>
          <a:blip r:embed="rId5"/>
          <a:stretch>
            <a:fillRect/>
          </a:stretch>
        </p:blipFill>
        <p:spPr>
          <a:xfrm>
            <a:off x="3294938" y="4470787"/>
            <a:ext cx="2957679" cy="837183"/>
          </a:xfrm>
          <a:prstGeom prst="rect">
            <a:avLst/>
          </a:prstGeom>
        </p:spPr>
      </p:pic>
    </p:spTree>
    <p:extLst>
      <p:ext uri="{BB962C8B-B14F-4D97-AF65-F5344CB8AC3E}">
        <p14:creationId xmlns:p14="http://schemas.microsoft.com/office/powerpoint/2010/main" val="16913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3A9C7-EBF2-423B-84C5-776BE9187A35}"/>
              </a:ext>
            </a:extLst>
          </p:cNvPr>
          <p:cNvSpPr>
            <a:spLocks noGrp="1"/>
          </p:cNvSpPr>
          <p:nvPr>
            <p:ph type="body" sz="quarter" idx="13"/>
          </p:nvPr>
        </p:nvSpPr>
        <p:spPr/>
        <p:txBody>
          <a:bodyPr/>
          <a:lstStyle/>
          <a:p>
            <a:r>
              <a:rPr lang="en-US" dirty="0"/>
              <a:t>AGENDA</a:t>
            </a:r>
          </a:p>
        </p:txBody>
      </p:sp>
      <p:graphicFrame>
        <p:nvGraphicFramePr>
          <p:cNvPr id="5" name="Text Placeholder 2">
            <a:extLst>
              <a:ext uri="{FF2B5EF4-FFF2-40B4-BE49-F238E27FC236}">
                <a16:creationId xmlns:a16="http://schemas.microsoft.com/office/drawing/2014/main" id="{7B6048EB-81E3-716F-686E-F621399B63A9}"/>
              </a:ext>
            </a:extLst>
          </p:cNvPr>
          <p:cNvGraphicFramePr/>
          <p:nvPr>
            <p:extLst>
              <p:ext uri="{D42A27DB-BD31-4B8C-83A1-F6EECF244321}">
                <p14:modId xmlns:p14="http://schemas.microsoft.com/office/powerpoint/2010/main" val="2842359902"/>
              </p:ext>
            </p:extLst>
          </p:nvPr>
        </p:nvGraphicFramePr>
        <p:xfrm>
          <a:off x="456637" y="1554773"/>
          <a:ext cx="8058713"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6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96748" y="288674"/>
            <a:ext cx="8500363" cy="5865237"/>
          </a:xfrm>
        </p:spPr>
        <p:txBody>
          <a:bodyPr anchor="ctr">
            <a:normAutofit/>
          </a:bodyPr>
          <a:lstStyle/>
          <a:p>
            <a:pPr>
              <a:lnSpc>
                <a:spcPct val="120000"/>
              </a:lnSpc>
              <a:spcBef>
                <a:spcPts val="0"/>
              </a:spcBef>
            </a:pPr>
            <a:r>
              <a:rPr lang="en-US" sz="8000" dirty="0">
                <a:latin typeface="Avenir Next Heavy"/>
              </a:rPr>
              <a:t>INDUSTY DAY:</a:t>
            </a:r>
            <a:br>
              <a:rPr lang="en-US" sz="9600" dirty="0">
                <a:latin typeface="Avenir Next Heavy"/>
              </a:rPr>
            </a:br>
            <a:r>
              <a:rPr lang="en-US" sz="5800" dirty="0">
                <a:solidFill>
                  <a:schemeClr val="bg1"/>
                </a:solidFill>
                <a:latin typeface="+mn-lt"/>
              </a:rPr>
              <a:t>Department of Defense Suppliers</a:t>
            </a:r>
            <a:endParaRPr lang="en-US" sz="4000" dirty="0">
              <a:solidFill>
                <a:schemeClr val="bg1"/>
              </a:solidFill>
              <a:latin typeface="+mn-lt"/>
            </a:endParaRPr>
          </a:p>
        </p:txBody>
      </p:sp>
      <p:sp>
        <p:nvSpPr>
          <p:cNvPr id="3" name="Rectangle 2">
            <a:extLst>
              <a:ext uri="{FF2B5EF4-FFF2-40B4-BE49-F238E27FC236}">
                <a16:creationId xmlns:a16="http://schemas.microsoft.com/office/drawing/2014/main" id="{5AD8E543-4A2C-74FD-CA2F-D384C7659C65}"/>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#1</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0516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443889" y="1385210"/>
            <a:ext cx="7862566" cy="5340095"/>
          </a:xfrm>
        </p:spPr>
        <p:txBody>
          <a:bodyPr anchor="ctr">
            <a:normAutofit fontScale="85000" lnSpcReduction="10000"/>
          </a:bodyPr>
          <a:lstStyle/>
          <a:p>
            <a:pPr>
              <a:lnSpc>
                <a:spcPct val="120000"/>
              </a:lnSpc>
              <a:spcBef>
                <a:spcPts val="0"/>
              </a:spcBef>
            </a:pPr>
            <a:r>
              <a:rPr lang="en-US" sz="9600" dirty="0">
                <a:latin typeface="Avenir Next Heavy"/>
              </a:rPr>
              <a:t>WORKFORCE </a:t>
            </a:r>
            <a:br>
              <a:rPr lang="en-US" sz="9600" dirty="0">
                <a:latin typeface="Avenir Next Heavy"/>
              </a:rPr>
            </a:br>
            <a:r>
              <a:rPr lang="en-US" sz="9600" dirty="0">
                <a:latin typeface="Avenir Next Heavy"/>
              </a:rPr>
              <a:t>SUMMIT</a:t>
            </a:r>
          </a:p>
          <a:p>
            <a:pPr>
              <a:lnSpc>
                <a:spcPct val="120000"/>
              </a:lnSpc>
              <a:spcBef>
                <a:spcPts val="0"/>
              </a:spcBef>
            </a:pPr>
            <a:br>
              <a:rPr lang="en-US" sz="9600" dirty="0">
                <a:latin typeface="Avenir Next Heavy"/>
              </a:rPr>
            </a:b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0E505419-85F1-F1B3-5BC7-B96FC6695462}"/>
              </a:ext>
            </a:extLst>
          </p:cNvPr>
          <p:cNvSpPr/>
          <p:nvPr/>
        </p:nvSpPr>
        <p:spPr>
          <a:xfrm>
            <a:off x="7333888" y="132695"/>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#2</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7459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96E1C1-6A7C-97B4-887C-A77800372EE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#3</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Text Placeholder 1">
            <a:extLst>
              <a:ext uri="{FF2B5EF4-FFF2-40B4-BE49-F238E27FC236}">
                <a16:creationId xmlns:a16="http://schemas.microsoft.com/office/drawing/2014/main" id="{668827AB-92E5-3D4F-00BB-A962DE1D4F0E}"/>
              </a:ext>
            </a:extLst>
          </p:cNvPr>
          <p:cNvSpPr>
            <a:spLocks noGrp="1"/>
          </p:cNvSpPr>
          <p:nvPr>
            <p:ph type="body" sz="quarter" idx="10"/>
          </p:nvPr>
        </p:nvSpPr>
        <p:spPr>
          <a:xfrm>
            <a:off x="396748" y="1225296"/>
            <a:ext cx="8500363" cy="4928615"/>
          </a:xfrm>
        </p:spPr>
        <p:txBody>
          <a:bodyPr anchor="ctr">
            <a:normAutofit/>
          </a:bodyPr>
          <a:lstStyle/>
          <a:p>
            <a:pPr>
              <a:lnSpc>
                <a:spcPct val="120000"/>
              </a:lnSpc>
              <a:spcBef>
                <a:spcPts val="0"/>
              </a:spcBef>
            </a:pPr>
            <a:r>
              <a:rPr lang="en-US" sz="8000" dirty="0">
                <a:latin typeface="Avenir Next Heavy"/>
              </a:rPr>
              <a:t>ISTEP Program:</a:t>
            </a:r>
            <a:br>
              <a:rPr lang="en-US" sz="9600" dirty="0">
                <a:latin typeface="Avenir Next Heavy"/>
              </a:rPr>
            </a:br>
            <a:r>
              <a:rPr lang="en-US" sz="5800" dirty="0">
                <a:solidFill>
                  <a:schemeClr val="bg1"/>
                </a:solidFill>
                <a:latin typeface="+mn-lt"/>
              </a:rPr>
              <a:t>Illinois State Trade Export Promotion Program</a:t>
            </a:r>
            <a:endParaRPr lang="en-US" sz="4000" dirty="0">
              <a:solidFill>
                <a:schemeClr val="bg1"/>
              </a:solidFill>
              <a:latin typeface="+mn-lt"/>
            </a:endParaRPr>
          </a:p>
        </p:txBody>
      </p:sp>
    </p:spTree>
    <p:extLst>
      <p:ext uri="{BB962C8B-B14F-4D97-AF65-F5344CB8AC3E}">
        <p14:creationId xmlns:p14="http://schemas.microsoft.com/office/powerpoint/2010/main" val="388003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173936" y="1404222"/>
            <a:ext cx="8796128" cy="2882789"/>
          </a:xfrm>
        </p:spPr>
        <p:txBody>
          <a:bodyPr anchor="ctr">
            <a:normAutofit fontScale="55000" lnSpcReduction="20000"/>
          </a:bodyPr>
          <a:lstStyle/>
          <a:p>
            <a:pPr>
              <a:lnSpc>
                <a:spcPct val="120000"/>
              </a:lnSpc>
              <a:spcBef>
                <a:spcPts val="0"/>
              </a:spcBef>
            </a:pPr>
            <a:r>
              <a:rPr lang="en-US" sz="9600" dirty="0">
                <a:solidFill>
                  <a:srgbClr val="B3D335"/>
                </a:solidFill>
                <a:latin typeface="Avenir Next Heavy"/>
              </a:rPr>
              <a:t>MANUFACTURING HALL OF FAME &amp; EXCELLENCE AWARDS</a:t>
            </a:r>
          </a:p>
        </p:txBody>
      </p:sp>
      <p:sp>
        <p:nvSpPr>
          <p:cNvPr id="6" name="Rectangle 5">
            <a:extLst>
              <a:ext uri="{FF2B5EF4-FFF2-40B4-BE49-F238E27FC236}">
                <a16:creationId xmlns:a16="http://schemas.microsoft.com/office/drawing/2014/main" id="{D2FE5EDB-345F-EA59-0789-62FF2CC2173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#4</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C0F92241-FA06-675D-D7AD-B857F57CF213}"/>
              </a:ext>
            </a:extLst>
          </p:cNvPr>
          <p:cNvSpPr/>
          <p:nvPr/>
        </p:nvSpPr>
        <p:spPr>
          <a:xfrm>
            <a:off x="302260" y="4287011"/>
            <a:ext cx="3520440" cy="19949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A48F314C-C23D-CF53-59C9-42331CA804EE}"/>
              </a:ext>
            </a:extLst>
          </p:cNvPr>
          <p:cNvPicPr>
            <a:picLocks noChangeAspect="1"/>
          </p:cNvPicPr>
          <p:nvPr/>
        </p:nvPicPr>
        <p:blipFill>
          <a:blip r:embed="rId3"/>
          <a:stretch>
            <a:fillRect/>
          </a:stretch>
        </p:blipFill>
        <p:spPr>
          <a:xfrm>
            <a:off x="292100" y="4287011"/>
            <a:ext cx="3530600" cy="2019300"/>
          </a:xfrm>
          <a:prstGeom prst="rect">
            <a:avLst/>
          </a:prstGeom>
        </p:spPr>
      </p:pic>
      <p:pic>
        <p:nvPicPr>
          <p:cNvPr id="7" name="Picture 6">
            <a:extLst>
              <a:ext uri="{FF2B5EF4-FFF2-40B4-BE49-F238E27FC236}">
                <a16:creationId xmlns:a16="http://schemas.microsoft.com/office/drawing/2014/main" id="{0B0E9537-0363-5D6D-A7F5-9706A4013170}"/>
              </a:ext>
            </a:extLst>
          </p:cNvPr>
          <p:cNvPicPr>
            <a:picLocks noChangeAspect="1"/>
          </p:cNvPicPr>
          <p:nvPr/>
        </p:nvPicPr>
        <p:blipFill>
          <a:blip r:embed="rId4"/>
          <a:stretch>
            <a:fillRect/>
          </a:stretch>
        </p:blipFill>
        <p:spPr>
          <a:xfrm>
            <a:off x="4069080" y="3676186"/>
            <a:ext cx="3648514" cy="2605742"/>
          </a:xfrm>
          <a:prstGeom prst="rect">
            <a:avLst/>
          </a:prstGeom>
        </p:spPr>
      </p:pic>
    </p:spTree>
    <p:extLst>
      <p:ext uri="{BB962C8B-B14F-4D97-AF65-F5344CB8AC3E}">
        <p14:creationId xmlns:p14="http://schemas.microsoft.com/office/powerpoint/2010/main" val="412980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D38F95-732A-6DDC-8F7D-ECA7BCBE3CFA}"/>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#5</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xt Placeholder 1">
            <a:extLst>
              <a:ext uri="{FF2B5EF4-FFF2-40B4-BE49-F238E27FC236}">
                <a16:creationId xmlns:a16="http://schemas.microsoft.com/office/drawing/2014/main" id="{F87410F0-74A1-7903-A191-2A495521FC05}"/>
              </a:ext>
            </a:extLst>
          </p:cNvPr>
          <p:cNvSpPr>
            <a:spLocks noGrp="1"/>
          </p:cNvSpPr>
          <p:nvPr>
            <p:ph type="body" sz="quarter" idx="10"/>
          </p:nvPr>
        </p:nvSpPr>
        <p:spPr>
          <a:xfrm>
            <a:off x="2203704" y="1720643"/>
            <a:ext cx="6940296" cy="2882789"/>
          </a:xfrm>
        </p:spPr>
        <p:txBody>
          <a:bodyPr anchor="ctr">
            <a:normAutofit/>
          </a:bodyPr>
          <a:lstStyle/>
          <a:p>
            <a:pPr>
              <a:lnSpc>
                <a:spcPct val="120000"/>
              </a:lnSpc>
              <a:spcBef>
                <a:spcPts val="0"/>
              </a:spcBef>
            </a:pPr>
            <a:r>
              <a:rPr lang="en-US" sz="9600" dirty="0" err="1">
                <a:solidFill>
                  <a:srgbClr val="B3D335"/>
                </a:solidFill>
                <a:latin typeface="Avenir Next Heavy"/>
              </a:rPr>
              <a:t>BizHub</a:t>
            </a:r>
            <a:endParaRPr lang="en-US" sz="9600" dirty="0">
              <a:solidFill>
                <a:srgbClr val="B3D335"/>
              </a:solidFill>
              <a:latin typeface="Avenir Next Heavy"/>
            </a:endParaRPr>
          </a:p>
        </p:txBody>
      </p:sp>
      <p:pic>
        <p:nvPicPr>
          <p:cNvPr id="5" name="Picture 4">
            <a:extLst>
              <a:ext uri="{FF2B5EF4-FFF2-40B4-BE49-F238E27FC236}">
                <a16:creationId xmlns:a16="http://schemas.microsoft.com/office/drawing/2014/main" id="{63A773BC-D69A-A190-B6CE-23D5139D4C9D}"/>
              </a:ext>
            </a:extLst>
          </p:cNvPr>
          <p:cNvPicPr>
            <a:picLocks noChangeAspect="1"/>
          </p:cNvPicPr>
          <p:nvPr/>
        </p:nvPicPr>
        <p:blipFill>
          <a:blip r:embed="rId3"/>
          <a:stretch>
            <a:fillRect/>
          </a:stretch>
        </p:blipFill>
        <p:spPr>
          <a:xfrm>
            <a:off x="2403348" y="4327398"/>
            <a:ext cx="4191000" cy="1257300"/>
          </a:xfrm>
          <a:prstGeom prst="rect">
            <a:avLst/>
          </a:prstGeom>
        </p:spPr>
      </p:pic>
    </p:spTree>
    <p:extLst>
      <p:ext uri="{BB962C8B-B14F-4D97-AF65-F5344CB8AC3E}">
        <p14:creationId xmlns:p14="http://schemas.microsoft.com/office/powerpoint/2010/main" val="3129375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66C155E-71DD-01CF-5CA2-B920728E9A23}"/>
              </a:ext>
            </a:extLst>
          </p:cNvPr>
          <p:cNvCxnSpPr>
            <a:cxnSpLocks/>
          </p:cNvCxnSpPr>
          <p:nvPr/>
        </p:nvCxnSpPr>
        <p:spPr>
          <a:xfrm>
            <a:off x="634380" y="4668750"/>
            <a:ext cx="8046720" cy="73152"/>
          </a:xfrm>
          <a:prstGeom prst="line">
            <a:avLst/>
          </a:prstGeom>
        </p:spPr>
        <p:style>
          <a:lnRef idx="2">
            <a:schemeClr val="accent2"/>
          </a:lnRef>
          <a:fillRef idx="0">
            <a:schemeClr val="accent2"/>
          </a:fillRef>
          <a:effectRef idx="1">
            <a:schemeClr val="accent2"/>
          </a:effectRef>
          <a:fontRef idx="minor">
            <a:schemeClr val="tx1"/>
          </a:fontRef>
        </p:style>
      </p:cxnSp>
      <p:sp>
        <p:nvSpPr>
          <p:cNvPr id="29" name="Text Placeholder 2">
            <a:extLst>
              <a:ext uri="{FF2B5EF4-FFF2-40B4-BE49-F238E27FC236}">
                <a16:creationId xmlns:a16="http://schemas.microsoft.com/office/drawing/2014/main" id="{8986850A-9F83-F6A8-6C5B-84480AC72A58}"/>
              </a:ext>
            </a:extLst>
          </p:cNvPr>
          <p:cNvSpPr txBox="1">
            <a:spLocks/>
          </p:cNvSpPr>
          <p:nvPr/>
        </p:nvSpPr>
        <p:spPr>
          <a:xfrm>
            <a:off x="188979" y="2395166"/>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err="1"/>
              <a:t>Lauro</a:t>
            </a:r>
            <a:r>
              <a:rPr lang="en-US" b="1" dirty="0"/>
              <a:t> Arias</a:t>
            </a:r>
            <a:endParaRPr lang="en-US" dirty="0"/>
          </a:p>
          <a:p>
            <a:pPr marL="0" indent="0">
              <a:lnSpc>
                <a:spcPct val="110000"/>
              </a:lnSpc>
              <a:buNone/>
            </a:pPr>
            <a:r>
              <a:rPr lang="en-US" dirty="0"/>
              <a:t>Assistant Director of the State of Illinois Office of Trade and Investment</a:t>
            </a:r>
          </a:p>
        </p:txBody>
      </p:sp>
      <p:sp>
        <p:nvSpPr>
          <p:cNvPr id="30" name="Text Placeholder 2">
            <a:extLst>
              <a:ext uri="{FF2B5EF4-FFF2-40B4-BE49-F238E27FC236}">
                <a16:creationId xmlns:a16="http://schemas.microsoft.com/office/drawing/2014/main" id="{F2952DAC-0487-26A2-E4E8-BFD001BAF6FB}"/>
              </a:ext>
            </a:extLst>
          </p:cNvPr>
          <p:cNvSpPr txBox="1">
            <a:spLocks/>
          </p:cNvSpPr>
          <p:nvPr/>
        </p:nvSpPr>
        <p:spPr>
          <a:xfrm>
            <a:off x="3068862" y="2484706"/>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David Boulay </a:t>
            </a:r>
            <a:r>
              <a:rPr lang="en-US" b="1" dirty="0" err="1"/>
              <a:t>Ph.D</a:t>
            </a:r>
            <a:br>
              <a:rPr lang="en-US" b="1" dirty="0"/>
            </a:br>
            <a:r>
              <a:rPr lang="en-US" dirty="0"/>
              <a:t>President</a:t>
            </a:r>
          </a:p>
          <a:p>
            <a:pPr marL="0" indent="0">
              <a:lnSpc>
                <a:spcPct val="110000"/>
              </a:lnSpc>
              <a:buNone/>
            </a:pPr>
            <a:r>
              <a:rPr lang="en-US" dirty="0"/>
              <a:t>Illinois Manufacturing </a:t>
            </a:r>
          </a:p>
          <a:p>
            <a:pPr marL="0" indent="0">
              <a:lnSpc>
                <a:spcPct val="110000"/>
              </a:lnSpc>
              <a:buNone/>
            </a:pPr>
            <a:r>
              <a:rPr lang="en-US" dirty="0"/>
              <a:t>Excellence Center</a:t>
            </a:r>
          </a:p>
          <a:p>
            <a:endParaRPr lang="en-US" dirty="0"/>
          </a:p>
        </p:txBody>
      </p:sp>
      <p:sp>
        <p:nvSpPr>
          <p:cNvPr id="31" name="Text Placeholder 2">
            <a:extLst>
              <a:ext uri="{FF2B5EF4-FFF2-40B4-BE49-F238E27FC236}">
                <a16:creationId xmlns:a16="http://schemas.microsoft.com/office/drawing/2014/main" id="{BD972887-1811-ADE5-B358-81D108117EA3}"/>
              </a:ext>
            </a:extLst>
          </p:cNvPr>
          <p:cNvSpPr txBox="1">
            <a:spLocks/>
          </p:cNvSpPr>
          <p:nvPr/>
        </p:nvSpPr>
        <p:spPr>
          <a:xfrm>
            <a:off x="3296516" y="5743020"/>
            <a:ext cx="2995221"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Sarah Hartwick</a:t>
            </a:r>
            <a:br>
              <a:rPr lang="en-US" b="1" dirty="0"/>
            </a:br>
            <a:r>
              <a:rPr lang="en-US" dirty="0"/>
              <a:t>Workforce Policy and Executive Director</a:t>
            </a:r>
            <a:br>
              <a:rPr lang="en-US" dirty="0"/>
            </a:br>
            <a:r>
              <a:rPr lang="en-US" dirty="0"/>
              <a:t>IMA Education Foundation &amp; Illinois Manufacturers’ Association</a:t>
            </a:r>
          </a:p>
        </p:txBody>
      </p:sp>
      <p:sp>
        <p:nvSpPr>
          <p:cNvPr id="4" name="Text Placeholder 2">
            <a:extLst>
              <a:ext uri="{FF2B5EF4-FFF2-40B4-BE49-F238E27FC236}">
                <a16:creationId xmlns:a16="http://schemas.microsoft.com/office/drawing/2014/main" id="{A4645672-4BAA-CC28-189C-77510814FC20}"/>
              </a:ext>
            </a:extLst>
          </p:cNvPr>
          <p:cNvSpPr txBox="1">
            <a:spLocks/>
          </p:cNvSpPr>
          <p:nvPr/>
        </p:nvSpPr>
        <p:spPr>
          <a:xfrm>
            <a:off x="6003071" y="2387969"/>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Annamarie Dorr</a:t>
            </a:r>
            <a:br>
              <a:rPr lang="en-US" b="1" dirty="0"/>
            </a:br>
            <a:r>
              <a:rPr lang="en-US" dirty="0"/>
              <a:t>Regional Manager of the Office of Employment and Training at the Illinois Department of Commerce and Economic Opportunity</a:t>
            </a:r>
          </a:p>
        </p:txBody>
      </p:sp>
      <p:sp>
        <p:nvSpPr>
          <p:cNvPr id="5" name="Text Placeholder 2">
            <a:extLst>
              <a:ext uri="{FF2B5EF4-FFF2-40B4-BE49-F238E27FC236}">
                <a16:creationId xmlns:a16="http://schemas.microsoft.com/office/drawing/2014/main" id="{C75BB25D-D83F-98A1-039D-B783B2470030}"/>
              </a:ext>
            </a:extLst>
          </p:cNvPr>
          <p:cNvSpPr txBox="1">
            <a:spLocks/>
          </p:cNvSpPr>
          <p:nvPr/>
        </p:nvSpPr>
        <p:spPr>
          <a:xfrm>
            <a:off x="188979" y="5724120"/>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Norm Griffin</a:t>
            </a:r>
            <a:br>
              <a:rPr lang="en-US" b="1" dirty="0"/>
            </a:br>
            <a:r>
              <a:rPr lang="en-US" dirty="0"/>
              <a:t>Business Service Representative</a:t>
            </a:r>
          </a:p>
          <a:p>
            <a:r>
              <a:rPr lang="en-US" dirty="0"/>
              <a:t>Career Link</a:t>
            </a:r>
          </a:p>
        </p:txBody>
      </p:sp>
      <p:sp>
        <p:nvSpPr>
          <p:cNvPr id="9" name="Text Placeholder 2">
            <a:extLst>
              <a:ext uri="{FF2B5EF4-FFF2-40B4-BE49-F238E27FC236}">
                <a16:creationId xmlns:a16="http://schemas.microsoft.com/office/drawing/2014/main" id="{F5CEB68B-FD11-589F-9917-0CBB71B9A01C}"/>
              </a:ext>
            </a:extLst>
          </p:cNvPr>
          <p:cNvSpPr txBox="1">
            <a:spLocks/>
          </p:cNvSpPr>
          <p:nvPr/>
        </p:nvSpPr>
        <p:spPr>
          <a:xfrm>
            <a:off x="6310973" y="5760712"/>
            <a:ext cx="262573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Curt Rendall</a:t>
            </a:r>
            <a:br>
              <a:rPr lang="en-US" dirty="0"/>
            </a:br>
            <a:r>
              <a:rPr lang="en-US" dirty="0"/>
              <a:t>Executive Director</a:t>
            </a:r>
          </a:p>
          <a:p>
            <a:r>
              <a:rPr lang="en-US" dirty="0"/>
              <a:t>Program Development &amp; Innovation</a:t>
            </a:r>
          </a:p>
          <a:p>
            <a:r>
              <a:rPr lang="en-US" dirty="0"/>
              <a:t>Heartland Community College</a:t>
            </a:r>
          </a:p>
        </p:txBody>
      </p:sp>
      <p:pic>
        <p:nvPicPr>
          <p:cNvPr id="7" name="Picture 6">
            <a:extLst>
              <a:ext uri="{FF2B5EF4-FFF2-40B4-BE49-F238E27FC236}">
                <a16:creationId xmlns:a16="http://schemas.microsoft.com/office/drawing/2014/main" id="{248F5FBA-C792-C37D-27ED-FB639AA177FE}"/>
              </a:ext>
            </a:extLst>
          </p:cNvPr>
          <p:cNvPicPr>
            <a:picLocks noChangeAspect="1"/>
          </p:cNvPicPr>
          <p:nvPr/>
        </p:nvPicPr>
        <p:blipFill>
          <a:blip r:embed="rId3"/>
          <a:stretch>
            <a:fillRect/>
          </a:stretch>
        </p:blipFill>
        <p:spPr>
          <a:xfrm>
            <a:off x="688456" y="142485"/>
            <a:ext cx="2089347" cy="2415808"/>
          </a:xfrm>
          <a:prstGeom prst="ellipse">
            <a:avLst/>
          </a:prstGeom>
          <a:ln>
            <a:noFill/>
          </a:ln>
          <a:effectLst>
            <a:softEdge rad="112500"/>
          </a:effectLst>
        </p:spPr>
      </p:pic>
      <p:pic>
        <p:nvPicPr>
          <p:cNvPr id="8" name="Picture 7">
            <a:extLst>
              <a:ext uri="{FF2B5EF4-FFF2-40B4-BE49-F238E27FC236}">
                <a16:creationId xmlns:a16="http://schemas.microsoft.com/office/drawing/2014/main" id="{8776FAAA-641C-FE23-4CDA-808017312E24}"/>
              </a:ext>
            </a:extLst>
          </p:cNvPr>
          <p:cNvPicPr>
            <a:picLocks noChangeAspect="1"/>
          </p:cNvPicPr>
          <p:nvPr/>
        </p:nvPicPr>
        <p:blipFill>
          <a:blip r:embed="rId4"/>
          <a:stretch>
            <a:fillRect/>
          </a:stretch>
        </p:blipFill>
        <p:spPr>
          <a:xfrm>
            <a:off x="3418437" y="265466"/>
            <a:ext cx="2235918" cy="2235918"/>
          </a:xfrm>
          <a:prstGeom prst="ellipse">
            <a:avLst/>
          </a:prstGeom>
          <a:ln>
            <a:noFill/>
          </a:ln>
          <a:effectLst>
            <a:softEdge rad="112500"/>
          </a:effectLst>
        </p:spPr>
      </p:pic>
      <p:pic>
        <p:nvPicPr>
          <p:cNvPr id="10" name="Picture 9">
            <a:extLst>
              <a:ext uri="{FF2B5EF4-FFF2-40B4-BE49-F238E27FC236}">
                <a16:creationId xmlns:a16="http://schemas.microsoft.com/office/drawing/2014/main" id="{F0A1D830-02D3-F01D-DA48-E212FBDF033C}"/>
              </a:ext>
            </a:extLst>
          </p:cNvPr>
          <p:cNvPicPr>
            <a:picLocks noChangeAspect="1"/>
          </p:cNvPicPr>
          <p:nvPr/>
        </p:nvPicPr>
        <p:blipFill>
          <a:blip r:embed="rId5"/>
          <a:stretch>
            <a:fillRect/>
          </a:stretch>
        </p:blipFill>
        <p:spPr>
          <a:xfrm>
            <a:off x="6509323" y="86708"/>
            <a:ext cx="1870821" cy="2465423"/>
          </a:xfrm>
          <a:prstGeom prst="ellipse">
            <a:avLst/>
          </a:prstGeom>
          <a:ln>
            <a:noFill/>
          </a:ln>
          <a:effectLst>
            <a:softEdge rad="112500"/>
          </a:effectLst>
        </p:spPr>
      </p:pic>
      <p:pic>
        <p:nvPicPr>
          <p:cNvPr id="11" name="Picture 10">
            <a:extLst>
              <a:ext uri="{FF2B5EF4-FFF2-40B4-BE49-F238E27FC236}">
                <a16:creationId xmlns:a16="http://schemas.microsoft.com/office/drawing/2014/main" id="{9533725C-DFF8-C49F-4F05-B8E9A4534551}"/>
              </a:ext>
            </a:extLst>
          </p:cNvPr>
          <p:cNvPicPr>
            <a:picLocks noChangeAspect="1"/>
          </p:cNvPicPr>
          <p:nvPr/>
        </p:nvPicPr>
        <p:blipFill>
          <a:blip r:embed="rId6"/>
          <a:stretch>
            <a:fillRect/>
          </a:stretch>
        </p:blipFill>
        <p:spPr>
          <a:xfrm>
            <a:off x="532768" y="3634566"/>
            <a:ext cx="2252527" cy="2263846"/>
          </a:xfrm>
          <a:prstGeom prst="ellipse">
            <a:avLst/>
          </a:prstGeom>
          <a:ln>
            <a:noFill/>
          </a:ln>
          <a:effectLst>
            <a:softEdge rad="112500"/>
          </a:effectLst>
        </p:spPr>
      </p:pic>
      <p:pic>
        <p:nvPicPr>
          <p:cNvPr id="12" name="Picture 11">
            <a:extLst>
              <a:ext uri="{FF2B5EF4-FFF2-40B4-BE49-F238E27FC236}">
                <a16:creationId xmlns:a16="http://schemas.microsoft.com/office/drawing/2014/main" id="{422C8CD6-9D34-495F-F64D-33DE2FF2C03A}"/>
              </a:ext>
            </a:extLst>
          </p:cNvPr>
          <p:cNvPicPr>
            <a:picLocks noChangeAspect="1"/>
          </p:cNvPicPr>
          <p:nvPr/>
        </p:nvPicPr>
        <p:blipFill>
          <a:blip r:embed="rId7"/>
          <a:stretch>
            <a:fillRect/>
          </a:stretch>
        </p:blipFill>
        <p:spPr>
          <a:xfrm>
            <a:off x="3454041" y="3634566"/>
            <a:ext cx="2235918" cy="2235918"/>
          </a:xfrm>
          <a:prstGeom prst="ellipse">
            <a:avLst/>
          </a:prstGeom>
          <a:ln>
            <a:noFill/>
          </a:ln>
          <a:effectLst>
            <a:softEdge rad="112500"/>
          </a:effectLst>
        </p:spPr>
      </p:pic>
      <p:pic>
        <p:nvPicPr>
          <p:cNvPr id="13" name="Picture 12">
            <a:extLst>
              <a:ext uri="{FF2B5EF4-FFF2-40B4-BE49-F238E27FC236}">
                <a16:creationId xmlns:a16="http://schemas.microsoft.com/office/drawing/2014/main" id="{01D22600-601A-1E84-717B-C4C45FAB6E93}"/>
              </a:ext>
            </a:extLst>
          </p:cNvPr>
          <p:cNvPicPr>
            <a:picLocks noChangeAspect="1"/>
          </p:cNvPicPr>
          <p:nvPr/>
        </p:nvPicPr>
        <p:blipFill>
          <a:blip r:embed="rId8"/>
          <a:stretch>
            <a:fillRect/>
          </a:stretch>
        </p:blipFill>
        <p:spPr>
          <a:xfrm>
            <a:off x="6359390" y="3488202"/>
            <a:ext cx="2375663" cy="2235918"/>
          </a:xfrm>
          <a:prstGeom prst="ellipse">
            <a:avLst/>
          </a:prstGeom>
          <a:ln>
            <a:noFill/>
          </a:ln>
          <a:effectLst>
            <a:softEdge rad="112500"/>
          </a:effectLst>
        </p:spPr>
      </p:pic>
    </p:spTree>
    <p:extLst>
      <p:ext uri="{BB962C8B-B14F-4D97-AF65-F5344CB8AC3E}">
        <p14:creationId xmlns:p14="http://schemas.microsoft.com/office/powerpoint/2010/main" val="67632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6FBB3-CF1B-9C07-E670-F28520BEBAA2}"/>
              </a:ext>
            </a:extLst>
          </p:cNvPr>
          <p:cNvSpPr>
            <a:spLocks noGrp="1"/>
          </p:cNvSpPr>
          <p:nvPr>
            <p:ph type="body" sz="quarter" idx="10"/>
          </p:nvPr>
        </p:nvSpPr>
        <p:spPr>
          <a:xfrm>
            <a:off x="387604" y="1515884"/>
            <a:ext cx="8756396" cy="4780547"/>
          </a:xfrm>
        </p:spPr>
        <p:txBody>
          <a:bodyPr>
            <a:normAutofit/>
          </a:bodyPr>
          <a:lstStyle/>
          <a:p>
            <a:r>
              <a:rPr lang="en-US" sz="7200" dirty="0"/>
              <a:t>MANUFACTURING</a:t>
            </a:r>
            <a:br>
              <a:rPr lang="en-US" sz="7200" dirty="0"/>
            </a:br>
            <a:r>
              <a:rPr lang="en-US" sz="7200" dirty="0"/>
              <a:t>SUPPORT: </a:t>
            </a:r>
            <a:br>
              <a:rPr lang="en-US" sz="8000" dirty="0"/>
            </a:br>
            <a:br>
              <a:rPr lang="en-US" sz="8000" dirty="0"/>
            </a:br>
            <a:r>
              <a:rPr lang="en-US" sz="5400" dirty="0">
                <a:solidFill>
                  <a:schemeClr val="bg1"/>
                </a:solidFill>
                <a:latin typeface="+mn-lt"/>
              </a:rPr>
              <a:t>Workforce Round Table</a:t>
            </a:r>
          </a:p>
        </p:txBody>
      </p:sp>
    </p:spTree>
    <p:extLst>
      <p:ext uri="{BB962C8B-B14F-4D97-AF65-F5344CB8AC3E}">
        <p14:creationId xmlns:p14="http://schemas.microsoft.com/office/powerpoint/2010/main" val="3573568139"/>
      </p:ext>
    </p:extLst>
  </p:cSld>
  <p:clrMapOvr>
    <a:masterClrMapping/>
  </p:clrMapOvr>
</p:sld>
</file>

<file path=ppt/theme/theme1.xml><?xml version="1.0" encoding="utf-8"?>
<a:theme xmlns:a="http://schemas.openxmlformats.org/drawingml/2006/main" name="Office Theme">
  <a:themeElements>
    <a:clrScheme name="IMEC Theme 1">
      <a:dk1>
        <a:srgbClr val="000000"/>
      </a:dk1>
      <a:lt1>
        <a:srgbClr val="FFFFFF"/>
      </a:lt1>
      <a:dk2>
        <a:srgbClr val="FEFFFF"/>
      </a:dk2>
      <a:lt2>
        <a:srgbClr val="E7E6E6"/>
      </a:lt2>
      <a:accent1>
        <a:srgbClr val="003B55"/>
      </a:accent1>
      <a:accent2>
        <a:srgbClr val="B3D334"/>
      </a:accent2>
      <a:accent3>
        <a:srgbClr val="006885"/>
      </a:accent3>
      <a:accent4>
        <a:srgbClr val="00A8E5"/>
      </a:accent4>
      <a:accent5>
        <a:srgbClr val="3F6619"/>
      </a:accent5>
      <a:accent6>
        <a:srgbClr val="D5D5D5"/>
      </a:accent6>
      <a:hlink>
        <a:srgbClr val="000000"/>
      </a:hlink>
      <a:folHlink>
        <a:srgbClr val="000000"/>
      </a:folHlink>
    </a:clrScheme>
    <a:fontScheme name="Custom 1">
      <a:majorFont>
        <a:latin typeface="Avenir Next Demi Bold"/>
        <a:ea typeface=""/>
        <a:cs typeface=""/>
      </a:majorFont>
      <a:minorFont>
        <a:latin typeface="Avenir N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10658</TotalTime>
  <Words>967</Words>
  <Application>Microsoft Macintosh PowerPoint</Application>
  <PresentationFormat>On-screen Show (4:3)</PresentationFormat>
  <Paragraphs>84</Paragraphs>
  <Slides>10</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Avenir Next</vt:lpstr>
      <vt:lpstr>Avenir Next Demi Bold</vt:lpstr>
      <vt:lpstr>Avenir Next Heavy</vt:lpstr>
      <vt:lpstr>Avenir Next Medium</vt:lpstr>
      <vt:lpstr>Calibri</vt:lpstr>
      <vt:lpstr>Cambria</vt:lpstr>
      <vt:lpstr>Segoe UI</vt:lpstr>
      <vt:lpstr>Times New Roman</vt:lpstr>
      <vt:lpstr>WordVisiCarriageReturn_MSFontService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Kristy Johns</cp:lastModifiedBy>
  <cp:revision>1519</cp:revision>
  <dcterms:created xsi:type="dcterms:W3CDTF">2020-12-09T14:52:08Z</dcterms:created>
  <dcterms:modified xsi:type="dcterms:W3CDTF">2024-06-06T13:41:40Z</dcterms:modified>
</cp:coreProperties>
</file>