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88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7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2" d="100"/>
          <a:sy n="62" d="100"/>
        </p:scale>
        <p:origin x="1408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42809-45B6-430B-AA9A-1849B2639741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30E93-DA17-471A-8267-13454A7DF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7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9227" y="221292"/>
            <a:ext cx="880554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A74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A74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A74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892974" y="1151936"/>
            <a:ext cx="7358063" cy="232171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 hasCustomPrompt="1"/>
          </p:nvPr>
        </p:nvSpPr>
        <p:spPr>
          <a:xfrm>
            <a:off x="892974" y="3536158"/>
            <a:ext cx="7358063" cy="79474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00"/>
            </a:lvl1pPr>
            <a:lvl2pPr marL="0" indent="160725" algn="ctr">
              <a:spcBef>
                <a:spcPts val="0"/>
              </a:spcBef>
              <a:buSzTx/>
              <a:buNone/>
              <a:defRPr sz="2200"/>
            </a:lvl2pPr>
            <a:lvl3pPr marL="0" indent="321449" algn="ctr">
              <a:spcBef>
                <a:spcPts val="0"/>
              </a:spcBef>
              <a:buSzTx/>
              <a:buNone/>
              <a:defRPr sz="2200"/>
            </a:lvl3pPr>
            <a:lvl4pPr marL="0" indent="482175" algn="ctr">
              <a:spcBef>
                <a:spcPts val="0"/>
              </a:spcBef>
              <a:buSzTx/>
              <a:buNone/>
              <a:defRPr sz="2200"/>
            </a:lvl4pPr>
            <a:lvl5pPr marL="0" indent="642899" algn="ctr">
              <a:spcBef>
                <a:spcPts val="0"/>
              </a:spcBef>
              <a:buSzTx/>
              <a:buNone/>
              <a:defRPr sz="2200"/>
            </a:lvl5pPr>
          </a:lstStyle>
          <a:p>
            <a:pPr lvl="0">
              <a:defRPr sz="1800"/>
            </a:pPr>
            <a:r>
              <a:rPr lang="en-US" sz="2200" dirty="0"/>
              <a:t>Body Level One</a:t>
            </a:r>
          </a:p>
          <a:p>
            <a:pPr lvl="1">
              <a:defRPr sz="1800"/>
            </a:pPr>
            <a:r>
              <a:rPr lang="en-US" sz="2200" dirty="0"/>
              <a:t>Body Level Two</a:t>
            </a:r>
          </a:p>
          <a:p>
            <a:pPr lvl="2">
              <a:defRPr sz="1800"/>
            </a:pPr>
            <a:r>
              <a:rPr lang="en-US" sz="2200" dirty="0"/>
              <a:t>Body Level Three</a:t>
            </a:r>
          </a:p>
          <a:p>
            <a:pPr lvl="3">
              <a:defRPr sz="1800"/>
            </a:pPr>
            <a:r>
              <a:rPr lang="en-US" sz="2200" dirty="0"/>
              <a:t>Body Level Four</a:t>
            </a:r>
          </a:p>
          <a:p>
            <a:pPr lvl="4">
              <a:defRPr sz="1800"/>
            </a:pPr>
            <a:r>
              <a:rPr lang="en-US" sz="2200"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10564822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4190" y="207220"/>
            <a:ext cx="486791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A74A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2802" y="2048922"/>
            <a:ext cx="7398395" cy="2845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435B9-B9B7-E042-CA5F-94ABDBF8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851" y="848142"/>
            <a:ext cx="7358063" cy="2123658"/>
          </a:xfrm>
        </p:spPr>
        <p:txBody>
          <a:bodyPr/>
          <a:lstStyle/>
          <a:p>
            <a:r>
              <a:rPr lang="en-US" dirty="0"/>
              <a:t>Illinois Office of Trade and Investment</a:t>
            </a:r>
            <a:br>
              <a:rPr lang="en-US" dirty="0"/>
            </a:b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/>
              <a:t>What do we do?</a:t>
            </a:r>
            <a:br>
              <a:rPr lang="en-US" dirty="0"/>
            </a:br>
            <a:r>
              <a:rPr lang="en-US" sz="2200" b="0" dirty="0">
                <a:solidFill>
                  <a:schemeClr val="tx1"/>
                </a:solidFill>
                <a:latin typeface="Calibri (BODY)"/>
              </a:rPr>
              <a:t>Help Illinois companies grow business and hire more workers through exports</a:t>
            </a:r>
            <a:br>
              <a:rPr lang="en-US" sz="2200" b="0" dirty="0">
                <a:solidFill>
                  <a:schemeClr val="tx1"/>
                </a:solidFill>
                <a:latin typeface="Calibri (BODY)"/>
              </a:rPr>
            </a:br>
            <a:r>
              <a:rPr lang="en-US" sz="2200" b="0" dirty="0">
                <a:solidFill>
                  <a:schemeClr val="tx1"/>
                </a:solidFill>
                <a:latin typeface="Calibri (BODY)"/>
              </a:rPr>
              <a:t>Attract foreign investment to create jobs in Illinois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2BA3D-14FF-EE02-FF9F-2A3AFCED7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5296" y="3124200"/>
            <a:ext cx="7358063" cy="3231654"/>
          </a:xfrm>
        </p:spPr>
        <p:txBody>
          <a:bodyPr anchor="t"/>
          <a:lstStyle/>
          <a:p>
            <a:pPr algn="l"/>
            <a:r>
              <a:rPr lang="en-US" b="1" dirty="0">
                <a:solidFill>
                  <a:srgbClr val="0A74A1"/>
                </a:solidFill>
              </a:rPr>
              <a:t>How do we do it?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Export counseling &amp; market check: 6 trade specialists in Illinois and 6 offices around the world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Dollars available for reimbursement of export promotion activities</a:t>
            </a:r>
          </a:p>
          <a:p>
            <a:pPr lvl="4" indent="0" algn="l"/>
            <a:r>
              <a:rPr lang="en-US" sz="2000" dirty="0"/>
              <a:t>        - Trade shows, trade missions</a:t>
            </a:r>
          </a:p>
          <a:p>
            <a:pPr lvl="4" indent="0" algn="l"/>
            <a:r>
              <a:rPr lang="en-US" sz="2000" dirty="0"/>
              <a:t>        - Website localization</a:t>
            </a:r>
          </a:p>
          <a:p>
            <a:pPr lvl="4" indent="0" algn="l"/>
            <a:r>
              <a:rPr lang="en-US" sz="2000" dirty="0"/>
              <a:t>        - Product compliance</a:t>
            </a:r>
          </a:p>
          <a:p>
            <a:pPr lvl="4" indent="0" algn="l"/>
            <a:r>
              <a:rPr lang="en-US" sz="2000" dirty="0"/>
              <a:t>        - Export credit insurance</a:t>
            </a:r>
          </a:p>
          <a:p>
            <a:pPr lvl="4" indent="0" algn="l"/>
            <a:r>
              <a:rPr lang="en-US" sz="2000" dirty="0"/>
              <a:t>        - Export training</a:t>
            </a:r>
          </a:p>
        </p:txBody>
      </p:sp>
      <p:pic>
        <p:nvPicPr>
          <p:cNvPr id="4" name="x_Picture 1" descr="DCEO_T&amp;I_GovColorLogo">
            <a:extLst>
              <a:ext uri="{FF2B5EF4-FFF2-40B4-BE49-F238E27FC236}">
                <a16:creationId xmlns:a16="http://schemas.microsoft.com/office/drawing/2014/main" id="{F71C2298-ACB4-61C1-853D-0E18CD31C83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4957"/>
            <a:ext cx="2967140" cy="83944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58DCC1-4023-79A7-B64E-AA6F6A8287A5}"/>
              </a:ext>
            </a:extLst>
          </p:cNvPr>
          <p:cNvSpPr txBox="1"/>
          <p:nvPr/>
        </p:nvSpPr>
        <p:spPr>
          <a:xfrm>
            <a:off x="855296" y="6413711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Contact: Lauro Arias lauro.arias@illinois.gov</a:t>
            </a:r>
          </a:p>
        </p:txBody>
      </p:sp>
    </p:spTree>
    <p:extLst>
      <p:ext uri="{BB962C8B-B14F-4D97-AF65-F5344CB8AC3E}">
        <p14:creationId xmlns:p14="http://schemas.microsoft.com/office/powerpoint/2010/main" val="81177115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12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100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(BODY)</vt:lpstr>
      <vt:lpstr>Office Theme</vt:lpstr>
      <vt:lpstr>Illinois Office of Trade and Investment  What do we do? Help Illinois companies grow business and hire more workers through exports Attract foreign investment to create jobs in Illinois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Schwartz</dc:creator>
  <cp:lastModifiedBy>Arias, Lauro</cp:lastModifiedBy>
  <cp:revision>31</cp:revision>
  <dcterms:created xsi:type="dcterms:W3CDTF">2023-07-10T20:30:01Z</dcterms:created>
  <dcterms:modified xsi:type="dcterms:W3CDTF">2024-06-03T01:38:25Z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2022-05-17T00:00:00Z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2023-07-10T00:00:00Z</vt:filetime>
  </property>
</Properties>
</file>