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8" r:id="rId2"/>
    <p:sldId id="271" r:id="rId3"/>
    <p:sldId id="293" r:id="rId4"/>
    <p:sldId id="326" r:id="rId5"/>
    <p:sldId id="294" r:id="rId6"/>
    <p:sldId id="266" r:id="rId7"/>
    <p:sldId id="295" r:id="rId8"/>
    <p:sldId id="296" r:id="rId9"/>
    <p:sldId id="297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7B0"/>
    <a:srgbClr val="B3D335"/>
    <a:srgbClr val="006885"/>
    <a:srgbClr val="006835"/>
    <a:srgbClr val="D7DF23"/>
    <a:srgbClr val="003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59631-332E-43D9-A85C-F7A154D7E553}" v="13" dt="2023-01-19T20:33:13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4"/>
    <p:restoredTop sz="94649"/>
  </p:normalViewPr>
  <p:slideViewPr>
    <p:cSldViewPr snapToGrid="0" snapToObjects="1">
      <p:cViewPr varScale="1">
        <p:scale>
          <a:sx n="108" d="100"/>
          <a:sy n="108" d="100"/>
        </p:scale>
        <p:origin x="6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D0D4F-0596-48B9-8DDA-1020A2684F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F8444-1C5E-4CBF-B19A-9F907724CB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14BA5-1A4D-4595-B78F-8F64C06EC1E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9DAF7-2E11-4928-A75F-55386A2379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721C7-BCBC-4850-B61C-70AA116269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319E1-8E0C-4BBE-8DF5-62805D6D8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72767-7A02-433B-AB85-0EAF93E88D1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87585-FBAD-4428-9FAC-0365A3B5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1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71BDFF-7B3D-4A72-9D95-5EC6C1F75155}" type="slidenum">
              <a:rPr lang="en-US" altLang="en-US" smtClean="0"/>
              <a:pPr eaLnBrk="1" hangingPunct="1"/>
              <a:t>10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900">
                <a:latin typeface="Tahoma" pitchFamily="34" charset="0"/>
              </a:rPr>
              <a:t>The three Original TWI programs work together like a three-legged stool — take one leg away and the stool falls down. JS acts as the seat to hold it all together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DA85BAD-E5ED-A145-9B95-A329F36CFD0B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05" y="884947"/>
            <a:ext cx="9643196" cy="478054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5000" b="1" i="0">
                <a:solidFill>
                  <a:srgbClr val="006885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5711825"/>
            <a:ext cx="5549900" cy="54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None/>
              <a:defRPr sz="25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D3D6A3A4-5833-CAAE-1927-3ED85FA8F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6213" y="5371456"/>
            <a:ext cx="1625600" cy="10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D67DB-884D-FF4C-8027-5389134CD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00" y="1633422"/>
            <a:ext cx="10464800" cy="26543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4"/>
            <a:ext cx="11191290" cy="1093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513933"/>
            <a:ext cx="2698676" cy="667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6075AF8-8D0D-4D4E-A154-8E3A6BC0B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5181601"/>
            <a:ext cx="2698676" cy="1210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B3416E1-C6AE-F04F-A176-C5A880C6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9651" y="4513933"/>
            <a:ext cx="2698676" cy="667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98DC21A-66B8-D34C-9167-0B263C71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9651" y="5181601"/>
            <a:ext cx="2698676" cy="1210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532186-E89D-BF45-936C-74423218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1698" y="4513933"/>
            <a:ext cx="2698676" cy="667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E48250F-46DE-8F4E-9B56-9A7ED8EBA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1698" y="5181601"/>
            <a:ext cx="2698676" cy="1210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FC8AA1-125C-40EB-BDBA-B8AAB3E0DC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678" y="1616912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0C01B4E6-AB61-4DAF-98A8-B9654C6BF6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46662" y="1611234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42A1E8AF-6FD0-4FBD-842C-AB1B7E47DA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46350" y="1603933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BC42BE-44E0-DF4E-B9E5-386390273A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30C43D-8CD1-164A-90BC-36DAC3350113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53DE04-1548-714B-A4FC-4500F0453EEF}"/>
              </a:ext>
            </a:extLst>
          </p:cNvPr>
          <p:cNvSpPr/>
          <p:nvPr userDrawn="1"/>
        </p:nvSpPr>
        <p:spPr>
          <a:xfrm>
            <a:off x="596391" y="3632379"/>
            <a:ext cx="1328961" cy="461177"/>
          </a:xfrm>
          <a:prstGeom prst="rect">
            <a:avLst/>
          </a:prstGeom>
          <a:solidFill>
            <a:srgbClr val="B3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FE1A10-26AB-1747-8D8E-E23FBB9F3286}"/>
              </a:ext>
            </a:extLst>
          </p:cNvPr>
          <p:cNvSpPr txBox="1">
            <a:spLocks/>
          </p:cNvSpPr>
          <p:nvPr userDrawn="1"/>
        </p:nvSpPr>
        <p:spPr>
          <a:xfrm>
            <a:off x="596391" y="3710444"/>
            <a:ext cx="1328961" cy="325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3B55"/>
                </a:solidFill>
                <a:latin typeface="Avenir Next" panose="020B0503020202020204" pitchFamily="34" charset="0"/>
              </a:rPr>
              <a:t>IMEC.org</a:t>
            </a:r>
            <a:endParaRPr lang="en-US" sz="2000" dirty="0">
              <a:solidFill>
                <a:srgbClr val="003B55"/>
              </a:solidFill>
              <a:latin typeface="Avenir Next" panose="020B0503020202020204" pitchFamily="34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6317C5-A4AB-3840-9B59-F61CD68FD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840" y="4674949"/>
            <a:ext cx="325424" cy="3254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AE3D8E-59CD-5546-AD07-6642DDFF2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952" y="4273275"/>
            <a:ext cx="325424" cy="325424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0FB88AC-2425-2C4E-906A-A0DE43F219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618836"/>
            <a:ext cx="9428162" cy="30135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41867D7-47B3-A484-706D-A5389B8A5C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213" y="5371456"/>
            <a:ext cx="1625600" cy="10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51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136" y="1559231"/>
            <a:ext cx="10972800" cy="452596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90647" y="6275071"/>
            <a:ext cx="6559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© Copyright 2014. Illinois Manufacturing Excellence Center.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85787" y="6275071"/>
            <a:ext cx="55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defRPr>
            </a:lvl1pPr>
          </a:lstStyle>
          <a:p>
            <a:fld id="{61142FFA-6AE8-42B7-9C87-0225D29456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71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84952" y="6275071"/>
            <a:ext cx="6065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© Copyright 2014. Illinois Manufacturing Excellence Center.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85787" y="6275071"/>
            <a:ext cx="55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defRPr>
            </a:lvl1pPr>
          </a:lstStyle>
          <a:p>
            <a:fld id="{61142FFA-6AE8-42B7-9C87-0225D29456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57F95-A39D-4ACE-8295-41A9FBD4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A0D9F4-61C1-B943-9632-D9CA63134CF8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D340B-5C6F-4CA4-97F3-96C3CD91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959A6-15AE-479F-9D45-971EE4E7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C54339E6-D89D-4455-8A4E-CF98995A2F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848" y="389894"/>
            <a:ext cx="10744951" cy="960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505AE5F-FC29-4F23-8E1B-2D73365B67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9" y="1554773"/>
            <a:ext cx="10744951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4501D7-C02F-4498-B904-2AEA5A956FD2}"/>
              </a:ext>
            </a:extLst>
          </p:cNvPr>
          <p:cNvCxnSpPr>
            <a:cxnSpLocks/>
          </p:cNvCxnSpPr>
          <p:nvPr userDrawn="1"/>
        </p:nvCxnSpPr>
        <p:spPr>
          <a:xfrm>
            <a:off x="608848" y="1414465"/>
            <a:ext cx="1082930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46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4B54B7-B667-D64F-AFD2-1840FA32E16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217597-8FEC-E544-A308-9BB0D97DF84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96F52D-425A-CE4A-8D70-30F22975F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0"/>
            <a:ext cx="10535654" cy="63917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6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654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DED0C-DBD9-4115-927B-D7E15DC07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606" y="764507"/>
            <a:ext cx="5352688" cy="526222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86256A3-F708-1B41-A818-4F7F0084E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3663" y="3578936"/>
            <a:ext cx="4792662" cy="1064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rgbClr val="003B55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614FDB1-99BB-A345-AFAE-729E63D5B3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663" y="2735264"/>
            <a:ext cx="4793164" cy="671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3931EB-98DE-A44D-9E64-35A75E8C91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8669" y="892505"/>
            <a:ext cx="4910138" cy="4910138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 b="0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[Insert presenter picture here]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D076B3-54D1-234B-AD25-740B1B828471}"/>
              </a:ext>
            </a:extLst>
          </p:cNvPr>
          <p:cNvCxnSpPr>
            <a:cxnSpLocks/>
          </p:cNvCxnSpPr>
          <p:nvPr userDrawn="1"/>
        </p:nvCxnSpPr>
        <p:spPr>
          <a:xfrm>
            <a:off x="6443614" y="3429000"/>
            <a:ext cx="4793213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14E5C379-67F9-3547-AE6A-199C6F3E3BDC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226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0038" y="334222"/>
            <a:ext cx="7327900" cy="960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2393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6060ED5D-499F-0847-8BBD-6FDB198C7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188" r="28120"/>
          <a:stretch/>
        </p:blipFill>
        <p:spPr>
          <a:xfrm>
            <a:off x="0" y="0"/>
            <a:ext cx="35687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84184-C8BD-48F6-8FA5-FA060FCB9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5687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B3EC5B9-7311-4D47-9438-C3FCD5B96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4974" y="1554773"/>
            <a:ext cx="7198826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42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334222"/>
            <a:ext cx="7327900" cy="960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5817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F7FDF52A-A77B-F341-B1AD-BE33F1EA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329" r="9329"/>
          <a:stretch/>
        </p:blipFill>
        <p:spPr>
          <a:xfrm>
            <a:off x="8382000" y="3241963"/>
            <a:ext cx="3810000" cy="3122613"/>
          </a:xfrm>
          <a:prstGeom prst="rect">
            <a:avLst/>
          </a:prstGeom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725AB6E4-16D8-1C4A-B4AA-9E53A24F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365" r="9365"/>
          <a:stretch/>
        </p:blipFill>
        <p:spPr>
          <a:xfrm>
            <a:off x="8382000" y="0"/>
            <a:ext cx="3810000" cy="312261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B313D9-3656-44FF-AE2A-7DDB74591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0" y="0"/>
            <a:ext cx="3810000" cy="312261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6BADE1F-C3AE-43C0-87AC-4C2D20177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0" y="3230648"/>
            <a:ext cx="3810000" cy="312261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FF15028-CCB5-4CBF-9967-5F709DED3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849" y="1554773"/>
            <a:ext cx="7198827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72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3"/>
            <a:ext cx="11191290" cy="1392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354BE0F-97D1-4956-85CC-A918CE184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363" y="1893887"/>
            <a:ext cx="10744951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04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163" y="360263"/>
            <a:ext cx="11220450" cy="1035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2582863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FB6D854-9235-CE48-87F3-38DE3FD80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163" y="3016009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810" y="2582863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985C2A3B-6628-3642-AB80-77E93C273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810" y="3016009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039" y="2582863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9AFB1F0A-9CFE-F749-BC3F-B0A5BF33A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8039" y="3016009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810" y="5034680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CD6CE22C-3E70-6A42-8DC2-E78FF7FA3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810" y="5467826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5034680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BC56E8E2-2CE3-264C-9C6F-FEC0EDDCD9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163" y="5467826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9B0F4641-39C8-AC42-B48F-3CCF2368C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8039" y="4544486"/>
            <a:ext cx="3459162" cy="859032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60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EDDEF2E3-29F5-AB41-B582-80E3D32BA5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8039" y="5467826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5792" y="1680404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5791" y="4092289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116" y="4013732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8117" y="1699716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87423" y="1702294"/>
            <a:ext cx="1407826" cy="7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0224" y="1669177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98659" y="4170880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68230" y="4092289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5593" y="1691630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8659" y="1702294"/>
            <a:ext cx="1407826" cy="775235"/>
          </a:xfrm>
          <a:prstGeom prst="rect">
            <a:avLst/>
          </a:prstGeom>
        </p:spPr>
      </p:pic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31F3981-6F84-4884-BBDA-A38B15A017D1}"/>
              </a:ext>
            </a:extLst>
          </p:cNvPr>
          <p:cNvSpPr txBox="1">
            <a:spLocks/>
          </p:cNvSpPr>
          <p:nvPr userDrawn="1"/>
        </p:nvSpPr>
        <p:spPr>
          <a:xfrm>
            <a:off x="1991355" y="202320"/>
            <a:ext cx="8415338" cy="1035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1" i="0" kern="1200">
                <a:solidFill>
                  <a:schemeClr val="bg1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2022 Client-Reported Impacts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8FB7DA6-C28C-4B0E-AAE9-C27EDE7B087A}"/>
              </a:ext>
            </a:extLst>
          </p:cNvPr>
          <p:cNvSpPr txBox="1">
            <a:spLocks/>
          </p:cNvSpPr>
          <p:nvPr userDrawn="1"/>
        </p:nvSpPr>
        <p:spPr>
          <a:xfrm>
            <a:off x="2327321" y="2718422"/>
            <a:ext cx="2769395" cy="39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$1,357,032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7277B30-4D65-413D-B49E-7D6A6D708C8F}"/>
              </a:ext>
            </a:extLst>
          </p:cNvPr>
          <p:cNvSpPr txBox="1">
            <a:spLocks/>
          </p:cNvSpPr>
          <p:nvPr userDrawn="1"/>
        </p:nvSpPr>
        <p:spPr>
          <a:xfrm>
            <a:off x="5602798" y="2718422"/>
            <a:ext cx="2594372" cy="396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4,471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DADF341-9EA6-4AC2-900A-A20E38AAD06E}"/>
              </a:ext>
            </a:extLst>
          </p:cNvPr>
          <p:cNvSpPr txBox="1">
            <a:spLocks/>
          </p:cNvSpPr>
          <p:nvPr userDrawn="1"/>
        </p:nvSpPr>
        <p:spPr>
          <a:xfrm>
            <a:off x="8329194" y="2718422"/>
            <a:ext cx="2263589" cy="396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1,867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EBC32BD8-DD9E-494E-B953-EB5053A604B4}"/>
              </a:ext>
            </a:extLst>
          </p:cNvPr>
          <p:cNvSpPr txBox="1">
            <a:spLocks/>
          </p:cNvSpPr>
          <p:nvPr userDrawn="1"/>
        </p:nvSpPr>
        <p:spPr>
          <a:xfrm>
            <a:off x="5602798" y="5299036"/>
            <a:ext cx="1948914" cy="396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19:1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3D335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18C9F797-8A74-488D-8B42-B8731C8A5992}"/>
              </a:ext>
            </a:extLst>
          </p:cNvPr>
          <p:cNvSpPr txBox="1">
            <a:spLocks/>
          </p:cNvSpPr>
          <p:nvPr userDrawn="1"/>
        </p:nvSpPr>
        <p:spPr>
          <a:xfrm>
            <a:off x="2411085" y="5271739"/>
            <a:ext cx="2074629" cy="396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$73,969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CBA9988-E598-47D4-AFB8-EB0C3BB220B6}"/>
              </a:ext>
            </a:extLst>
          </p:cNvPr>
          <p:cNvSpPr txBox="1">
            <a:spLocks/>
          </p:cNvSpPr>
          <p:nvPr userDrawn="1"/>
        </p:nvSpPr>
        <p:spPr>
          <a:xfrm>
            <a:off x="7493561" y="4432106"/>
            <a:ext cx="2834550" cy="39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00" b="1" i="0" kern="1200">
                <a:solidFill>
                  <a:srgbClr val="B3D335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$480,633,397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98FD57B-A00B-4999-B5EB-F887D58A1B4E}"/>
              </a:ext>
            </a:extLst>
          </p:cNvPr>
          <p:cNvSpPr txBox="1">
            <a:spLocks/>
          </p:cNvSpPr>
          <p:nvPr userDrawn="1"/>
        </p:nvSpPr>
        <p:spPr>
          <a:xfrm>
            <a:off x="2206299" y="3123863"/>
            <a:ext cx="1873624" cy="7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Average New &amp; Retained Sales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5BB320E-13E7-4CFD-9346-19F15B55BC75}"/>
              </a:ext>
            </a:extLst>
          </p:cNvPr>
          <p:cNvSpPr txBox="1">
            <a:spLocks/>
          </p:cNvSpPr>
          <p:nvPr userDrawn="1"/>
        </p:nvSpPr>
        <p:spPr>
          <a:xfrm>
            <a:off x="4958462" y="3123863"/>
            <a:ext cx="3238708" cy="7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Jobs Created &amp; Retained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A1A7A66-A2EC-43A7-A43E-F82A7F1B732C}"/>
              </a:ext>
            </a:extLst>
          </p:cNvPr>
          <p:cNvSpPr txBox="1">
            <a:spLocks/>
          </p:cNvSpPr>
          <p:nvPr userDrawn="1"/>
        </p:nvSpPr>
        <p:spPr>
          <a:xfrm>
            <a:off x="7871994" y="3123863"/>
            <a:ext cx="2720789" cy="7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Companies Assisted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69E6738A-5EF0-4A1D-B88C-0B0CB4BC1F88}"/>
              </a:ext>
            </a:extLst>
          </p:cNvPr>
          <p:cNvSpPr txBox="1">
            <a:spLocks/>
          </p:cNvSpPr>
          <p:nvPr userDrawn="1"/>
        </p:nvSpPr>
        <p:spPr>
          <a:xfrm>
            <a:off x="5021214" y="5705530"/>
            <a:ext cx="2530497" cy="7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Return on Investment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57970615-1B05-4CB5-AE22-224FF4EE7E9C}"/>
              </a:ext>
            </a:extLst>
          </p:cNvPr>
          <p:cNvSpPr txBox="1">
            <a:spLocks/>
          </p:cNvSpPr>
          <p:nvPr userDrawn="1"/>
        </p:nvSpPr>
        <p:spPr>
          <a:xfrm>
            <a:off x="1991355" y="5705530"/>
            <a:ext cx="2594372" cy="7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Average Cost Savings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FA6C8B57-1DFF-4845-A948-0764611A5D17}"/>
              </a:ext>
            </a:extLst>
          </p:cNvPr>
          <p:cNvSpPr txBox="1">
            <a:spLocks/>
          </p:cNvSpPr>
          <p:nvPr userDrawn="1"/>
        </p:nvSpPr>
        <p:spPr>
          <a:xfrm>
            <a:off x="7674216" y="5006945"/>
            <a:ext cx="2473240" cy="86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Aggregate Impact to Illinois Economy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009BF0-C89B-4EB3-A23D-73AA9054C653}"/>
              </a:ext>
            </a:extLst>
          </p:cNvPr>
          <p:cNvSpPr txBox="1"/>
          <p:nvPr userDrawn="1"/>
        </p:nvSpPr>
        <p:spPr>
          <a:xfrm>
            <a:off x="1639771" y="6391965"/>
            <a:ext cx="4580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500"/>
              </a:spcBef>
            </a:pPr>
            <a:r>
              <a:rPr lang="en-US" sz="1000" i="1" dirty="0">
                <a:solidFill>
                  <a:srgbClr val="FFFFFF"/>
                </a:solidFill>
                <a:latin typeface="Avenir Next" panose="020B0503020202020204" pitchFamily="34" charset="0"/>
              </a:rPr>
              <a:t>*Reported on annual NIST-MEP manufacturing survey</a:t>
            </a:r>
          </a:p>
        </p:txBody>
      </p:sp>
    </p:spTree>
    <p:extLst>
      <p:ext uri="{BB962C8B-B14F-4D97-AF65-F5344CB8AC3E}">
        <p14:creationId xmlns:p14="http://schemas.microsoft.com/office/powerpoint/2010/main" val="40513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5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63" r:id="rId9"/>
    <p:sldLayoutId id="2147483661" r:id="rId10"/>
    <p:sldLayoutId id="2147483656" r:id="rId11"/>
    <p:sldLayoutId id="2147483664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9D56A2-3E12-B745-A42E-C62882575E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3897B0"/>
                </a:solidFill>
              </a:rPr>
              <a:t>TRAINING</a:t>
            </a:r>
          </a:p>
          <a:p>
            <a:r>
              <a:rPr lang="en-US" sz="8000" dirty="0">
                <a:solidFill>
                  <a:srgbClr val="3897B0"/>
                </a:solidFill>
              </a:rPr>
              <a:t>WITHIN </a:t>
            </a:r>
          </a:p>
          <a:p>
            <a:r>
              <a:rPr lang="en-US" sz="8000" dirty="0">
                <a:solidFill>
                  <a:srgbClr val="B3D335"/>
                </a:solidFill>
              </a:rPr>
              <a:t>INDUSTRY.</a:t>
            </a:r>
          </a:p>
          <a:p>
            <a:r>
              <a:rPr lang="en-US" sz="2400" dirty="0">
                <a:solidFill>
                  <a:schemeClr val="bg1"/>
                </a:solidFill>
                <a:latin typeface="Avenir Next Demi Bold" panose="020B0703020202020204" pitchFamily="34" charset="0"/>
              </a:rPr>
              <a:t>An Overview of Job Methods Training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2E200-E108-FF4E-98CE-6B0BF42D0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49" y="5711825"/>
            <a:ext cx="6757571" cy="541338"/>
          </a:xfrm>
        </p:spPr>
        <p:txBody>
          <a:bodyPr/>
          <a:lstStyle/>
          <a:p>
            <a:r>
              <a:rPr lang="en-US" dirty="0"/>
              <a:t>Presenter: </a:t>
            </a:r>
            <a:r>
              <a:rPr lang="en-US" sz="2400" dirty="0"/>
              <a:t>Ed Huey | Technical Specialist</a:t>
            </a:r>
          </a:p>
        </p:txBody>
      </p:sp>
    </p:spTree>
    <p:extLst>
      <p:ext uri="{BB962C8B-B14F-4D97-AF65-F5344CB8AC3E}">
        <p14:creationId xmlns:p14="http://schemas.microsoft.com/office/powerpoint/2010/main" val="427229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727602" y="258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26984"/>
                </a:solidFill>
                <a:latin typeface="Myriad Pro Light"/>
                <a:ea typeface="+mj-ea"/>
                <a:cs typeface="Myriad Pro Light"/>
              </a:defRPr>
            </a:lvl1pPr>
          </a:lstStyle>
          <a:p>
            <a:r>
              <a:rPr lang="en-US" altLang="en-US" sz="4400" dirty="0">
                <a:latin typeface="Avenir Next Demi Bold" panose="020B0703020202020204" pitchFamily="34" charset="0"/>
              </a:rPr>
              <a:t>WHAT IS TWI?</a:t>
            </a:r>
          </a:p>
        </p:txBody>
      </p:sp>
      <p:sp>
        <p:nvSpPr>
          <p:cNvPr id="10" name="Isosceles Triangle 9"/>
          <p:cNvSpPr>
            <a:spLocks noChangeArrowheads="1"/>
          </p:cNvSpPr>
          <p:nvPr/>
        </p:nvSpPr>
        <p:spPr bwMode="auto">
          <a:xfrm rot="10800000">
            <a:off x="3806825" y="3309938"/>
            <a:ext cx="3886200" cy="685800"/>
          </a:xfrm>
          <a:prstGeom prst="triangle">
            <a:avLst>
              <a:gd name="adj" fmla="val 47907"/>
            </a:avLst>
          </a:prstGeom>
          <a:solidFill>
            <a:srgbClr val="FF0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Can 5"/>
          <p:cNvSpPr/>
          <p:nvPr/>
        </p:nvSpPr>
        <p:spPr>
          <a:xfrm rot="1031803">
            <a:off x="3352801" y="1795464"/>
            <a:ext cx="549275" cy="29432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an 6"/>
          <p:cNvSpPr/>
          <p:nvPr/>
        </p:nvSpPr>
        <p:spPr>
          <a:xfrm rot="20785507">
            <a:off x="7432676" y="1808163"/>
            <a:ext cx="550863" cy="30416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5483225" y="2243138"/>
            <a:ext cx="685800" cy="34290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425825" y="1404938"/>
            <a:ext cx="4724400" cy="1219201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4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4495800" y="184785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Calibri" pitchFamily="34" charset="0"/>
              </a:rPr>
              <a:t>Supervisor’s Job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 rot="-4337233">
            <a:off x="2629694" y="3199607"/>
            <a:ext cx="200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JOB INSTRUCTION</a:t>
            </a: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 rot="-5400000">
            <a:off x="4671219" y="3752057"/>
            <a:ext cx="2222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Calibri" pitchFamily="34" charset="0"/>
              </a:rPr>
              <a:t>JOB METHODS</a:t>
            </a: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 rot="4489970">
            <a:off x="6745288" y="3435351"/>
            <a:ext cx="2049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JOB RELATIONS</a:t>
            </a: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4800600" y="3309938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JOB</a:t>
            </a: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6172200" y="3309938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SAFETY</a:t>
            </a:r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2514600" y="48768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Standardized Work</a:t>
            </a: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4876800" y="5638801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Continuous Improvement</a:t>
            </a: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7924800" y="492125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Results Through People</a:t>
            </a:r>
          </a:p>
        </p:txBody>
      </p:sp>
    </p:spTree>
    <p:extLst>
      <p:ext uri="{BB962C8B-B14F-4D97-AF65-F5344CB8AC3E}">
        <p14:creationId xmlns:p14="http://schemas.microsoft.com/office/powerpoint/2010/main" val="328008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/>
              <a:t>Job Methods (JM) Is a practical plan to help you produce greater quantities of quality products in less time by making the best use of the Manpower, Machines and Materials </a:t>
            </a:r>
            <a:r>
              <a:rPr lang="en-US" sz="2800" b="1" u="sng" dirty="0"/>
              <a:t>now available</a:t>
            </a:r>
            <a:r>
              <a:rPr lang="en-US" sz="2800" dirty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incremental lean">
            <a:extLst>
              <a:ext uri="{FF2B5EF4-FFF2-40B4-BE49-F238E27FC236}">
                <a16:creationId xmlns:a16="http://schemas.microsoft.com/office/drawing/2014/main" id="{2D48B85B-57E2-E7AB-51F0-C2CF253A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0" y="1554773"/>
            <a:ext cx="60198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1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42130"/>
                </a:solidFill>
                <a:effectLst/>
                <a:latin typeface="Avenir Next Medium" panose="020B0603020202020204" pitchFamily="34" charset="0"/>
              </a:rPr>
              <a:t>Step 1 - Break down the job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42130"/>
                </a:solidFill>
                <a:effectLst/>
                <a:latin typeface="Avenir Next Medium" panose="020B0603020202020204" pitchFamily="34" charset="0"/>
              </a:rPr>
              <a:t>Step 2 - Question every detail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42130"/>
                </a:solidFill>
                <a:effectLst/>
                <a:latin typeface="Avenir Next Medium" panose="020B0603020202020204" pitchFamily="34" charset="0"/>
              </a:rPr>
              <a:t>Step 3 - Develop a new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130"/>
                </a:solidFill>
                <a:latin typeface="Avenir Next Medium" panose="020B0603020202020204" pitchFamily="34" charset="0"/>
              </a:rPr>
              <a:t>Step 4 – Apply the new method</a:t>
            </a:r>
            <a:endParaRPr lang="en-US" sz="2800" b="0" i="0" dirty="0">
              <a:solidFill>
                <a:srgbClr val="042130"/>
              </a:solidFill>
              <a:effectLst/>
              <a:latin typeface="Avenir Next Medium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Break down the job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List all details of the job exactly as it is done include</a:t>
            </a:r>
          </a:p>
          <a:p>
            <a:pPr marL="1257300" lvl="1" indent="-457200"/>
            <a:r>
              <a:rPr lang="en-US" dirty="0"/>
              <a:t>Material Handling</a:t>
            </a:r>
          </a:p>
          <a:p>
            <a:pPr marL="1257300" lvl="1" indent="-457200"/>
            <a:r>
              <a:rPr lang="en-US" dirty="0"/>
              <a:t>Machine work</a:t>
            </a:r>
          </a:p>
          <a:p>
            <a:pPr marL="1257300" lvl="1" indent="-457200"/>
            <a:r>
              <a:rPr lang="en-US" dirty="0"/>
              <a:t>Hand work</a:t>
            </a:r>
          </a:p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3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  <p:pic>
        <p:nvPicPr>
          <p:cNvPr id="4" name="Content Placeholder 6" descr="Diagram, table&#10;&#10;Description automatically generated">
            <a:extLst>
              <a:ext uri="{FF2B5EF4-FFF2-40B4-BE49-F238E27FC236}">
                <a16:creationId xmlns:a16="http://schemas.microsoft.com/office/drawing/2014/main" id="{5C6D23C5-CBDA-1DE2-7297-997C4143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4773"/>
            <a:ext cx="6156754" cy="48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Question Every Detail</a:t>
            </a:r>
          </a:p>
          <a:p>
            <a:r>
              <a:rPr lang="en-US" b="1" u="sng" dirty="0"/>
              <a:t>Why</a:t>
            </a:r>
            <a:r>
              <a:rPr lang="en-US" dirty="0"/>
              <a:t> is it necessary?</a:t>
            </a:r>
          </a:p>
          <a:p>
            <a:r>
              <a:rPr lang="en-US" b="1" u="sng" dirty="0"/>
              <a:t>What</a:t>
            </a:r>
            <a:r>
              <a:rPr lang="en-US" dirty="0"/>
              <a:t> is its purpose?</a:t>
            </a:r>
          </a:p>
          <a:p>
            <a:r>
              <a:rPr lang="en-US" b="1" u="sng" dirty="0"/>
              <a:t>Where</a:t>
            </a:r>
            <a:r>
              <a:rPr lang="en-US" dirty="0"/>
              <a:t> should it be done?</a:t>
            </a:r>
          </a:p>
          <a:p>
            <a:r>
              <a:rPr lang="en-US" b="1" u="sng" dirty="0"/>
              <a:t>When</a:t>
            </a:r>
            <a:r>
              <a:rPr lang="en-US" dirty="0"/>
              <a:t> should it be done?</a:t>
            </a:r>
          </a:p>
          <a:p>
            <a:r>
              <a:rPr lang="en-US" b="1" u="sng" dirty="0"/>
              <a:t>Who</a:t>
            </a:r>
            <a:r>
              <a:rPr lang="en-US" dirty="0"/>
              <a:t> is the best qualified to do it?</a:t>
            </a:r>
          </a:p>
          <a:p>
            <a:r>
              <a:rPr lang="en-US" b="1" u="sng" dirty="0"/>
              <a:t>How</a:t>
            </a:r>
            <a:r>
              <a:rPr lang="en-US" dirty="0"/>
              <a:t> is the best way to do it?</a:t>
            </a:r>
          </a:p>
          <a:p>
            <a:r>
              <a:rPr lang="en-US" dirty="0"/>
              <a:t>	</a:t>
            </a:r>
          </a:p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8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Develop the new method</a:t>
            </a:r>
          </a:p>
          <a:p>
            <a:r>
              <a:rPr lang="en-US" b="1" u="sng" dirty="0"/>
              <a:t>Eliminate</a:t>
            </a:r>
            <a:r>
              <a:rPr lang="en-US" dirty="0"/>
              <a:t> unnecessary details</a:t>
            </a:r>
          </a:p>
          <a:p>
            <a:r>
              <a:rPr lang="en-US" b="1" u="sng" dirty="0"/>
              <a:t>Combine</a:t>
            </a:r>
            <a:r>
              <a:rPr lang="en-US" dirty="0"/>
              <a:t> details when practical</a:t>
            </a:r>
          </a:p>
          <a:p>
            <a:r>
              <a:rPr lang="en-US" b="1" u="sng" dirty="0"/>
              <a:t>Rearrange</a:t>
            </a:r>
            <a:r>
              <a:rPr lang="en-US" dirty="0"/>
              <a:t> details for better sequence</a:t>
            </a:r>
          </a:p>
          <a:p>
            <a:r>
              <a:rPr lang="en-US" b="1" u="sng" dirty="0"/>
              <a:t>Simplify</a:t>
            </a:r>
            <a:r>
              <a:rPr lang="en-US" dirty="0"/>
              <a:t> all necessary details</a:t>
            </a:r>
          </a:p>
          <a:p>
            <a:r>
              <a:rPr lang="en-US" dirty="0"/>
              <a:t>	</a:t>
            </a:r>
          </a:p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11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	</a:t>
            </a:r>
          </a:p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  <p:pic>
        <p:nvPicPr>
          <p:cNvPr id="4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EB2BA6AE-0EC1-FB9A-5111-9D01964A6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49" y="1558925"/>
            <a:ext cx="785901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1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Apply the new method</a:t>
            </a:r>
          </a:p>
          <a:p>
            <a:r>
              <a:rPr lang="en-US" b="1" u="sng" dirty="0"/>
              <a:t>Sell</a:t>
            </a:r>
            <a:r>
              <a:rPr lang="en-US" dirty="0"/>
              <a:t> your new method to your leader</a:t>
            </a:r>
          </a:p>
          <a:p>
            <a:r>
              <a:rPr lang="en-US" b="1" u="sng" dirty="0"/>
              <a:t>Sell </a:t>
            </a:r>
            <a:r>
              <a:rPr lang="en-US" dirty="0"/>
              <a:t>you new method to the operators</a:t>
            </a:r>
          </a:p>
          <a:p>
            <a:r>
              <a:rPr lang="en-US" b="1" u="sng" dirty="0"/>
              <a:t>Get Final approval </a:t>
            </a:r>
            <a:r>
              <a:rPr lang="en-US" dirty="0"/>
              <a:t>from other departments</a:t>
            </a:r>
          </a:p>
          <a:p>
            <a:r>
              <a:rPr lang="en-US" b="1" u="sng" dirty="0"/>
              <a:t>Put</a:t>
            </a:r>
            <a:r>
              <a:rPr lang="en-US" dirty="0"/>
              <a:t> new method to work</a:t>
            </a:r>
          </a:p>
          <a:p>
            <a:r>
              <a:rPr lang="en-US" b="1" u="sng" dirty="0"/>
              <a:t>Give credit </a:t>
            </a:r>
            <a:r>
              <a:rPr lang="en-US" dirty="0"/>
              <a:t>where it is due</a:t>
            </a:r>
          </a:p>
          <a:p>
            <a:endParaRPr lang="en-US" dirty="0"/>
          </a:p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5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87917-41D1-D740-A2B3-CDD3C4A07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Specialist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0B1DC-FF52-944D-BCEA-32D914D92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 Huey</a:t>
            </a:r>
          </a:p>
        </p:txBody>
      </p:sp>
      <p:pic>
        <p:nvPicPr>
          <p:cNvPr id="7" name="Picture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00F7EFE-42C9-66EE-1764-D6E7727A5B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852256" y="847495"/>
            <a:ext cx="5013557" cy="5013556"/>
          </a:xfrm>
        </p:spPr>
      </p:pic>
    </p:spTree>
    <p:extLst>
      <p:ext uri="{BB962C8B-B14F-4D97-AF65-F5344CB8AC3E}">
        <p14:creationId xmlns:p14="http://schemas.microsoft.com/office/powerpoint/2010/main" val="207621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TWI- Job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Impacts can include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Productivity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Machine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 quality rejects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Number of operators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 cycle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Reduced lead time	</a:t>
            </a:r>
          </a:p>
          <a:p>
            <a:r>
              <a:rPr lang="en-US" dirty="0"/>
              <a:t>	</a:t>
            </a:r>
          </a:p>
          <a:p>
            <a:endParaRPr lang="en-US" sz="2800" b="0" i="0" dirty="0">
              <a:solidFill>
                <a:srgbClr val="042130"/>
              </a:solidFill>
              <a:effectLst/>
              <a:latin typeface="Myriad Pro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4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A8D7B-2E23-744E-8982-E9F5EC9A9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Thank </a:t>
            </a:r>
          </a:p>
          <a:p>
            <a:r>
              <a:rPr lang="en-US" dirty="0"/>
              <a:t>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55B38-71C3-438F-A67B-C6F7A0C52895}"/>
              </a:ext>
            </a:extLst>
          </p:cNvPr>
          <p:cNvSpPr/>
          <p:nvPr/>
        </p:nvSpPr>
        <p:spPr>
          <a:xfrm>
            <a:off x="973416" y="4302381"/>
            <a:ext cx="6096000" cy="782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info@IMEC.org</a:t>
            </a:r>
            <a:endParaRPr lang="en-US" sz="2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888-806-4632</a:t>
            </a:r>
          </a:p>
        </p:txBody>
      </p:sp>
    </p:spTree>
    <p:extLst>
      <p:ext uri="{BB962C8B-B14F-4D97-AF65-F5344CB8AC3E}">
        <p14:creationId xmlns:p14="http://schemas.microsoft.com/office/powerpoint/2010/main" val="423234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Technical Specialist at IMEC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15 years with IMEC.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TWI, JI, JR, JM Certified instructor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1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B4A914-8DF6-DF6F-2C57-7D66976C5F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 dirty="0"/>
              <a:t>TWI – Training Within Industry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6CF8D-D8FB-A81A-E2B2-591601E14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7389" y="2744381"/>
            <a:ext cx="2045152" cy="13304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EB5EB1-FA46-8D8A-8426-F2F464300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13" y="1554773"/>
            <a:ext cx="4005419" cy="40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671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1" dirty="0"/>
              <a:t>Crisis Created a Need</a:t>
            </a:r>
          </a:p>
          <a:p>
            <a:r>
              <a:rPr lang="en-US" sz="2000" dirty="0"/>
              <a:t>The TWI Service was one of the first emergency services established during </a:t>
            </a:r>
            <a:r>
              <a:rPr lang="en-US" sz="2000" b="1" dirty="0"/>
              <a:t>World War II </a:t>
            </a:r>
            <a:r>
              <a:rPr lang="en-US" sz="2000" dirty="0"/>
              <a:t>by the U.S. Government War Production Board in the early 1940’s.</a:t>
            </a:r>
          </a:p>
          <a:p>
            <a:r>
              <a:rPr lang="en-US" sz="2000" dirty="0"/>
              <a:t>A national </a:t>
            </a:r>
            <a:r>
              <a:rPr lang="en-US" sz="2000" b="1" dirty="0"/>
              <a:t>network of professionals was drafted from industry </a:t>
            </a:r>
            <a:r>
              <a:rPr lang="en-US" sz="2000" dirty="0"/>
              <a:t>to develop techniques to quickly ramp up the production of war materials.</a:t>
            </a:r>
          </a:p>
          <a:p>
            <a:r>
              <a:rPr lang="en-US" sz="2000" b="1" dirty="0"/>
              <a:t>The TWI Mission:</a:t>
            </a:r>
          </a:p>
          <a:p>
            <a:r>
              <a:rPr lang="en-US" sz="2000" dirty="0"/>
              <a:t>To </a:t>
            </a:r>
            <a:r>
              <a:rPr lang="en-US" sz="2000" b="1" dirty="0"/>
              <a:t>help industry to help itself </a:t>
            </a:r>
            <a:r>
              <a:rPr lang="en-US" sz="2000" dirty="0"/>
              <a:t>to get out more materials than have ever been thought possible, and at constantly accelerating speed</a:t>
            </a:r>
          </a:p>
          <a:p>
            <a:r>
              <a:rPr lang="en-US" sz="2000" dirty="0"/>
              <a:t>The real job had to be done </a:t>
            </a:r>
            <a:r>
              <a:rPr lang="en-US" sz="2000" b="1" dirty="0"/>
              <a:t>by industry, within industry</a:t>
            </a:r>
          </a:p>
          <a:p>
            <a:r>
              <a:rPr lang="en-US" sz="2000" dirty="0"/>
              <a:t>By the end of the war over 1.6 million workers in roughly 16,500 plants had received certified training in TWI.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84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0" y="4163060"/>
            <a:ext cx="1562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>
                <a:solidFill>
                  <a:schemeClr val="bg1">
                    <a:lumMod val="85000"/>
                  </a:schemeClr>
                </a:solidFill>
                <a:latin typeface="Georgia" pitchFamily="18" charset="0"/>
              </a:rPr>
              <a:t>“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1200" y="4888230"/>
            <a:ext cx="1562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>
                <a:solidFill>
                  <a:schemeClr val="bg1">
                    <a:lumMod val="85000"/>
                  </a:schemeClr>
                </a:solidFill>
                <a:latin typeface="Georgia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050" y="1512329"/>
            <a:ext cx="8001000" cy="4888624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Avenir Next Demi Bold" panose="020B0703020202020204" pitchFamily="34" charset="0"/>
              </a:rPr>
              <a:t>600 companies monitored during WWII…</a:t>
            </a:r>
          </a:p>
          <a:p>
            <a:pPr lvl="1">
              <a:buFontTx/>
              <a:buNone/>
            </a:pPr>
            <a:r>
              <a:rPr lang="en-US" dirty="0"/>
              <a:t>	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i="1" dirty="0"/>
          </a:p>
          <a:p>
            <a:pPr lvl="1">
              <a:buNone/>
            </a:pPr>
            <a:endParaRPr lang="en-US" i="1" dirty="0"/>
          </a:p>
          <a:p>
            <a:pPr lvl="1">
              <a:buNone/>
            </a:pPr>
            <a:endParaRPr lang="en-US" i="1" dirty="0"/>
          </a:p>
          <a:p>
            <a:pPr lvl="1">
              <a:buNone/>
            </a:pPr>
            <a:endParaRPr lang="en-US" i="1" dirty="0"/>
          </a:p>
          <a:p>
            <a:pPr lvl="1">
              <a:buNone/>
            </a:pPr>
            <a:endParaRPr lang="en-US" i="1" dirty="0"/>
          </a:p>
          <a:p>
            <a:pPr lvl="1">
              <a:buNone/>
            </a:pPr>
            <a:endParaRPr lang="en-US" i="1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85" y="351011"/>
            <a:ext cx="10935256" cy="1161317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006885"/>
                </a:solidFill>
                <a:latin typeface="Avenir Next Demi Bold" panose="020B0703020202020204" pitchFamily="34" charset="0"/>
              </a:rPr>
              <a:t>TWI Results </a:t>
            </a:r>
          </a:p>
        </p:txBody>
      </p:sp>
      <p:sp>
        <p:nvSpPr>
          <p:cNvPr id="5" name="Up Arrow 4"/>
          <p:cNvSpPr/>
          <p:nvPr/>
        </p:nvSpPr>
        <p:spPr bwMode="auto">
          <a:xfrm>
            <a:off x="3416300" y="2095500"/>
            <a:ext cx="1612900" cy="2781300"/>
          </a:xfrm>
          <a:prstGeom prst="upArrow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</a:pPr>
            <a:endParaRPr lang="en-US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rot="10800000">
            <a:off x="1701800" y="2108200"/>
            <a:ext cx="1612900" cy="2768600"/>
          </a:xfrm>
          <a:prstGeom prst="up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</a:pPr>
            <a:endParaRPr lang="en-US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 rot="10800000">
            <a:off x="5130800" y="2082800"/>
            <a:ext cx="1612900" cy="2768600"/>
          </a:xfrm>
          <a:prstGeom prst="up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</a:pPr>
            <a:endParaRPr lang="en-US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 rot="10800000">
            <a:off x="6832600" y="2070100"/>
            <a:ext cx="1612900" cy="2768600"/>
          </a:xfrm>
          <a:prstGeom prst="up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</a:pPr>
            <a:endParaRPr lang="en-US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 rot="10800000">
            <a:off x="8460220" y="2036018"/>
            <a:ext cx="1612900" cy="2768600"/>
          </a:xfrm>
          <a:prstGeom prst="up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</a:pPr>
            <a:endParaRPr lang="en-US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85200" y="2948256"/>
            <a:ext cx="15748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100%!!!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reduced training time by 25% or  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    more	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01800" y="3011557"/>
            <a:ext cx="1574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55% (330)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reduced scrap by at least 25%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41700" y="3011557"/>
            <a:ext cx="15621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86% (516)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increased production by at least 25%		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18100" y="2997370"/>
            <a:ext cx="15875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88% (528)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reduced labor hours by over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     25%	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2600" y="2986157"/>
            <a:ext cx="15875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100%!!</a:t>
            </a:r>
          </a:p>
          <a:p>
            <a:pPr marL="0" lvl="1" algn="ctr"/>
            <a:r>
              <a:rPr lang="en-US" sz="1600" dirty="0">
                <a:solidFill>
                  <a:srgbClr val="000000"/>
                </a:solidFill>
              </a:rPr>
              <a:t>reduced grievances by more than 25%		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-558800" y="2694940"/>
            <a:ext cx="8001000" cy="488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	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i="1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i="1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i="1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i="1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i="1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/>
            </a:pPr>
            <a:endParaRPr lang="en-US" sz="2000" i="1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Tx/>
              <a:buChar char="–"/>
              <a:defRPr/>
            </a:pPr>
            <a:endParaRPr lang="en-US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2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TWI IN JAPAN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Expansion in Japan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Training Within Industry was introduced in Japan during post-war rebuilding. It is still in widespread use in Japan and most notably, in </a:t>
            </a:r>
            <a:r>
              <a:rPr lang="en-US" b="1" dirty="0"/>
              <a:t>Toyota as part of the Toyota Production System (TPS). It is a foundation to Toyota's success in continuous improvement, standard work and more importantly, in its ability to sustain those improvements</a:t>
            </a:r>
            <a:endParaRPr lang="es-MX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27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7BBB8-0E28-B734-670D-E7AC05143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BRING TWI BACK!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2648E-CE36-76F2-217C-E77B5447B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9" y="1750081"/>
            <a:ext cx="7514219" cy="4597400"/>
          </a:xfrm>
        </p:spPr>
        <p:txBody>
          <a:bodyPr/>
          <a:lstStyle/>
          <a:p>
            <a:r>
              <a:rPr lang="en-US" sz="2800" dirty="0"/>
              <a:t>In 2001 the Central New York Technology Organization Reintroduces TWI, thousands of people have been Trained in its methods; creating substantial competitive advantages for companies adopting it. </a:t>
            </a:r>
            <a:endParaRPr lang="es-MX" sz="28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E174D0-5418-4FAD-2D38-55C936A14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79" y="1816000"/>
            <a:ext cx="2666284" cy="301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1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Five Needs for a Good Supervisor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2000" dirty="0"/>
              <a:t>Knowledge of Work</a:t>
            </a:r>
          </a:p>
          <a:p>
            <a:pPr lvl="1"/>
            <a:r>
              <a:rPr lang="en-US" sz="2000" dirty="0"/>
              <a:t>What makes one business different from all other businesses</a:t>
            </a:r>
          </a:p>
          <a:p>
            <a:pPr lvl="0"/>
            <a:r>
              <a:rPr lang="en-US" sz="2000" dirty="0"/>
              <a:t>Knowledge of Responsibilities</a:t>
            </a:r>
          </a:p>
          <a:p>
            <a:pPr lvl="1"/>
            <a:r>
              <a:rPr lang="en-US" sz="2000" dirty="0"/>
              <a:t>Particular company situation regarding policies, rules, regulations, schedules, and organizational structure</a:t>
            </a:r>
          </a:p>
          <a:p>
            <a:pPr lvl="0"/>
            <a:r>
              <a:rPr lang="en-US" sz="2000" dirty="0"/>
              <a:t>Skill in Instructing</a:t>
            </a:r>
          </a:p>
          <a:p>
            <a:pPr lvl="1"/>
            <a:r>
              <a:rPr lang="en-US" sz="2000" dirty="0"/>
              <a:t>How to develop a well-trained workforce</a:t>
            </a:r>
          </a:p>
          <a:p>
            <a:pPr lvl="0"/>
            <a:r>
              <a:rPr lang="en-US" sz="2000" dirty="0"/>
              <a:t>Skill in Improving Methods</a:t>
            </a:r>
          </a:p>
          <a:p>
            <a:pPr lvl="1"/>
            <a:r>
              <a:rPr lang="en-US" sz="2000" dirty="0"/>
              <a:t>Utilization of materials, machines, and manpower effectively</a:t>
            </a:r>
          </a:p>
          <a:p>
            <a:r>
              <a:rPr lang="en-US" sz="2000" dirty="0"/>
              <a:t>Skill in Leading</a:t>
            </a:r>
          </a:p>
          <a:p>
            <a:pPr lvl="1"/>
            <a:r>
              <a:rPr lang="en-US" sz="2000" dirty="0"/>
              <a:t>Ability to work with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62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</TotalTime>
  <Words>705</Words>
  <Application>Microsoft Office PowerPoint</Application>
  <PresentationFormat>Widescreen</PresentationFormat>
  <Paragraphs>132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 Results </vt:lpstr>
      <vt:lpstr>PowerPoint Presentation</vt:lpstr>
      <vt:lpstr>PowerPoint Presentation</vt:lpstr>
      <vt:lpstr>PowerPoint Presentation</vt:lpstr>
      <vt:lpstr>WHAT IS TWI?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AHEAD FASTER</dc:title>
  <dc:creator>Heather Ferreria</dc:creator>
  <cp:lastModifiedBy>Camryn Tunney</cp:lastModifiedBy>
  <cp:revision>200</cp:revision>
  <dcterms:created xsi:type="dcterms:W3CDTF">2020-12-09T14:52:08Z</dcterms:created>
  <dcterms:modified xsi:type="dcterms:W3CDTF">2023-02-22T19:58:45Z</dcterms:modified>
</cp:coreProperties>
</file>