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5" r:id="rId2"/>
    <p:sldMasterId id="2147483721" r:id="rId3"/>
    <p:sldMasterId id="2147483764" r:id="rId4"/>
    <p:sldMasterId id="2147483770" r:id="rId5"/>
    <p:sldMasterId id="2147483776" r:id="rId6"/>
  </p:sldMasterIdLst>
  <p:notesMasterIdLst>
    <p:notesMasterId r:id="rId34"/>
  </p:notesMasterIdLst>
  <p:sldIdLst>
    <p:sldId id="336" r:id="rId7"/>
    <p:sldId id="257" r:id="rId8"/>
    <p:sldId id="524" r:id="rId9"/>
    <p:sldId id="335" r:id="rId10"/>
    <p:sldId id="358" r:id="rId11"/>
    <p:sldId id="359" r:id="rId12"/>
    <p:sldId id="266" r:id="rId13"/>
    <p:sldId id="259" r:id="rId14"/>
    <p:sldId id="260" r:id="rId15"/>
    <p:sldId id="357" r:id="rId16"/>
    <p:sldId id="267" r:id="rId17"/>
    <p:sldId id="263" r:id="rId18"/>
    <p:sldId id="330" r:id="rId19"/>
    <p:sldId id="331" r:id="rId20"/>
    <p:sldId id="274" r:id="rId21"/>
    <p:sldId id="354" r:id="rId22"/>
    <p:sldId id="270" r:id="rId23"/>
    <p:sldId id="271" r:id="rId24"/>
    <p:sldId id="272" r:id="rId25"/>
    <p:sldId id="273" r:id="rId26"/>
    <p:sldId id="275" r:id="rId27"/>
    <p:sldId id="525" r:id="rId28"/>
    <p:sldId id="283" r:id="rId29"/>
    <p:sldId id="284" r:id="rId30"/>
    <p:sldId id="356" r:id="rId31"/>
    <p:sldId id="360" r:id="rId32"/>
    <p:sldId id="52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12FDF-11B0-46D2-81C1-E30DE11612A1}" v="9" dt="2024-01-18T16:51:10.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0" autoAdjust="0"/>
    <p:restoredTop sz="94660"/>
  </p:normalViewPr>
  <p:slideViewPr>
    <p:cSldViewPr snapToGrid="0">
      <p:cViewPr varScale="1">
        <p:scale>
          <a:sx n="104" d="100"/>
          <a:sy n="104" d="100"/>
        </p:scale>
        <p:origin x="974" y="86"/>
      </p:cViewPr>
      <p:guideLst>
        <p:guide orient="horz" pos="2160"/>
        <p:guide pos="288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Bouvier" userId="c51a1a2e-af27-4a55-b17e-aec2a8b53d72" providerId="ADAL" clId="{C9A12FDF-11B0-46D2-81C1-E30DE11612A1}"/>
    <pc:docChg chg="custSel addSld modSld sldOrd">
      <pc:chgData name="Larry Bouvier" userId="c51a1a2e-af27-4a55-b17e-aec2a8b53d72" providerId="ADAL" clId="{C9A12FDF-11B0-46D2-81C1-E30DE11612A1}" dt="2024-01-18T16:54:27.535" v="334"/>
      <pc:docMkLst>
        <pc:docMk/>
      </pc:docMkLst>
      <pc:sldChg chg="modSp mod">
        <pc:chgData name="Larry Bouvier" userId="c51a1a2e-af27-4a55-b17e-aec2a8b53d72" providerId="ADAL" clId="{C9A12FDF-11B0-46D2-81C1-E30DE11612A1}" dt="2024-01-15T13:18:37.013" v="16" actId="20577"/>
        <pc:sldMkLst>
          <pc:docMk/>
          <pc:sldMk cId="296612316" sldId="336"/>
        </pc:sldMkLst>
        <pc:spChg chg="mod">
          <ac:chgData name="Larry Bouvier" userId="c51a1a2e-af27-4a55-b17e-aec2a8b53d72" providerId="ADAL" clId="{C9A12FDF-11B0-46D2-81C1-E30DE11612A1}" dt="2024-01-15T13:18:37.013" v="16" actId="20577"/>
          <ac:spMkLst>
            <pc:docMk/>
            <pc:sldMk cId="296612316" sldId="336"/>
            <ac:spMk id="3" creationId="{00000000-0000-0000-0000-000000000000}"/>
          </ac:spMkLst>
        </pc:spChg>
      </pc:sldChg>
      <pc:sldChg chg="modSp mod">
        <pc:chgData name="Larry Bouvier" userId="c51a1a2e-af27-4a55-b17e-aec2a8b53d72" providerId="ADAL" clId="{C9A12FDF-11B0-46D2-81C1-E30DE11612A1}" dt="2024-01-18T16:52:54.059" v="332" actId="20577"/>
        <pc:sldMkLst>
          <pc:docMk/>
          <pc:sldMk cId="1613542064" sldId="360"/>
        </pc:sldMkLst>
        <pc:spChg chg="mod">
          <ac:chgData name="Larry Bouvier" userId="c51a1a2e-af27-4a55-b17e-aec2a8b53d72" providerId="ADAL" clId="{C9A12FDF-11B0-46D2-81C1-E30DE11612A1}" dt="2024-01-18T16:52:54.059" v="332" actId="20577"/>
          <ac:spMkLst>
            <pc:docMk/>
            <pc:sldMk cId="1613542064" sldId="360"/>
            <ac:spMk id="3" creationId="{00000000-0000-0000-0000-000000000000}"/>
          </ac:spMkLst>
        </pc:spChg>
      </pc:sldChg>
      <pc:sldChg chg="mod modShow">
        <pc:chgData name="Larry Bouvier" userId="c51a1a2e-af27-4a55-b17e-aec2a8b53d72" providerId="ADAL" clId="{C9A12FDF-11B0-46D2-81C1-E30DE11612A1}" dt="2024-01-18T15:59:55.527" v="48" actId="729"/>
        <pc:sldMkLst>
          <pc:docMk/>
          <pc:sldMk cId="3840330854" sldId="523"/>
        </pc:sldMkLst>
      </pc:sldChg>
      <pc:sldChg chg="addSp modSp new mod ord modAnim">
        <pc:chgData name="Larry Bouvier" userId="c51a1a2e-af27-4a55-b17e-aec2a8b53d72" providerId="ADAL" clId="{C9A12FDF-11B0-46D2-81C1-E30DE11612A1}" dt="2024-01-18T16:54:27.535" v="334"/>
        <pc:sldMkLst>
          <pc:docMk/>
          <pc:sldMk cId="4261515096" sldId="524"/>
        </pc:sldMkLst>
        <pc:spChg chg="mod">
          <ac:chgData name="Larry Bouvier" userId="c51a1a2e-af27-4a55-b17e-aec2a8b53d72" providerId="ADAL" clId="{C9A12FDF-11B0-46D2-81C1-E30DE11612A1}" dt="2024-01-15T13:26:15.788" v="43" actId="5793"/>
          <ac:spMkLst>
            <pc:docMk/>
            <pc:sldMk cId="4261515096" sldId="524"/>
            <ac:spMk id="2" creationId="{1688AF9E-745C-2B89-1C70-F4BD449B9B21}"/>
          </ac:spMkLst>
        </pc:spChg>
        <pc:spChg chg="add mod">
          <ac:chgData name="Larry Bouvier" userId="c51a1a2e-af27-4a55-b17e-aec2a8b53d72" providerId="ADAL" clId="{C9A12FDF-11B0-46D2-81C1-E30DE11612A1}" dt="2024-01-15T13:27:02.490" v="46" actId="208"/>
          <ac:spMkLst>
            <pc:docMk/>
            <pc:sldMk cId="4261515096" sldId="524"/>
            <ac:spMk id="4" creationId="{6EB4944F-8874-AA5E-80AE-E4DCE5FED73A}"/>
          </ac:spMkLst>
        </pc:spChg>
        <pc:picChg chg="add mod">
          <ac:chgData name="Larry Bouvier" userId="c51a1a2e-af27-4a55-b17e-aec2a8b53d72" providerId="ADAL" clId="{C9A12FDF-11B0-46D2-81C1-E30DE11612A1}" dt="2024-01-15T13:25:55.217" v="24" actId="14100"/>
          <ac:picMkLst>
            <pc:docMk/>
            <pc:sldMk cId="4261515096" sldId="524"/>
            <ac:picMk id="3" creationId="{14A486D2-DB13-10B6-CD9A-D8CE294AF19D}"/>
          </ac:picMkLst>
        </pc:picChg>
      </pc:sldChg>
      <pc:sldChg chg="addSp modSp new mod modClrScheme modAnim chgLayout">
        <pc:chgData name="Larry Bouvier" userId="c51a1a2e-af27-4a55-b17e-aec2a8b53d72" providerId="ADAL" clId="{C9A12FDF-11B0-46D2-81C1-E30DE11612A1}" dt="2024-01-18T16:51:10.436" v="235"/>
        <pc:sldMkLst>
          <pc:docMk/>
          <pc:sldMk cId="838332354" sldId="525"/>
        </pc:sldMkLst>
        <pc:spChg chg="add mod">
          <ac:chgData name="Larry Bouvier" userId="c51a1a2e-af27-4a55-b17e-aec2a8b53d72" providerId="ADAL" clId="{C9A12FDF-11B0-46D2-81C1-E30DE11612A1}" dt="2024-01-18T16:48:12.116" v="69" actId="20577"/>
          <ac:spMkLst>
            <pc:docMk/>
            <pc:sldMk cId="838332354" sldId="525"/>
            <ac:spMk id="2" creationId="{9EE1E6BD-5654-324A-9FE5-4CCF500BFA13}"/>
          </ac:spMkLst>
        </pc:spChg>
        <pc:spChg chg="add mod">
          <ac:chgData name="Larry Bouvier" userId="c51a1a2e-af27-4a55-b17e-aec2a8b53d72" providerId="ADAL" clId="{C9A12FDF-11B0-46D2-81C1-E30DE11612A1}" dt="2024-01-18T16:50:23.529" v="228" actId="20577"/>
          <ac:spMkLst>
            <pc:docMk/>
            <pc:sldMk cId="838332354" sldId="525"/>
            <ac:spMk id="3" creationId="{D8A1CAFD-2709-E474-94EB-A1880E24E0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942C0-2273-44B2-B6D8-EDF91830DEC7}" type="datetimeFigureOut">
              <a:rPr lang="en-US" smtClean="0"/>
              <a:t>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BFA51-4881-434A-9117-39DF64388BE0}" type="slidenum">
              <a:rPr lang="en-US" smtClean="0"/>
              <a:t>‹#›</a:t>
            </a:fld>
            <a:endParaRPr lang="en-US"/>
          </a:p>
        </p:txBody>
      </p:sp>
    </p:spTree>
    <p:extLst>
      <p:ext uri="{BB962C8B-B14F-4D97-AF65-F5344CB8AC3E}">
        <p14:creationId xmlns:p14="http://schemas.microsoft.com/office/powerpoint/2010/main" val="252157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3" name="Rectangle 7"/>
          <p:cNvSpPr>
            <a:spLocks noGrp="1" noChangeArrowheads="1"/>
          </p:cNvSpPr>
          <p:nvPr>
            <p:ph type="sldNum" sz="quarter" idx="5"/>
          </p:nvPr>
        </p:nvSpPr>
        <p:spPr>
          <a:noFill/>
        </p:spPr>
        <p:txBody>
          <a:bodyPr/>
          <a:lstStyle/>
          <a:p>
            <a:pPr defTabSz="911027"/>
            <a:fld id="{1815FB95-9F1D-4008-A069-90DD10E33B19}" type="slidenum">
              <a:rPr lang="en-US" smtClean="0">
                <a:solidFill>
                  <a:prstClr val="black"/>
                </a:solidFill>
              </a:rPr>
              <a:pPr defTabSz="911027"/>
              <a:t>16</a:t>
            </a:fld>
            <a:endParaRPr lang="en-US" dirty="0">
              <a:solidFill>
                <a:prstClr val="black"/>
              </a:solidFill>
            </a:endParaRPr>
          </a:p>
        </p:txBody>
      </p:sp>
      <p:sp>
        <p:nvSpPr>
          <p:cNvPr id="1001474" name="Rectangle 2"/>
          <p:cNvSpPr>
            <a:spLocks noGrp="1" noRot="1" noChangeAspect="1" noChangeArrowheads="1" noTextEdit="1"/>
          </p:cNvSpPr>
          <p:nvPr>
            <p:ph type="sldImg"/>
          </p:nvPr>
        </p:nvSpPr>
        <p:spPr>
          <a:xfrm>
            <a:off x="1144588" y="685800"/>
            <a:ext cx="4570412" cy="3427413"/>
          </a:xfrm>
          <a:ln/>
        </p:spPr>
      </p:sp>
      <p:sp>
        <p:nvSpPr>
          <p:cNvPr id="1001475" name="Rectangle 3"/>
          <p:cNvSpPr>
            <a:spLocks noGrp="1" noChangeArrowheads="1"/>
          </p:cNvSpPr>
          <p:nvPr>
            <p:ph type="body" idx="1"/>
          </p:nvPr>
        </p:nvSpPr>
        <p:spPr>
          <a:noFill/>
          <a:ln/>
        </p:spPr>
        <p:txBody>
          <a:bodyPr/>
          <a:lstStyle/>
          <a:p>
            <a:r>
              <a:rPr lang="en-US" dirty="0"/>
              <a:t>This</a:t>
            </a:r>
            <a:r>
              <a:rPr lang="en-US" baseline="0" dirty="0"/>
              <a:t> is intended to illustrate the shift in operator involvement.</a:t>
            </a:r>
            <a:endParaRPr lang="en-US" dirty="0"/>
          </a:p>
        </p:txBody>
      </p:sp>
    </p:spTree>
    <p:extLst>
      <p:ext uri="{BB962C8B-B14F-4D97-AF65-F5344CB8AC3E}">
        <p14:creationId xmlns:p14="http://schemas.microsoft.com/office/powerpoint/2010/main" val="89970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6745" y="5594782"/>
            <a:ext cx="3417151" cy="899251"/>
          </a:xfrm>
          <a:prstGeom prst="rect">
            <a:avLst/>
          </a:prstGeom>
        </p:spPr>
      </p:pic>
      <p:sp>
        <p:nvSpPr>
          <p:cNvPr id="2" name="Title 1"/>
          <p:cNvSpPr>
            <a:spLocks noGrp="1"/>
          </p:cNvSpPr>
          <p:nvPr>
            <p:ph type="ctrTitle"/>
          </p:nvPr>
        </p:nvSpPr>
        <p:spPr>
          <a:xfrm>
            <a:off x="380474" y="228610"/>
            <a:ext cx="8309692" cy="4065693"/>
          </a:xfrm>
        </p:spPr>
        <p:txBody>
          <a:bodyPr anchor="ctr">
            <a:noAutofit/>
          </a:bodyPr>
          <a:lstStyle>
            <a:lvl1pPr algn="ctr">
              <a:lnSpc>
                <a:spcPct val="100000"/>
              </a:lnSpc>
              <a:defRPr sz="7200" spc="-80" baseline="0">
                <a:solidFill>
                  <a:srgbClr val="00669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86654" y="4389120"/>
            <a:ext cx="8297333" cy="914400"/>
          </a:xfrm>
        </p:spPr>
        <p:txBody>
          <a:bodyPr/>
          <a:lstStyle>
            <a:lvl1pPr marL="0" indent="0" algn="ctr">
              <a:buNone/>
              <a:defRPr b="1" cap="none" spc="120" baseline="0">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p:nvSpPr>
        <p:spPr>
          <a:xfrm>
            <a:off x="9001129" y="4846320"/>
            <a:ext cx="142876" cy="20116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9" y="0"/>
            <a:ext cx="142876" cy="484632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54F3A2B-5843-4FB5-A9FA-16B71098A0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042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469A127-E288-4619-B9CF-5D3821AA9B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130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B30EEC5-5FDF-4F0A-BBAF-803D537EB8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320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37467A7-740A-4981-9AEF-CD504475B5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454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24547A-9B32-4FFE-B451-79B39511D6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379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E68F22-EDF8-4CA4-B2C9-43854872CC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965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93E234-01FD-4C76-8782-E6FCC8EAB5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332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A334E8-00D8-4C48-8258-7D453EFE7C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498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1"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F5A3323-66D2-4B6F-B62D-D9E83ECC1E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611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6"/>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1"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A455C9F-A4E5-4FA8-9DC7-38BB3F656E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243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1"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9E831CC-3DA2-4164-BC06-F45C728E32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9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454" y="4846638"/>
            <a:ext cx="142546" cy="201136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 name="Rectangle 4"/>
          <p:cNvSpPr/>
          <p:nvPr/>
        </p:nvSpPr>
        <p:spPr>
          <a:xfrm>
            <a:off x="9001454" y="0"/>
            <a:ext cx="142546" cy="4846638"/>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6"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26627" y="228609"/>
            <a:ext cx="34178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0491" y="228661"/>
            <a:ext cx="8309692" cy="4065693"/>
          </a:xfrm>
        </p:spPr>
        <p:txBody>
          <a:bodyPr anchor="ctr">
            <a:noAutofit/>
          </a:bodyPr>
          <a:lstStyle>
            <a:lvl1pPr algn="ctr">
              <a:lnSpc>
                <a:spcPct val="100000"/>
              </a:lnSpc>
              <a:defRPr sz="6000" spc="-80" baseline="0">
                <a:solidFill>
                  <a:srgbClr val="006699"/>
                </a:solidFill>
              </a:defRPr>
            </a:lvl1pPr>
          </a:lstStyle>
          <a:p>
            <a:r>
              <a:rPr lang="en-US" dirty="0"/>
              <a:t>Click to edit Master title style</a:t>
            </a:r>
          </a:p>
        </p:txBody>
      </p:sp>
      <p:sp>
        <p:nvSpPr>
          <p:cNvPr id="3" name="Subtitle 2"/>
          <p:cNvSpPr>
            <a:spLocks noGrp="1"/>
          </p:cNvSpPr>
          <p:nvPr>
            <p:ph type="subTitle" idx="1"/>
          </p:nvPr>
        </p:nvSpPr>
        <p:spPr>
          <a:xfrm>
            <a:off x="386684" y="4389120"/>
            <a:ext cx="8297333" cy="914400"/>
          </a:xfrm>
        </p:spPr>
        <p:txBody>
          <a:bodyPr/>
          <a:lstStyle>
            <a:lvl1pPr marL="0" indent="0" algn="ctr">
              <a:buNone/>
              <a:defRPr b="1" cap="none" spc="120" baseline="0">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8645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462665" y="934423"/>
            <a:ext cx="8180265" cy="49909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7828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227"/>
            <a:ext cx="7772400" cy="4767807"/>
          </a:xfrm>
        </p:spPr>
        <p:txBody>
          <a:bodyPr anchor="ctr">
            <a:noAutofit/>
          </a:bodyPr>
          <a:lstStyle>
            <a:lvl1pPr algn="ctr">
              <a:lnSpc>
                <a:spcPct val="100000"/>
              </a:lnSpc>
              <a:defRPr sz="6000" b="1" cap="none" spc="-80" baseline="0">
                <a:solidFill>
                  <a:srgbClr val="006699"/>
                </a:solidFill>
              </a:defRPr>
            </a:lvl1pPr>
          </a:lstStyle>
          <a:p>
            <a:r>
              <a:rPr lang="en-US"/>
              <a:t>Click to edit Master title style</a:t>
            </a:r>
            <a:endParaRPr lang="en-US" dirty="0"/>
          </a:p>
        </p:txBody>
      </p:sp>
    </p:spTree>
    <p:extLst>
      <p:ext uri="{BB962C8B-B14F-4D97-AF65-F5344CB8AC3E}">
        <p14:creationId xmlns:p14="http://schemas.microsoft.com/office/powerpoint/2010/main" val="260752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312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1126"/>
            <a:ext cx="5111750" cy="5499749"/>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35" y="961126"/>
            <a:ext cx="3008313" cy="549974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152719"/>
            <a:ext cx="8239612" cy="628193"/>
          </a:xfrm>
        </p:spPr>
        <p:txBody>
          <a:bodyPr/>
          <a:lstStyle/>
          <a:p>
            <a:r>
              <a:rPr lang="en-US"/>
              <a:t>Click to edit Master title style</a:t>
            </a:r>
            <a:endParaRPr lang="en-US" dirty="0"/>
          </a:p>
        </p:txBody>
      </p:sp>
    </p:spTree>
    <p:extLst>
      <p:ext uri="{BB962C8B-B14F-4D97-AF65-F5344CB8AC3E}">
        <p14:creationId xmlns:p14="http://schemas.microsoft.com/office/powerpoint/2010/main" val="2311273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64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679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7" name="Rectangle 5"/>
          <p:cNvSpPr>
            <a:spLocks noGrp="1" noChangeArrowheads="1"/>
          </p:cNvSpPr>
          <p:nvPr>
            <p:ph type="ftr" sz="quarter" idx="11"/>
          </p:nvPr>
        </p:nvSpPr>
        <p:spPr>
          <a:xfrm>
            <a:off x="3124673" y="6245225"/>
            <a:ext cx="2894654"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8" name="Rectangle 6"/>
          <p:cNvSpPr>
            <a:spLocks noGrp="1" noChangeArrowheads="1"/>
          </p:cNvSpPr>
          <p:nvPr>
            <p:ph type="sldNum" sz="quarter" idx="12"/>
          </p:nvPr>
        </p:nvSpPr>
        <p:spPr>
          <a:xfrm>
            <a:off x="6553875" y="6245225"/>
            <a:ext cx="591242"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fld id="{A38F77D1-30AD-41E2-9826-4343EC1B4E09}"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05500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64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64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679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xfrm>
            <a:off x="3124673" y="6245225"/>
            <a:ext cx="2894654"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xfrm>
            <a:off x="655387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fld id="{D315DECD-A3D4-4142-A38B-8BC70BB653C8}"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5776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229" y="609600"/>
            <a:ext cx="7773615" cy="1143000"/>
          </a:xfrm>
        </p:spPr>
        <p:txBody>
          <a:bodyPr/>
          <a:lstStyle/>
          <a:p>
            <a:r>
              <a:rPr lang="en-US"/>
              <a:t>Click to edit Master title style</a:t>
            </a:r>
          </a:p>
        </p:txBody>
      </p:sp>
      <p:sp>
        <p:nvSpPr>
          <p:cNvPr id="3" name="Text Placeholder 2"/>
          <p:cNvSpPr>
            <a:spLocks noGrp="1"/>
          </p:cNvSpPr>
          <p:nvPr>
            <p:ph type="body" sz="half" idx="1"/>
          </p:nvPr>
        </p:nvSpPr>
        <p:spPr>
          <a:xfrm>
            <a:off x="685195" y="1981200"/>
            <a:ext cx="3808244"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945" y="1981200"/>
            <a:ext cx="380986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679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6" name="Footer Placeholder 5"/>
          <p:cNvSpPr>
            <a:spLocks noGrp="1" noChangeArrowheads="1"/>
          </p:cNvSpPr>
          <p:nvPr>
            <p:ph type="ftr" sz="quarter" idx="11"/>
          </p:nvPr>
        </p:nvSpPr>
        <p:spPr>
          <a:xfrm>
            <a:off x="3124673" y="6245225"/>
            <a:ext cx="2894654"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7" name="Slide Number Placeholder 6"/>
          <p:cNvSpPr>
            <a:spLocks noGrp="1" noChangeArrowheads="1"/>
          </p:cNvSpPr>
          <p:nvPr>
            <p:ph type="sldNum" sz="quarter" idx="12"/>
          </p:nvPr>
        </p:nvSpPr>
        <p:spPr>
          <a:xfrm>
            <a:off x="655387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fld id="{BDC2E9D3-78EC-481F-9B77-5C348DCD676E}"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456181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647"/>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679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7" name="Footer Placeholder 6"/>
          <p:cNvSpPr>
            <a:spLocks noGrp="1"/>
          </p:cNvSpPr>
          <p:nvPr>
            <p:ph type="ftr" sz="quarter" idx="11"/>
          </p:nvPr>
        </p:nvSpPr>
        <p:spPr>
          <a:xfrm>
            <a:off x="3124673" y="6245225"/>
            <a:ext cx="2894654"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endParaRPr lang="en-US"/>
          </a:p>
        </p:txBody>
      </p:sp>
      <p:sp>
        <p:nvSpPr>
          <p:cNvPr id="8" name="Slide Number Placeholder 7"/>
          <p:cNvSpPr>
            <a:spLocks noGrp="1"/>
          </p:cNvSpPr>
          <p:nvPr>
            <p:ph type="sldNum" sz="quarter" idx="12"/>
          </p:nvPr>
        </p:nvSpPr>
        <p:spPr>
          <a:xfrm>
            <a:off x="6553875" y="6245225"/>
            <a:ext cx="2133330" cy="476250"/>
          </a:xfrm>
          <a:prstGeom prst="rect">
            <a:avLst/>
          </a:prstGeom>
        </p:spPr>
        <p:txBody>
          <a:bodyPr/>
          <a:lstStyle>
            <a:lvl1pPr>
              <a:defRPr sz="1800">
                <a:solidFill>
                  <a:srgbClr val="000000"/>
                </a:solidFill>
                <a:latin typeface="Arial" pitchFamily="34" charset="0"/>
                <a:cs typeface="Arial" pitchFamily="34" charset="0"/>
              </a:defRPr>
            </a:lvl1pPr>
          </a:lstStyle>
          <a:p>
            <a:pPr fontAlgn="base">
              <a:spcBef>
                <a:spcPct val="0"/>
              </a:spcBef>
              <a:spcAft>
                <a:spcPct val="0"/>
              </a:spcAft>
              <a:defRPr/>
            </a:pPr>
            <a:fld id="{89F1BECD-06C4-4931-9EE7-02B1B2BF043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22798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1178"/>
            <a:ext cx="7772400" cy="4767807"/>
          </a:xfrm>
        </p:spPr>
        <p:txBody>
          <a:bodyPr anchor="ctr">
            <a:noAutofit/>
          </a:bodyPr>
          <a:lstStyle>
            <a:lvl1pPr algn="ctr">
              <a:lnSpc>
                <a:spcPct val="100000"/>
              </a:lnSpc>
              <a:defRPr sz="6000" b="1" cap="none" spc="-80" baseline="0">
                <a:solidFill>
                  <a:srgbClr val="006699"/>
                </a:solidFill>
              </a:defRPr>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6795" y="6356359"/>
            <a:ext cx="213333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BFBD1B52-0F1C-498B-B5DA-A5432612AF2E}" type="datetime1">
              <a:rPr lang="en-US" sz="2400">
                <a:latin typeface="Times New Roman" pitchFamily="18" charset="0"/>
              </a:rPr>
              <a:pPr fontAlgn="base">
                <a:spcBef>
                  <a:spcPct val="0"/>
                </a:spcBef>
                <a:spcAft>
                  <a:spcPct val="0"/>
                </a:spcAft>
                <a:defRPr/>
              </a:pPr>
              <a:t>1/18/2024</a:t>
            </a:fld>
            <a:endParaRPr lang="en-US" sz="2400">
              <a:latin typeface="Times New Roman" pitchFamily="18" charset="0"/>
            </a:endParaRPr>
          </a:p>
        </p:txBody>
      </p:sp>
      <p:sp>
        <p:nvSpPr>
          <p:cNvPr id="3" name="Footer Placeholder 2"/>
          <p:cNvSpPr>
            <a:spLocks noGrp="1"/>
          </p:cNvSpPr>
          <p:nvPr>
            <p:ph type="ftr" sz="quarter" idx="11"/>
          </p:nvPr>
        </p:nvSpPr>
        <p:spPr>
          <a:xfrm>
            <a:off x="3124673" y="6356359"/>
            <a:ext cx="2894654"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r>
              <a:rPr lang="en-US" sz="2400">
                <a:latin typeface="Times New Roman" pitchFamily="18" charset="0"/>
              </a:rPr>
              <a:t>(c) 2008 Legacy TPM Partners LLC</a:t>
            </a:r>
          </a:p>
        </p:txBody>
      </p:sp>
      <p:sp>
        <p:nvSpPr>
          <p:cNvPr id="4" name="Slide Number Placeholder 3"/>
          <p:cNvSpPr>
            <a:spLocks noGrp="1"/>
          </p:cNvSpPr>
          <p:nvPr>
            <p:ph type="sldNum" sz="quarter" idx="12"/>
          </p:nvPr>
        </p:nvSpPr>
        <p:spPr>
          <a:xfrm>
            <a:off x="6553875" y="6356359"/>
            <a:ext cx="213333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4D0E1A02-6C44-4AFE-85C5-FA480C8DF661}" type="slidenum">
              <a:rPr lang="en-US" sz="2400">
                <a:latin typeface="Times New Roman" pitchFamily="18" charset="0"/>
              </a:rPr>
              <a:pPr fontAlgn="base">
                <a:spcBef>
                  <a:spcPct val="0"/>
                </a:spcBef>
                <a:spcAft>
                  <a:spcPct val="0"/>
                </a:spcAft>
                <a:defRPr/>
              </a:pPr>
              <a:t>‹#›</a:t>
            </a:fld>
            <a:endParaRPr lang="en-US" sz="2400">
              <a:latin typeface="Times New Roman" pitchFamily="18" charset="0"/>
            </a:endParaRPr>
          </a:p>
        </p:txBody>
      </p:sp>
    </p:spTree>
    <p:extLst>
      <p:ext uri="{BB962C8B-B14F-4D97-AF65-F5344CB8AC3E}">
        <p14:creationId xmlns:p14="http://schemas.microsoft.com/office/powerpoint/2010/main" val="3365037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6742" y="5594773"/>
            <a:ext cx="3417151" cy="899251"/>
          </a:xfrm>
          <a:prstGeom prst="rect">
            <a:avLst/>
          </a:prstGeom>
        </p:spPr>
      </p:pic>
      <p:sp>
        <p:nvSpPr>
          <p:cNvPr id="2" name="Title 1"/>
          <p:cNvSpPr>
            <a:spLocks noGrp="1"/>
          </p:cNvSpPr>
          <p:nvPr>
            <p:ph type="ctrTitle"/>
          </p:nvPr>
        </p:nvSpPr>
        <p:spPr>
          <a:xfrm>
            <a:off x="380470" y="228601"/>
            <a:ext cx="8309692" cy="4065693"/>
          </a:xfrm>
        </p:spPr>
        <p:txBody>
          <a:bodyPr anchor="ctr">
            <a:noAutofit/>
          </a:bodyPr>
          <a:lstStyle>
            <a:lvl1pPr algn="ctr">
              <a:lnSpc>
                <a:spcPct val="100000"/>
              </a:lnSpc>
              <a:defRPr sz="7200" spc="-80" baseline="0">
                <a:solidFill>
                  <a:srgbClr val="00669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86650" y="4389120"/>
            <a:ext cx="8297333" cy="914400"/>
          </a:xfrm>
        </p:spPr>
        <p:txBody>
          <a:bodyPr/>
          <a:lstStyle>
            <a:lvl1pPr marL="0" indent="0" algn="ctr">
              <a:buNone/>
              <a:defRPr b="1" cap="none" spc="120" baseline="0">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p:nvSpPr>
        <p:spPr>
          <a:xfrm>
            <a:off x="9001125" y="4846320"/>
            <a:ext cx="142876" cy="20116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5" y="0"/>
            <a:ext cx="142876" cy="484632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258479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3824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1168"/>
            <a:ext cx="7772400" cy="4767807"/>
          </a:xfrm>
        </p:spPr>
        <p:txBody>
          <a:bodyPr anchor="ctr">
            <a:noAutofit/>
          </a:bodyPr>
          <a:lstStyle>
            <a:lvl1pPr algn="ctr">
              <a:lnSpc>
                <a:spcPct val="100000"/>
              </a:lnSpc>
              <a:defRPr sz="6000" b="1" cap="none" spc="-80" baseline="0">
                <a:solidFill>
                  <a:srgbClr val="006699"/>
                </a:solidFill>
              </a:defRPr>
            </a:lvl1pPr>
          </a:lstStyle>
          <a:p>
            <a:r>
              <a:rPr lang="en-US" dirty="0"/>
              <a:t>Click To Edit Master Title Style</a:t>
            </a:r>
          </a:p>
        </p:txBody>
      </p:sp>
    </p:spTree>
    <p:extLst>
      <p:ext uri="{BB962C8B-B14F-4D97-AF65-F5344CB8AC3E}">
        <p14:creationId xmlns:p14="http://schemas.microsoft.com/office/powerpoint/2010/main" val="2508726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7897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1122"/>
            <a:ext cx="5111751" cy="5499749"/>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961122"/>
            <a:ext cx="3008313" cy="549974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1" y="152719"/>
            <a:ext cx="8239612" cy="628193"/>
          </a:xfrm>
        </p:spPr>
        <p:txBody>
          <a:bodyPr/>
          <a:lstStyle/>
          <a:p>
            <a:r>
              <a:rPr lang="en-US"/>
              <a:t>Click to edit Master title style</a:t>
            </a:r>
            <a:endParaRPr lang="en-US" dirty="0"/>
          </a:p>
        </p:txBody>
      </p:sp>
    </p:spTree>
    <p:extLst>
      <p:ext uri="{BB962C8B-B14F-4D97-AF65-F5344CB8AC3E}">
        <p14:creationId xmlns:p14="http://schemas.microsoft.com/office/powerpoint/2010/main" val="154619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6740" y="5594772"/>
            <a:ext cx="3417151" cy="899251"/>
          </a:xfrm>
          <a:prstGeom prst="rect">
            <a:avLst/>
          </a:prstGeom>
        </p:spPr>
      </p:pic>
      <p:sp>
        <p:nvSpPr>
          <p:cNvPr id="2" name="Title 1"/>
          <p:cNvSpPr>
            <a:spLocks noGrp="1"/>
          </p:cNvSpPr>
          <p:nvPr>
            <p:ph type="ctrTitle"/>
          </p:nvPr>
        </p:nvSpPr>
        <p:spPr>
          <a:xfrm>
            <a:off x="380469" y="228600"/>
            <a:ext cx="8309692" cy="4065693"/>
          </a:xfrm>
        </p:spPr>
        <p:txBody>
          <a:bodyPr anchor="ctr">
            <a:noAutofit/>
          </a:bodyPr>
          <a:lstStyle>
            <a:lvl1pPr algn="ctr">
              <a:lnSpc>
                <a:spcPct val="100000"/>
              </a:lnSpc>
              <a:defRPr sz="7200" spc="-80" baseline="0">
                <a:solidFill>
                  <a:srgbClr val="00669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86649" y="4389120"/>
            <a:ext cx="8297333" cy="914400"/>
          </a:xfrm>
        </p:spPr>
        <p:txBody>
          <a:bodyPr/>
          <a:lstStyle>
            <a:lvl1pPr marL="0" indent="0" algn="ctr">
              <a:buNone/>
              <a:defRPr b="1" cap="none" spc="120" baseline="0">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p:nvSpPr>
        <p:spPr>
          <a:xfrm>
            <a:off x="9001124" y="4846320"/>
            <a:ext cx="142876" cy="20116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9001124" y="0"/>
            <a:ext cx="142876" cy="484632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274156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8260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1168"/>
            <a:ext cx="7772400" cy="4767807"/>
          </a:xfrm>
        </p:spPr>
        <p:txBody>
          <a:bodyPr anchor="ctr">
            <a:noAutofit/>
          </a:bodyPr>
          <a:lstStyle>
            <a:lvl1pPr algn="ctr">
              <a:lnSpc>
                <a:spcPct val="100000"/>
              </a:lnSpc>
              <a:defRPr sz="6000" b="1" cap="none" spc="-80" baseline="0">
                <a:solidFill>
                  <a:srgbClr val="006699"/>
                </a:solidFill>
              </a:defRPr>
            </a:lvl1pPr>
          </a:lstStyle>
          <a:p>
            <a:r>
              <a:rPr lang="en-US" dirty="0"/>
              <a:t>Click To Edit Master Title Style</a:t>
            </a:r>
          </a:p>
        </p:txBody>
      </p:sp>
    </p:spTree>
    <p:extLst>
      <p:ext uri="{BB962C8B-B14F-4D97-AF65-F5344CB8AC3E}">
        <p14:creationId xmlns:p14="http://schemas.microsoft.com/office/powerpoint/2010/main" val="2068136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769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1121"/>
            <a:ext cx="5111750" cy="5499749"/>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61121"/>
            <a:ext cx="3008313" cy="549974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152718"/>
            <a:ext cx="8239612" cy="628193"/>
          </a:xfrm>
        </p:spPr>
        <p:txBody>
          <a:bodyPr/>
          <a:lstStyle/>
          <a:p>
            <a:r>
              <a:rPr lang="en-US"/>
              <a:t>Click to edit Master title style</a:t>
            </a:r>
            <a:endParaRPr lang="en-US" dirty="0"/>
          </a:p>
        </p:txBody>
      </p:sp>
    </p:spTree>
    <p:extLst>
      <p:ext uri="{BB962C8B-B14F-4D97-AF65-F5344CB8AC3E}">
        <p14:creationId xmlns:p14="http://schemas.microsoft.com/office/powerpoint/2010/main" val="3198544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Turquoise" preserve="1" userDrawn="1">
  <p:cSld name="Title Turquoise">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1150645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Orange" preserve="1" userDrawn="1">
  <p:cSld name="Title Orange">
    <p:bg>
      <p:bgPr>
        <a:solidFill>
          <a:schemeClr val="accent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3093597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Purple" preserve="1" userDrawn="1">
  <p:cSld name="Title Purple">
    <p:bg>
      <p:bgPr>
        <a:solidFill>
          <a:srgbClr val="6E27C5"/>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3412128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Yellow" preserve="1" userDrawn="1">
  <p:cSld name="Title Yellow">
    <p:bg>
      <p:bgPr>
        <a:solidFill>
          <a:srgbClr val="FFB617"/>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3542921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Magenta" preserve="1" userDrawn="1">
  <p:cSld name="Title Magenta">
    <p:bg>
      <p:bgPr>
        <a:solidFill>
          <a:srgbClr val="FF0198"/>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1891111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Dark Blue" preserve="1" userDrawn="1">
  <p:cSld name="Title Dark Blue">
    <p:bg>
      <p:bgPr>
        <a:solidFill>
          <a:srgbClr val="150F96"/>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1561507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Red" preserve="1" userDrawn="1">
  <p:cSld name="Title Red">
    <p:bg>
      <p:bgPr>
        <a:solidFill>
          <a:srgbClr val="F1352B"/>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969537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Light Gray" preserve="1" userDrawn="1">
  <p:cSld name="Title Light Gray">
    <p:bg>
      <p:bgPr>
        <a:solidFill>
          <a:srgbClr val="AFAFAF"/>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2112322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Green" preserve="1" userDrawn="1">
  <p:cSld name="Title Green">
    <p:bg>
      <p:bgPr>
        <a:solidFill>
          <a:srgbClr val="7ACB00"/>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102964" y="1084888"/>
            <a:ext cx="5583836" cy="2615592"/>
          </a:xfrm>
        </p:spPr>
        <p:txBody>
          <a:bodyPr anchor="b">
            <a:noAutofit/>
          </a:bodyPr>
          <a:lstStyle>
            <a:lvl1pPr algn="l">
              <a:lnSpc>
                <a:spcPct val="100000"/>
              </a:lnSpc>
              <a:defRPr sz="4000" spc="20"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102964" y="3838563"/>
            <a:ext cx="5590069" cy="1468760"/>
          </a:xfrm>
        </p:spPr>
        <p:txBody>
          <a:bodyPr>
            <a:noAutofit/>
          </a:bodyPr>
          <a:lstStyle>
            <a:lvl1pPr marL="0" indent="0" algn="l">
              <a:lnSpc>
                <a:spcPct val="100000"/>
              </a:lnSpc>
              <a:spcBef>
                <a:spcPts val="300"/>
              </a:spcBef>
              <a:spcAft>
                <a:spcPts val="3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6948488" y="198438"/>
            <a:ext cx="1738312" cy="179387"/>
          </a:xfrm>
          <a:prstGeom prst="rect">
            <a:avLst/>
          </a:prstGeom>
        </p:spPr>
        <p:txBody>
          <a:bodyPr lIns="0" tIns="0" rIns="0" bIns="0" anchor="ctr" anchorCtr="0"/>
          <a:lstStyle>
            <a:lvl1pPr algn="r" fontAlgn="auto">
              <a:spcBef>
                <a:spcPts val="0"/>
              </a:spcBef>
              <a:spcAft>
                <a:spcPts val="0"/>
              </a:spcAft>
              <a:defRPr sz="1000">
                <a:solidFill>
                  <a:schemeClr val="bg1"/>
                </a:solidFill>
                <a:latin typeface="+mn-lt"/>
                <a:cs typeface="+mn-cs"/>
              </a:defRPr>
            </a:lvl1pPr>
          </a:lstStyle>
          <a:p>
            <a:pPr>
              <a:defRPr/>
            </a:pPr>
            <a:endParaRPr lang="en-GB" dirty="0">
              <a:solidFill>
                <a:prstClr val="white"/>
              </a:solidFill>
            </a:endParaRPr>
          </a:p>
        </p:txBody>
      </p:sp>
      <p:pic>
        <p:nvPicPr>
          <p:cNvPr id="7" name="Picture 6"/>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black">
          <a:xfrm>
            <a:off x="475131" y="3457890"/>
            <a:ext cx="1530000" cy="154815"/>
          </a:xfrm>
          <a:prstGeom prst="rect">
            <a:avLst/>
          </a:prstGeom>
        </p:spPr>
      </p:pic>
    </p:spTree>
    <p:extLst>
      <p:ext uri="{BB962C8B-B14F-4D97-AF65-F5344CB8AC3E}">
        <p14:creationId xmlns:p14="http://schemas.microsoft.com/office/powerpoint/2010/main" val="159874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1126"/>
            <a:ext cx="5111750" cy="5499749"/>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6" y="961126"/>
            <a:ext cx="3008313" cy="549974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152719"/>
            <a:ext cx="8239612" cy="628193"/>
          </a:xfrm>
        </p:spPr>
        <p:txBody>
          <a:bodyPr/>
          <a:lstStyle/>
          <a:p>
            <a:r>
              <a:rPr lang="en-US"/>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218487" cy="365125"/>
          </a:xfrm>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68313" y="1143000"/>
            <a:ext cx="8218487" cy="4876800"/>
          </a:xfrm>
        </p:spPr>
        <p:txBody>
          <a:bodyPr>
            <a:noAutofit/>
          </a:bodyPr>
          <a:lstStyle>
            <a:lvl1pPr>
              <a:lnSpc>
                <a:spcPct val="100000"/>
              </a:lnSpc>
              <a:spcBef>
                <a:spcPts val="500"/>
              </a:spcBef>
              <a:spcAft>
                <a:spcPts val="500"/>
              </a:spcAft>
              <a:defRPr sz="2000"/>
            </a:lvl1pPr>
            <a:lvl2pPr>
              <a:lnSpc>
                <a:spcPct val="100000"/>
              </a:lnSpc>
              <a:spcBef>
                <a:spcPts val="500"/>
              </a:spcBef>
              <a:spcAft>
                <a:spcPts val="500"/>
              </a:spcAft>
              <a:defRPr sz="1800"/>
            </a:lvl2pPr>
            <a:lvl3pPr>
              <a:lnSpc>
                <a:spcPct val="100000"/>
              </a:lnSpc>
              <a:spcBef>
                <a:spcPts val="500"/>
              </a:spcBef>
              <a:spcAft>
                <a:spcPts val="500"/>
              </a:spcAft>
              <a:defRPr sz="1600"/>
            </a:lvl3pPr>
            <a:lvl4pPr>
              <a:lnSpc>
                <a:spcPct val="100000"/>
              </a:lnSpc>
              <a:spcBef>
                <a:spcPts val="500"/>
              </a:spcBef>
              <a:spcAft>
                <a:spcPts val="500"/>
              </a:spcAft>
              <a:defRPr sz="1400"/>
            </a:lvl4pPr>
            <a:lvl5pPr>
              <a:lnSpc>
                <a:spcPct val="100000"/>
              </a:lnSpc>
              <a:spcBef>
                <a:spcPts val="500"/>
              </a:spcBef>
              <a:spcAft>
                <a:spcPts val="5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8"/>
          <p:cNvSpPr>
            <a:spLocks noGrp="1"/>
          </p:cNvSpPr>
          <p:nvPr>
            <p:ph type="sldNum" sz="quarter" idx="11"/>
          </p:nvPr>
        </p:nvSpPr>
        <p:spPr/>
        <p:txBody>
          <a:bodyPr/>
          <a:lstStyle>
            <a:lvl1pPr>
              <a:defRPr/>
            </a:lvl1pPr>
          </a:lstStyle>
          <a:p>
            <a:pPr>
              <a:defRPr/>
            </a:pPr>
            <a:fld id="{36AA76DC-89D3-4682-A6A4-82979CA16F88}"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2603269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68313" y="1143000"/>
            <a:ext cx="3959225" cy="4952999"/>
          </a:xfrm>
        </p:spPr>
        <p:txBody>
          <a:bodyPr>
            <a:noAutofit/>
          </a:bodyPr>
          <a:lstStyle>
            <a:lvl1pPr>
              <a:lnSpc>
                <a:spcPct val="100000"/>
              </a:lnSpc>
              <a:spcBef>
                <a:spcPts val="500"/>
              </a:spcBef>
              <a:spcAft>
                <a:spcPts val="500"/>
              </a:spcAft>
              <a:defRPr/>
            </a:lvl1pPr>
            <a:lvl2pPr>
              <a:lnSpc>
                <a:spcPct val="100000"/>
              </a:lnSpc>
              <a:spcBef>
                <a:spcPts val="500"/>
              </a:spcBef>
              <a:spcAft>
                <a:spcPts val="500"/>
              </a:spcAft>
              <a:defRPr/>
            </a:lvl2pPr>
            <a:lvl3pPr>
              <a:lnSpc>
                <a:spcPct val="100000"/>
              </a:lnSpc>
              <a:spcBef>
                <a:spcPts val="500"/>
              </a:spcBef>
              <a:spcAft>
                <a:spcPts val="500"/>
              </a:spcAft>
              <a:defRPr/>
            </a:lvl3pPr>
            <a:lvl4pPr>
              <a:lnSpc>
                <a:spcPct val="100000"/>
              </a:lnSpc>
              <a:spcBef>
                <a:spcPts val="500"/>
              </a:spcBef>
              <a:spcAft>
                <a:spcPts val="500"/>
              </a:spcAft>
              <a:defRPr/>
            </a:lvl4pPr>
            <a:lvl5pPr>
              <a:lnSpc>
                <a:spcPct val="100000"/>
              </a:lnSpc>
              <a:spcBef>
                <a:spcPts val="500"/>
              </a:spcBef>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16462" y="1142999"/>
            <a:ext cx="3959225" cy="4952999"/>
          </a:xfrm>
        </p:spPr>
        <p:txBody>
          <a:bodyPr>
            <a:noAutofit/>
          </a:bodyPr>
          <a:lstStyle>
            <a:lvl1pPr>
              <a:lnSpc>
                <a:spcPct val="100000"/>
              </a:lnSpc>
              <a:spcBef>
                <a:spcPts val="500"/>
              </a:spcBef>
              <a:spcAft>
                <a:spcPts val="500"/>
              </a:spcAft>
              <a:defRPr/>
            </a:lvl1pPr>
            <a:lvl2pPr>
              <a:lnSpc>
                <a:spcPct val="100000"/>
              </a:lnSpc>
              <a:spcBef>
                <a:spcPts val="500"/>
              </a:spcBef>
              <a:spcAft>
                <a:spcPts val="500"/>
              </a:spcAft>
              <a:defRPr/>
            </a:lvl2pPr>
            <a:lvl3pPr>
              <a:lnSpc>
                <a:spcPct val="100000"/>
              </a:lnSpc>
              <a:spcBef>
                <a:spcPts val="500"/>
              </a:spcBef>
              <a:spcAft>
                <a:spcPts val="500"/>
              </a:spcAft>
              <a:defRPr/>
            </a:lvl3pPr>
            <a:lvl4pPr>
              <a:lnSpc>
                <a:spcPct val="100000"/>
              </a:lnSpc>
              <a:spcBef>
                <a:spcPts val="500"/>
              </a:spcBef>
              <a:spcAft>
                <a:spcPts val="500"/>
              </a:spcAft>
              <a:defRPr/>
            </a:lvl4pPr>
            <a:lvl5pPr>
              <a:lnSpc>
                <a:spcPct val="100000"/>
              </a:lnSpc>
              <a:spcBef>
                <a:spcPts val="500"/>
              </a:spcBef>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10"/>
          <p:cNvSpPr>
            <a:spLocks noGrp="1"/>
          </p:cNvSpPr>
          <p:nvPr>
            <p:ph type="sldNum" sz="quarter" idx="11"/>
          </p:nvPr>
        </p:nvSpPr>
        <p:spPr/>
        <p:txBody>
          <a:bodyPr/>
          <a:lstStyle>
            <a:lvl1pPr>
              <a:defRPr/>
            </a:lvl1pPr>
          </a:lstStyle>
          <a:p>
            <a:pPr>
              <a:defRPr/>
            </a:pPr>
            <a:fld id="{E31AAF6C-2C01-441C-969C-2D8DCAAAEE6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59498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Content"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spcBef>
                <a:spcPts val="300"/>
              </a:spcBef>
              <a:spcAft>
                <a:spcPts val="300"/>
              </a:spcAft>
              <a:defRPr/>
            </a:lvl1pPr>
          </a:lstStyle>
          <a:p>
            <a:r>
              <a:rPr lang="en-US"/>
              <a:t>Click to edit Master title style</a:t>
            </a:r>
            <a:endParaRPr lang="en-GB" dirty="0"/>
          </a:p>
        </p:txBody>
      </p:sp>
      <p:sp>
        <p:nvSpPr>
          <p:cNvPr id="3" name="Content Placeholder 2"/>
          <p:cNvSpPr>
            <a:spLocks noGrp="1"/>
          </p:cNvSpPr>
          <p:nvPr>
            <p:ph sz="half" idx="1"/>
          </p:nvPr>
        </p:nvSpPr>
        <p:spPr>
          <a:xfrm>
            <a:off x="468314" y="1143001"/>
            <a:ext cx="2520000" cy="4949825"/>
          </a:xfrm>
        </p:spPr>
        <p:txBody>
          <a:bodyPr/>
          <a:lstStyle>
            <a:lvl1pPr>
              <a:lnSpc>
                <a:spcPct val="100000"/>
              </a:lnSpc>
              <a:spcBef>
                <a:spcPts val="500"/>
              </a:spcBef>
              <a:spcAft>
                <a:spcPts val="500"/>
              </a:spcAft>
              <a:defRPr/>
            </a:lvl1pPr>
            <a:lvl2pPr>
              <a:lnSpc>
                <a:spcPct val="100000"/>
              </a:lnSpc>
              <a:spcBef>
                <a:spcPts val="500"/>
              </a:spcBef>
              <a:spcAft>
                <a:spcPts val="500"/>
              </a:spcAft>
              <a:defRPr/>
            </a:lvl2pPr>
            <a:lvl3pPr>
              <a:lnSpc>
                <a:spcPct val="100000"/>
              </a:lnSpc>
              <a:spcBef>
                <a:spcPts val="500"/>
              </a:spcBef>
              <a:spcAft>
                <a:spcPts val="500"/>
              </a:spcAft>
              <a:defRPr/>
            </a:lvl3pPr>
            <a:lvl4pPr>
              <a:lnSpc>
                <a:spcPct val="100000"/>
              </a:lnSpc>
              <a:spcBef>
                <a:spcPts val="500"/>
              </a:spcBef>
              <a:spcAft>
                <a:spcPts val="500"/>
              </a:spcAft>
              <a:defRPr/>
            </a:lvl4pPr>
            <a:lvl5pPr>
              <a:lnSpc>
                <a:spcPct val="100000"/>
              </a:lnSpc>
              <a:spcBef>
                <a:spcPts val="500"/>
              </a:spcBef>
              <a:spcAft>
                <a:spcPts val="5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12160" y="1143000"/>
            <a:ext cx="2674640" cy="4949825"/>
          </a:xfrm>
        </p:spPr>
        <p:txBody>
          <a:bodyPr/>
          <a:lstStyle>
            <a:lvl1pPr>
              <a:lnSpc>
                <a:spcPct val="100000"/>
              </a:lnSpc>
              <a:spcBef>
                <a:spcPts val="500"/>
              </a:spcBef>
              <a:spcAft>
                <a:spcPts val="500"/>
              </a:spcAft>
              <a:defRPr/>
            </a:lvl1pPr>
            <a:lvl2pPr>
              <a:lnSpc>
                <a:spcPct val="100000"/>
              </a:lnSpc>
              <a:spcBef>
                <a:spcPts val="500"/>
              </a:spcBef>
              <a:spcAft>
                <a:spcPts val="500"/>
              </a:spcAft>
              <a:defRPr/>
            </a:lvl2pPr>
            <a:lvl3pPr>
              <a:lnSpc>
                <a:spcPct val="100000"/>
              </a:lnSpc>
              <a:spcBef>
                <a:spcPts val="500"/>
              </a:spcBef>
              <a:spcAft>
                <a:spcPts val="500"/>
              </a:spcAft>
              <a:defRPr/>
            </a:lvl3pPr>
            <a:lvl4pPr>
              <a:lnSpc>
                <a:spcPct val="100000"/>
              </a:lnSpc>
              <a:spcBef>
                <a:spcPts val="500"/>
              </a:spcBef>
              <a:spcAft>
                <a:spcPts val="500"/>
              </a:spcAft>
              <a:defRPr/>
            </a:lvl4pPr>
            <a:lvl5pPr>
              <a:lnSpc>
                <a:spcPct val="100000"/>
              </a:lnSpc>
              <a:spcBef>
                <a:spcPts val="500"/>
              </a:spcBef>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3240237" y="1143000"/>
            <a:ext cx="2520000" cy="4949825"/>
          </a:xfrm>
        </p:spPr>
        <p:txBody>
          <a:bodyPr/>
          <a:lstStyle>
            <a:lvl1pPr>
              <a:lnSpc>
                <a:spcPct val="100000"/>
              </a:lnSpc>
              <a:spcBef>
                <a:spcPts val="500"/>
              </a:spcBef>
              <a:spcAft>
                <a:spcPts val="500"/>
              </a:spcAft>
              <a:defRPr/>
            </a:lvl1pPr>
            <a:lvl2pPr>
              <a:lnSpc>
                <a:spcPct val="100000"/>
              </a:lnSpc>
              <a:spcBef>
                <a:spcPts val="500"/>
              </a:spcBef>
              <a:spcAft>
                <a:spcPts val="500"/>
              </a:spcAft>
              <a:defRPr/>
            </a:lvl2pPr>
            <a:lvl3pPr>
              <a:lnSpc>
                <a:spcPct val="100000"/>
              </a:lnSpc>
              <a:spcBef>
                <a:spcPts val="500"/>
              </a:spcBef>
              <a:spcAft>
                <a:spcPts val="500"/>
              </a:spcAft>
              <a:defRPr/>
            </a:lvl3pPr>
            <a:lvl4pPr>
              <a:lnSpc>
                <a:spcPct val="100000"/>
              </a:lnSpc>
              <a:spcBef>
                <a:spcPts val="500"/>
              </a:spcBef>
              <a:spcAft>
                <a:spcPts val="500"/>
              </a:spcAft>
              <a:defRPr/>
            </a:lvl4pPr>
            <a:lvl5pPr>
              <a:lnSpc>
                <a:spcPct val="100000"/>
              </a:lnSpc>
              <a:spcBef>
                <a:spcPts val="500"/>
              </a:spcBef>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0"/>
          <p:cNvSpPr>
            <a:spLocks noGrp="1"/>
          </p:cNvSpPr>
          <p:nvPr>
            <p:ph type="sldNum" sz="quarter" idx="15"/>
          </p:nvPr>
        </p:nvSpPr>
        <p:spPr/>
        <p:txBody>
          <a:bodyPr/>
          <a:lstStyle>
            <a:lvl1pPr>
              <a:lnSpc>
                <a:spcPct val="100000"/>
              </a:lnSpc>
              <a:spcBef>
                <a:spcPts val="300"/>
              </a:spcBef>
              <a:spcAft>
                <a:spcPts val="300"/>
              </a:spcAft>
              <a:defRPr/>
            </a:lvl1pPr>
          </a:lstStyle>
          <a:p>
            <a:pPr>
              <a:defRPr/>
            </a:pPr>
            <a:fld id="{E20FF515-F725-4874-8152-150227A86FBD}"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842282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Slide Number Placeholder 7"/>
          <p:cNvSpPr>
            <a:spLocks noGrp="1"/>
          </p:cNvSpPr>
          <p:nvPr>
            <p:ph type="sldNum" sz="quarter" idx="11"/>
          </p:nvPr>
        </p:nvSpPr>
        <p:spPr/>
        <p:txBody>
          <a:bodyPr/>
          <a:lstStyle>
            <a:lvl1pPr>
              <a:defRPr/>
            </a:lvl1pPr>
          </a:lstStyle>
          <a:p>
            <a:pPr>
              <a:defRPr/>
            </a:pPr>
            <a:fld id="{07876E62-5D7C-41CF-8F76-DA25CF4B97D9}"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612871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9A9307E-5897-4EF7-AD26-8FAF00134E12}" type="slidenum">
              <a:rPr lang="en-GB" smtClean="0">
                <a:solidFill>
                  <a:prstClr val="black"/>
                </a:solidFill>
              </a:rPr>
              <a:pPr>
                <a:defRPr/>
              </a:pPr>
              <a:t>‹#›</a:t>
            </a:fld>
            <a:endParaRPr lang="en-GB" dirty="0">
              <a:solidFill>
                <a:prstClr val="black"/>
              </a:solidFill>
            </a:endParaRPr>
          </a:p>
        </p:txBody>
      </p:sp>
      <p:sp>
        <p:nvSpPr>
          <p:cNvPr id="4" name="Rectangle 3"/>
          <p:cNvSpPr/>
          <p:nvPr userDrawn="1"/>
        </p:nvSpPr>
        <p:spPr>
          <a:xfrm>
            <a:off x="0" y="0"/>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5" name="Rectangle 16"/>
          <p:cNvSpPr txBox="1">
            <a:spLocks noChangeArrowheads="1"/>
          </p:cNvSpPr>
          <p:nvPr userDrawn="1"/>
        </p:nvSpPr>
        <p:spPr>
          <a:xfrm>
            <a:off x="8396288" y="6553200"/>
            <a:ext cx="442912" cy="179387"/>
          </a:xfrm>
          <a:prstGeom prst="rect">
            <a:avLst/>
          </a:prstGeom>
          <a:ln/>
        </p:spPr>
        <p:txBody>
          <a:bodyPr vert="horz" lIns="0" tIns="0" rIns="0" bIns="0" rtlCol="0" anchor="ctr"/>
          <a:lstStyle>
            <a:defPPr>
              <a:defRPr lang="en-US"/>
            </a:defPPr>
            <a:lvl1pPr algn="r" defTabSz="457200" rtl="0" fontAlgn="auto">
              <a:lnSpc>
                <a:spcPct val="100000"/>
              </a:lnSpc>
              <a:spcBef>
                <a:spcPts val="0"/>
              </a:spcBef>
              <a:spcAft>
                <a:spcPts val="0"/>
              </a:spcAft>
              <a:defRPr sz="9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Georgia" pitchFamily="18" charset="0"/>
                <a:ea typeface="+mn-ea"/>
                <a:cs typeface="Arial" charset="0"/>
              </a:defRPr>
            </a:lvl2pPr>
            <a:lvl3pPr marL="914400" algn="l" defTabSz="457200" rtl="0" fontAlgn="base">
              <a:spcBef>
                <a:spcPct val="0"/>
              </a:spcBef>
              <a:spcAft>
                <a:spcPct val="0"/>
              </a:spcAft>
              <a:defRPr kern="1200">
                <a:solidFill>
                  <a:schemeClr val="tx1"/>
                </a:solidFill>
                <a:latin typeface="Georgia" pitchFamily="18" charset="0"/>
                <a:ea typeface="+mn-ea"/>
                <a:cs typeface="Arial" charset="0"/>
              </a:defRPr>
            </a:lvl3pPr>
            <a:lvl4pPr marL="1371600" algn="l" defTabSz="457200" rtl="0" fontAlgn="base">
              <a:spcBef>
                <a:spcPct val="0"/>
              </a:spcBef>
              <a:spcAft>
                <a:spcPct val="0"/>
              </a:spcAft>
              <a:defRPr kern="1200">
                <a:solidFill>
                  <a:schemeClr val="tx1"/>
                </a:solidFill>
                <a:latin typeface="Georgia" pitchFamily="18" charset="0"/>
                <a:ea typeface="+mn-ea"/>
                <a:cs typeface="Arial" charset="0"/>
              </a:defRPr>
            </a:lvl4pPr>
            <a:lvl5pPr marL="1828800" algn="l" defTabSz="457200"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fld id="{1610CE1D-69D6-4CA0-95A2-4CBF522FF45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087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Quote Turquoise" preserve="1" userDrawn="1">
  <p:cSld name="Quote Turquoise">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2C3BE3AF-0507-4424-B1F5-A9C666840823}" type="slidenum">
              <a:rPr lang="en-GB">
                <a:solidFill>
                  <a:prstClr val="white"/>
                </a:solidFill>
              </a:rPr>
              <a:pPr>
                <a:defRPr/>
              </a:pPr>
              <a:t>‹#›</a:t>
            </a:fld>
            <a:endParaRPr lang="en-GB" dirty="0">
              <a:solidFill>
                <a:prstClr val="white"/>
              </a:solidFill>
            </a:endParaRPr>
          </a:p>
        </p:txBody>
      </p:sp>
      <p:cxnSp>
        <p:nvCxnSpPr>
          <p:cNvPr id="5" name="Straight Connector 4"/>
          <p:cNvCxnSpPr/>
          <p:nvPr userDrawn="1"/>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9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Quote Orange" preserve="1" userDrawn="1">
  <p:cSld name="Quote Orange">
    <p:bg>
      <p:bgPr>
        <a:solidFill>
          <a:schemeClr val="accent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02508D54-5ACC-4E31-A610-30223A436ABC}"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982288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Quote Purple" preserve="1" userDrawn="1">
  <p:cSld name="Quote Purple">
    <p:bg>
      <p:bgPr>
        <a:solidFill>
          <a:srgbClr val="6E27C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38965B34-B27E-4D0C-813E-64E443C6FD71}" type="slidenum">
              <a:rPr lang="en-GB">
                <a:solidFill>
                  <a:prstClr val="white"/>
                </a:solidFill>
              </a:rPr>
              <a:pPr>
                <a:defRPr/>
              </a:pPr>
              <a:t>‹#›</a:t>
            </a:fld>
            <a:endParaRPr lang="en-GB" dirty="0">
              <a:solidFill>
                <a:prstClr val="white"/>
              </a:solidFill>
            </a:endParaRPr>
          </a:p>
        </p:txBody>
      </p:sp>
      <p:cxnSp>
        <p:nvCxnSpPr>
          <p:cNvPr id="5" name="Straight Connector 4"/>
          <p:cNvCxnSpPr/>
          <p:nvPr userDrawn="1"/>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20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Quote Yellow" preserve="1" userDrawn="1">
  <p:cSld name="Quote Yellow">
    <p:bg>
      <p:bgPr>
        <a:solidFill>
          <a:srgbClr val="FFB617"/>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0292E117-B28C-4725-8197-BECAD62D784D}"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902021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Quote Magenta" preserve="1" userDrawn="1">
  <p:cSld name="Quote Magenta">
    <p:bg>
      <p:bgPr>
        <a:solidFill>
          <a:srgbClr val="FF0198"/>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7142E3A4-E406-4CE2-A56A-43D55DB681E6}"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72500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6795" y="6356363"/>
            <a:ext cx="2133330" cy="365125"/>
          </a:xfrm>
          <a:prstGeom prst="rect">
            <a:avLst/>
          </a:prstGeom>
        </p:spPr>
        <p:txBody>
          <a:bodyPr/>
          <a:lstStyle>
            <a:lvl1pPr>
              <a:defRPr>
                <a:solidFill>
                  <a:prstClr val="black">
                    <a:tint val="75000"/>
                  </a:prstClr>
                </a:solidFill>
              </a:defRPr>
            </a:lvl1pPr>
          </a:lstStyle>
          <a:p>
            <a:pPr>
              <a:defRPr/>
            </a:pPr>
            <a:fld id="{BFBD1B52-0F1C-498B-B5DA-A5432612AF2E}" type="datetime1">
              <a:rPr lang="en-US"/>
              <a:pPr>
                <a:defRPr/>
              </a:pPr>
              <a:t>1/18/2024</a:t>
            </a:fld>
            <a:endParaRPr lang="en-US"/>
          </a:p>
        </p:txBody>
      </p:sp>
      <p:sp>
        <p:nvSpPr>
          <p:cNvPr id="3" name="Footer Placeholder 2"/>
          <p:cNvSpPr>
            <a:spLocks noGrp="1"/>
          </p:cNvSpPr>
          <p:nvPr>
            <p:ph type="ftr" sz="quarter" idx="11"/>
          </p:nvPr>
        </p:nvSpPr>
        <p:spPr>
          <a:xfrm>
            <a:off x="3124673" y="6356363"/>
            <a:ext cx="2894654" cy="365125"/>
          </a:xfrm>
          <a:prstGeom prst="rect">
            <a:avLst/>
          </a:prstGeom>
        </p:spPr>
        <p:txBody>
          <a:bodyPr/>
          <a:lstStyle>
            <a:lvl1pPr>
              <a:defRPr>
                <a:solidFill>
                  <a:prstClr val="black">
                    <a:tint val="75000"/>
                  </a:prstClr>
                </a:solidFill>
              </a:defRPr>
            </a:lvl1pPr>
          </a:lstStyle>
          <a:p>
            <a:pPr>
              <a:defRPr/>
            </a:pPr>
            <a:r>
              <a:rPr lang="en-US"/>
              <a:t>(c) 2008 Legacy TPM Partners LLC</a:t>
            </a:r>
          </a:p>
        </p:txBody>
      </p:sp>
      <p:sp>
        <p:nvSpPr>
          <p:cNvPr id="4" name="Slide Number Placeholder 3"/>
          <p:cNvSpPr>
            <a:spLocks noGrp="1"/>
          </p:cNvSpPr>
          <p:nvPr>
            <p:ph type="sldNum" sz="quarter" idx="12"/>
          </p:nvPr>
        </p:nvSpPr>
        <p:spPr>
          <a:xfrm>
            <a:off x="6553875" y="6356363"/>
            <a:ext cx="2133330" cy="365125"/>
          </a:xfrm>
          <a:prstGeom prst="rect">
            <a:avLst/>
          </a:prstGeom>
        </p:spPr>
        <p:txBody>
          <a:bodyPr/>
          <a:lstStyle>
            <a:lvl1pPr>
              <a:defRPr>
                <a:solidFill>
                  <a:prstClr val="black">
                    <a:tint val="75000"/>
                  </a:prstClr>
                </a:solidFill>
              </a:defRPr>
            </a:lvl1pPr>
          </a:lstStyle>
          <a:p>
            <a:pPr>
              <a:defRPr/>
            </a:pPr>
            <a:fld id="{4D0E1A02-6C44-4AFE-85C5-FA480C8DF661}" type="slidenum">
              <a:rPr lang="en-US"/>
              <a:pPr>
                <a:defRPr/>
              </a:pPr>
              <a:t>‹#›</a:t>
            </a:fld>
            <a:endParaRPr lang="en-US"/>
          </a:p>
        </p:txBody>
      </p:sp>
    </p:spTree>
    <p:extLst>
      <p:ext uri="{BB962C8B-B14F-4D97-AF65-F5344CB8AC3E}">
        <p14:creationId xmlns:p14="http://schemas.microsoft.com/office/powerpoint/2010/main" val="242312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Quote Dark Blue" preserve="1" userDrawn="1">
  <p:cSld name="Quote Dark Blue">
    <p:bg>
      <p:bgPr>
        <a:solidFill>
          <a:srgbClr val="150F9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462CDC83-ED88-450A-8FB9-A00E465D3579}" type="slidenum">
              <a:rPr lang="en-GB">
                <a:solidFill>
                  <a:prstClr val="white"/>
                </a:solidFill>
              </a:rPr>
              <a:pPr>
                <a:defRPr/>
              </a:pPr>
              <a:t>‹#›</a:t>
            </a:fld>
            <a:endParaRPr lang="en-GB" dirty="0">
              <a:solidFill>
                <a:prstClr val="white"/>
              </a:solidFill>
            </a:endParaRPr>
          </a:p>
        </p:txBody>
      </p:sp>
      <p:cxnSp>
        <p:nvCxnSpPr>
          <p:cNvPr id="5" name="Straight Connector 4"/>
          <p:cNvCxnSpPr/>
          <p:nvPr userDrawn="1"/>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469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Quote Red" preserve="1" userDrawn="1">
  <p:cSld name="Quote Red">
    <p:bg>
      <p:bgPr>
        <a:solidFill>
          <a:srgbClr val="F1352B"/>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90B62D24-50EA-4D9E-BE8A-2457B36149AB}"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363074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Quote Light Grey" preserve="1" userDrawn="1">
  <p:cSld name="Quote Light Grey">
    <p:bg>
      <p:bgPr>
        <a:solidFill>
          <a:srgbClr val="AFAFAF"/>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362CF528-38E0-4FCD-B91F-4F03F8C38B7C}"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494462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Quote Green" preserve="1" userDrawn="1">
  <p:cSld name="Quote Green">
    <p:bg>
      <p:bgPr>
        <a:solidFill>
          <a:srgbClr val="7ACB0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109913" y="1435620"/>
            <a:ext cx="4492625" cy="3371056"/>
          </a:xfrm>
        </p:spPr>
        <p:txBody>
          <a:bodyPr anchor="b">
            <a:noAutofit/>
          </a:bodyPr>
          <a:lstStyle>
            <a:lvl1pPr marL="0" indent="0">
              <a:lnSpc>
                <a:spcPct val="100000"/>
              </a:lnSpc>
              <a:spcAft>
                <a:spcPts val="500"/>
              </a:spcAft>
              <a:buNone/>
              <a:defRPr sz="2200" spc="20" baseline="0">
                <a:solidFill>
                  <a:schemeClr val="bg1"/>
                </a:solidFill>
              </a:defRPr>
            </a:lvl1pPr>
          </a:lstStyle>
          <a:p>
            <a:pPr lvl="0"/>
            <a:r>
              <a:rPr lang="en-US" dirty="0"/>
              <a:t>Click to edit Master text styles</a:t>
            </a:r>
          </a:p>
        </p:txBody>
      </p:sp>
      <p:sp>
        <p:nvSpPr>
          <p:cNvPr id="7" name="Slide Number Placeholder 6"/>
          <p:cNvSpPr>
            <a:spLocks noGrp="1"/>
          </p:cNvSpPr>
          <p:nvPr>
            <p:ph type="sldNum" sz="quarter" idx="15"/>
          </p:nvPr>
        </p:nvSpPr>
        <p:spPr/>
        <p:txBody>
          <a:bodyPr/>
          <a:lstStyle>
            <a:lvl1pPr>
              <a:defRPr>
                <a:solidFill>
                  <a:schemeClr val="bg1"/>
                </a:solidFill>
              </a:defRPr>
            </a:lvl1pPr>
          </a:lstStyle>
          <a:p>
            <a:pPr>
              <a:defRPr/>
            </a:pPr>
            <a:fld id="{7158249C-4AF3-41BE-BB26-20F6134D0882}" type="slidenum">
              <a:rPr lang="en-GB">
                <a:solidFill>
                  <a:prstClr val="white"/>
                </a:solidFill>
              </a:rPr>
              <a:pPr>
                <a:defRPr/>
              </a:pPr>
              <a:t>‹#›</a:t>
            </a:fld>
            <a:endParaRPr lang="en-GB" dirty="0">
              <a:solidFill>
                <a:prstClr val="white"/>
              </a:solidFill>
            </a:endParaRPr>
          </a:p>
        </p:txBody>
      </p:sp>
      <p:cxnSp>
        <p:nvCxnSpPr>
          <p:cNvPr id="5" name="Straight Connector 4"/>
          <p:cNvCxnSpPr/>
          <p:nvPr userDrawn="1"/>
        </p:nvCxnSpPr>
        <p:spPr>
          <a:xfrm>
            <a:off x="457200" y="517525"/>
            <a:ext cx="8229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15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Closing Slide Turquois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471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Closing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2077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Closing Slide Purple">
    <p:bg>
      <p:bgPr>
        <a:solidFill>
          <a:srgbClr val="6E27C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364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Closing Slide Yellow">
    <p:bg>
      <p:bgPr>
        <a:solidFill>
          <a:srgbClr val="FFB61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662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Closing Slide Magenta">
    <p:bg>
      <p:bgPr>
        <a:solidFill>
          <a:srgbClr val="FF019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893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Closing Slide Dark Blue">
    <p:bg>
      <p:bgPr>
        <a:solidFill>
          <a:srgbClr val="150F9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85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CC08FD-3F94-42AE-AEA5-6F17FD0AED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40884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Closing Slide Red">
    <p:bg>
      <p:bgPr>
        <a:solidFill>
          <a:srgbClr val="F135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892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Closing Slide Light Grey">
    <p:bg>
      <p:bgPr>
        <a:solidFill>
          <a:srgbClr val="AFAFA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073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Closing Slide Green">
    <p:bg>
      <p:bgPr>
        <a:solidFill>
          <a:srgbClr val="7ACB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20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Closing Slide Turquoise" type="blank" preserve="1">
  <p:cSld name="1_Closing Slide Turquoise">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2017638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Closing Slide Orange" type="blank" preserve="1">
  <p:cSld name="1_Closing Slide Orange">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4025689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Closing Slide Purple" type="blank" preserve="1">
  <p:cSld name="1_Closing Slide Purple">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40952480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Closing Slide Yellow" type="blank" preserve="1">
  <p:cSld name="1_Closing Slide Yellow">
    <p:bg>
      <p:bgPr>
        <a:solidFill>
          <a:schemeClr val="accent4"/>
        </a:solidFill>
        <a:effectLst/>
      </p:bgPr>
    </p:bg>
    <p:spTree>
      <p:nvGrpSpPr>
        <p:cNvPr id="1" name=""/>
        <p:cNvGrpSpPr/>
        <p:nvPr/>
      </p:nvGrpSpPr>
      <p:grpSpPr>
        <a:xfrm>
          <a:off x="0" y="0"/>
          <a:ext cx="0" cy="0"/>
          <a:chOff x="0" y="0"/>
          <a:chExt cx="0" cy="0"/>
        </a:xfrm>
      </p:grpSpPr>
      <p:sp>
        <p:nvSpPr>
          <p:cNvPr id="3" name="TextBox 2"/>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19778755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Closing Slide Magenta" type="blank" preserve="1">
  <p:cSld name="1_Closing Slide Magenta">
    <p:bg>
      <p:bgPr>
        <a:solidFill>
          <a:schemeClr val="accent5"/>
        </a:solidFill>
        <a:effectLst/>
      </p:bgPr>
    </p:bg>
    <p:spTree>
      <p:nvGrpSpPr>
        <p:cNvPr id="1" name=""/>
        <p:cNvGrpSpPr/>
        <p:nvPr/>
      </p:nvGrpSpPr>
      <p:grpSpPr>
        <a:xfrm>
          <a:off x="0" y="0"/>
          <a:ext cx="0" cy="0"/>
          <a:chOff x="0" y="0"/>
          <a:chExt cx="0" cy="0"/>
        </a:xfrm>
      </p:grpSpPr>
      <p:sp>
        <p:nvSpPr>
          <p:cNvPr id="3" name="TextBox 2"/>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19137722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Closing Slide Dark Blue" type="blank" preserve="1">
  <p:cSld name="1_Closing Slide Dark Blue">
    <p:bg>
      <p:bgPr>
        <a:solidFill>
          <a:schemeClr val="accent6"/>
        </a:solidFill>
        <a:effectLst/>
      </p:bgPr>
    </p:bg>
    <p:spTree>
      <p:nvGrpSpPr>
        <p:cNvPr id="1" name=""/>
        <p:cNvGrpSpPr/>
        <p:nvPr/>
      </p:nvGrpSpPr>
      <p:grpSpPr>
        <a:xfrm>
          <a:off x="0" y="0"/>
          <a:ext cx="0" cy="0"/>
          <a:chOff x="0" y="0"/>
          <a:chExt cx="0" cy="0"/>
        </a:xfrm>
      </p:grpSpPr>
      <p:sp>
        <p:nvSpPr>
          <p:cNvPr id="3" name="TextBox 2"/>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2668493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Closing Slide Red" type="blank" preserve="1">
  <p:cSld name="1_Closing Slide Red">
    <p:bg>
      <p:bgPr>
        <a:solidFill>
          <a:srgbClr val="F1352B"/>
        </a:solidFill>
        <a:effectLst/>
      </p:bgPr>
    </p:bg>
    <p:spTree>
      <p:nvGrpSpPr>
        <p:cNvPr id="1" name=""/>
        <p:cNvGrpSpPr/>
        <p:nvPr/>
      </p:nvGrpSpPr>
      <p:grpSpPr>
        <a:xfrm>
          <a:off x="0" y="0"/>
          <a:ext cx="0" cy="0"/>
          <a:chOff x="0" y="0"/>
          <a:chExt cx="0" cy="0"/>
        </a:xfrm>
      </p:grpSpPr>
      <p:sp>
        <p:nvSpPr>
          <p:cNvPr id="3" name="TextBox 2"/>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229162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BC78F8-D81C-4C03-9D17-B56A77B7D0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41906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Closing Slide Light Grey" type="blank" preserve="1">
  <p:cSld name="1_Closing Slide Light Grey">
    <p:bg>
      <p:bgPr>
        <a:solidFill>
          <a:srgbClr val="AFAFAF"/>
        </a:solidFill>
        <a:effectLst/>
      </p:bgPr>
    </p:bg>
    <p:spTree>
      <p:nvGrpSpPr>
        <p:cNvPr id="1" name=""/>
        <p:cNvGrpSpPr/>
        <p:nvPr/>
      </p:nvGrpSpPr>
      <p:grpSpPr>
        <a:xfrm>
          <a:off x="0" y="0"/>
          <a:ext cx="0" cy="0"/>
          <a:chOff x="0" y="0"/>
          <a:chExt cx="0" cy="0"/>
        </a:xfrm>
      </p:grpSpPr>
      <p:sp>
        <p:nvSpPr>
          <p:cNvPr id="5" name="TextBox 4"/>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3933790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Closing Slide Green" type="blank" preserve="1">
  <p:cSld name="1_Closing Slide Green">
    <p:bg>
      <p:bgPr>
        <a:solidFill>
          <a:srgbClr val="7ACB00"/>
        </a:solidFill>
        <a:effectLst/>
      </p:bgPr>
    </p:bg>
    <p:spTree>
      <p:nvGrpSpPr>
        <p:cNvPr id="1" name=""/>
        <p:cNvGrpSpPr/>
        <p:nvPr/>
      </p:nvGrpSpPr>
      <p:grpSpPr>
        <a:xfrm>
          <a:off x="0" y="0"/>
          <a:ext cx="0" cy="0"/>
          <a:chOff x="0" y="0"/>
          <a:chExt cx="0" cy="0"/>
        </a:xfrm>
      </p:grpSpPr>
      <p:sp>
        <p:nvSpPr>
          <p:cNvPr id="4" name="TextBox 3"/>
          <p:cNvSpPr txBox="1"/>
          <p:nvPr userDrawn="1"/>
        </p:nvSpPr>
        <p:spPr>
          <a:xfrm>
            <a:off x="467544" y="3269994"/>
            <a:ext cx="5184576" cy="430887"/>
          </a:xfrm>
          <a:prstGeom prst="rect">
            <a:avLst/>
          </a:prstGeom>
          <a:noFill/>
        </p:spPr>
        <p:txBody>
          <a:bodyPr wrap="square" lIns="0" tIns="0" rIns="0" bIns="0" rtlCol="0">
            <a:spAutoFit/>
          </a:bodyPr>
          <a:lstStyle/>
          <a:p>
            <a:pPr fontAlgn="auto">
              <a:spcBef>
                <a:spcPts val="0"/>
              </a:spcBef>
              <a:spcAft>
                <a:spcPts val="0"/>
              </a:spcAft>
            </a:pPr>
            <a:r>
              <a:rPr lang="en-GB" sz="2800" spc="-50" dirty="0">
                <a:solidFill>
                  <a:prstClr val="white"/>
                </a:solidFill>
                <a:latin typeface="Georgia"/>
              </a:rPr>
              <a:t>Design. Integrate. Achieve.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354" y="6361242"/>
            <a:ext cx="816278" cy="272093"/>
          </a:xfrm>
          <a:prstGeom prst="rect">
            <a:avLst/>
          </a:prstGeom>
        </p:spPr>
      </p:pic>
    </p:spTree>
    <p:extLst>
      <p:ext uri="{BB962C8B-B14F-4D97-AF65-F5344CB8AC3E}">
        <p14:creationId xmlns:p14="http://schemas.microsoft.com/office/powerpoint/2010/main" val="294119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8D577E-8D2A-490C-9C87-9A1C219536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458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theme" Target="../theme/theme6.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image" Target="../media/image5.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tags" Target="../tags/tag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tags" Target="../tags/tag1.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image" Target="../media/image6.png"/><Relationship Id="rId20" Type="http://schemas.openxmlformats.org/officeDocument/2006/relationships/slideLayout" Target="../slideLayouts/slideLayout60.xml"/><Relationship Id="rId4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00099" y="6449080"/>
            <a:ext cx="1485884" cy="391022"/>
          </a:xfrm>
          <a:prstGeom prst="rect">
            <a:avLst/>
          </a:prstGeom>
        </p:spPr>
      </p:pic>
      <p:sp>
        <p:nvSpPr>
          <p:cNvPr id="2" name="Title Placeholder 1"/>
          <p:cNvSpPr>
            <a:spLocks noGrp="1"/>
          </p:cNvSpPr>
          <p:nvPr>
            <p:ph type="title"/>
          </p:nvPr>
        </p:nvSpPr>
        <p:spPr>
          <a:xfrm>
            <a:off x="457200" y="152719"/>
            <a:ext cx="8159518" cy="62819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5" y="934431"/>
            <a:ext cx="8152844" cy="55064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001129" y="0"/>
            <a:ext cx="142876" cy="13716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9" y="1371600"/>
            <a:ext cx="142876" cy="548640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52675" y="778598"/>
            <a:ext cx="8166226" cy="0"/>
          </a:xfrm>
          <a:prstGeom prst="line">
            <a:avLst/>
          </a:prstGeom>
          <a:ln w="38100">
            <a:solidFill>
              <a:srgbClr val="0099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2" r:id="rId4"/>
    <p:sldLayoutId id="2147483704" r:id="rId5"/>
    <p:sldLayoutId id="2147483720" r:id="rId6"/>
  </p:sldLayoutIdLst>
  <p:txStyles>
    <p:titleStyle>
      <a:lvl1pPr algn="ctr" defTabSz="914400" rtl="0" eaLnBrk="1" latinLnBrk="0" hangingPunct="1">
        <a:spcBef>
          <a:spcPct val="0"/>
        </a:spcBef>
        <a:buNone/>
        <a:defRPr sz="3600" b="1" kern="1200" cap="none" spc="-60" baseline="0">
          <a:solidFill>
            <a:srgbClr val="006699"/>
          </a:solidFill>
          <a:latin typeface="Century Gothic" pitchFamily="34" charset="0"/>
          <a:ea typeface="+mj-ea"/>
          <a:cs typeface="+mj-cs"/>
        </a:defRPr>
      </a:lvl1pPr>
    </p:titleStyle>
    <p:bodyStyle>
      <a:lvl1pPr marL="0" indent="0" algn="l" defTabSz="914400" rtl="0" eaLnBrk="1" latinLnBrk="0" hangingPunct="1">
        <a:spcBef>
          <a:spcPct val="20000"/>
        </a:spcBef>
        <a:spcAft>
          <a:spcPts val="600"/>
        </a:spcAft>
        <a:buClr>
          <a:srgbClr val="006699"/>
        </a:buClr>
        <a:buFont typeface="Arial" pitchFamily="34" charset="0"/>
        <a:buNone/>
        <a:defRPr sz="2400" b="1" kern="1200">
          <a:solidFill>
            <a:schemeClr val="tx1"/>
          </a:solidFill>
          <a:latin typeface="Century Gothic" pitchFamily="34" charset="0"/>
          <a:ea typeface="+mn-ea"/>
          <a:cs typeface="+mn-cs"/>
        </a:defRPr>
      </a:lvl1pPr>
      <a:lvl2pPr marL="457200" indent="-182880" algn="l" defTabSz="914400" rtl="0" eaLnBrk="1" latinLnBrk="0" hangingPunct="1">
        <a:spcBef>
          <a:spcPct val="20000"/>
        </a:spcBef>
        <a:buClr>
          <a:srgbClr val="006699"/>
        </a:buClr>
        <a:buFont typeface="Arial" pitchFamily="34" charset="0"/>
        <a:buChar char="•"/>
        <a:defRPr sz="2400" b="1"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rgbClr val="006699"/>
        </a:buClr>
        <a:buFont typeface="Century Gothic" pitchFamily="34" charset="0"/>
        <a:buChar char="−"/>
        <a:defRPr sz="2000" b="1"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Clr>
          <a:srgbClr val="006699"/>
        </a:buClr>
        <a:buSzPct val="80000"/>
        <a:buFont typeface="Courier New" pitchFamily="49" charset="0"/>
        <a:buChar char="o"/>
        <a:defRPr sz="2000" b="1"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Clr>
          <a:srgbClr val="006699"/>
        </a:buClr>
        <a:buFont typeface="Century Gothic" pitchFamily="34" charset="0"/>
        <a:buChar char="∙"/>
        <a:defRPr sz="2000" b="1" kern="1200" baseline="0">
          <a:solidFill>
            <a:schemeClr val="tx1"/>
          </a:solidFill>
          <a:latin typeface="Century Gothic"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357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35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133573"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1335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688824F-ACB1-4F03-8286-F81E1BD514D3}"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139180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4"/>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122444" y="6264284"/>
            <a:ext cx="148539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6795" y="152400"/>
            <a:ext cx="8159137" cy="6286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8196" name="Text Placeholder 2"/>
          <p:cNvSpPr>
            <a:spLocks noGrp="1"/>
          </p:cNvSpPr>
          <p:nvPr>
            <p:ph type="body" idx="1"/>
          </p:nvPr>
        </p:nvSpPr>
        <p:spPr bwMode="auto">
          <a:xfrm>
            <a:off x="456795" y="935038"/>
            <a:ext cx="8152658"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9001454" y="0"/>
            <a:ext cx="142546" cy="13716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 name="Rectangle 7"/>
          <p:cNvSpPr/>
          <p:nvPr/>
        </p:nvSpPr>
        <p:spPr>
          <a:xfrm>
            <a:off x="9001454" y="1371600"/>
            <a:ext cx="142546" cy="548640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6" name="Straight Connector 5"/>
          <p:cNvCxnSpPr/>
          <p:nvPr/>
        </p:nvCxnSpPr>
        <p:spPr>
          <a:xfrm>
            <a:off x="451936" y="777875"/>
            <a:ext cx="8167236" cy="0"/>
          </a:xfrm>
          <a:prstGeom prst="line">
            <a:avLst/>
          </a:prstGeom>
          <a:ln w="38100">
            <a:solidFill>
              <a:srgbClr val="0099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2061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xStyles>
    <p:titleStyle>
      <a:lvl1pPr algn="ctr" rtl="0" eaLnBrk="0" fontAlgn="base" hangingPunct="0">
        <a:spcBef>
          <a:spcPct val="0"/>
        </a:spcBef>
        <a:spcAft>
          <a:spcPct val="0"/>
        </a:spcAft>
        <a:defRPr sz="3600" b="1" kern="1200" spc="-60">
          <a:solidFill>
            <a:srgbClr val="006699"/>
          </a:solidFill>
          <a:latin typeface="Century Gothic" pitchFamily="34" charset="0"/>
          <a:ea typeface="+mj-ea"/>
          <a:cs typeface="+mj-cs"/>
        </a:defRPr>
      </a:lvl1pPr>
      <a:lvl2pPr algn="ctr" rtl="0" eaLnBrk="0" fontAlgn="base" hangingPunct="0">
        <a:spcBef>
          <a:spcPct val="0"/>
        </a:spcBef>
        <a:spcAft>
          <a:spcPct val="0"/>
        </a:spcAft>
        <a:defRPr sz="3600" b="1">
          <a:solidFill>
            <a:srgbClr val="006699"/>
          </a:solidFill>
          <a:latin typeface="Century Gothic" pitchFamily="34" charset="0"/>
        </a:defRPr>
      </a:lvl2pPr>
      <a:lvl3pPr algn="ctr" rtl="0" eaLnBrk="0" fontAlgn="base" hangingPunct="0">
        <a:spcBef>
          <a:spcPct val="0"/>
        </a:spcBef>
        <a:spcAft>
          <a:spcPct val="0"/>
        </a:spcAft>
        <a:defRPr sz="3600" b="1">
          <a:solidFill>
            <a:srgbClr val="006699"/>
          </a:solidFill>
          <a:latin typeface="Century Gothic" pitchFamily="34" charset="0"/>
        </a:defRPr>
      </a:lvl3pPr>
      <a:lvl4pPr algn="ctr" rtl="0" eaLnBrk="0" fontAlgn="base" hangingPunct="0">
        <a:spcBef>
          <a:spcPct val="0"/>
        </a:spcBef>
        <a:spcAft>
          <a:spcPct val="0"/>
        </a:spcAft>
        <a:defRPr sz="3600" b="1">
          <a:solidFill>
            <a:srgbClr val="006699"/>
          </a:solidFill>
          <a:latin typeface="Century Gothic" pitchFamily="34" charset="0"/>
        </a:defRPr>
      </a:lvl4pPr>
      <a:lvl5pPr algn="ctr" rtl="0" eaLnBrk="0" fontAlgn="base" hangingPunct="0">
        <a:spcBef>
          <a:spcPct val="0"/>
        </a:spcBef>
        <a:spcAft>
          <a:spcPct val="0"/>
        </a:spcAft>
        <a:defRPr sz="3600" b="1">
          <a:solidFill>
            <a:srgbClr val="006699"/>
          </a:solidFill>
          <a:latin typeface="Century Gothic" pitchFamily="34" charset="0"/>
        </a:defRPr>
      </a:lvl5pPr>
      <a:lvl6pPr marL="457200" algn="ctr" rtl="0" fontAlgn="base">
        <a:spcBef>
          <a:spcPct val="0"/>
        </a:spcBef>
        <a:spcAft>
          <a:spcPct val="0"/>
        </a:spcAft>
        <a:defRPr sz="3600" b="1">
          <a:solidFill>
            <a:srgbClr val="006699"/>
          </a:solidFill>
          <a:latin typeface="Century Gothic" pitchFamily="34" charset="0"/>
        </a:defRPr>
      </a:lvl6pPr>
      <a:lvl7pPr marL="914400" algn="ctr" rtl="0" fontAlgn="base">
        <a:spcBef>
          <a:spcPct val="0"/>
        </a:spcBef>
        <a:spcAft>
          <a:spcPct val="0"/>
        </a:spcAft>
        <a:defRPr sz="3600" b="1">
          <a:solidFill>
            <a:srgbClr val="006699"/>
          </a:solidFill>
          <a:latin typeface="Century Gothic" pitchFamily="34" charset="0"/>
        </a:defRPr>
      </a:lvl7pPr>
      <a:lvl8pPr marL="1371600" algn="ctr" rtl="0" fontAlgn="base">
        <a:spcBef>
          <a:spcPct val="0"/>
        </a:spcBef>
        <a:spcAft>
          <a:spcPct val="0"/>
        </a:spcAft>
        <a:defRPr sz="3600" b="1">
          <a:solidFill>
            <a:srgbClr val="006699"/>
          </a:solidFill>
          <a:latin typeface="Century Gothic" pitchFamily="34" charset="0"/>
        </a:defRPr>
      </a:lvl8pPr>
      <a:lvl9pPr marL="1828800" algn="ctr" rtl="0" fontAlgn="base">
        <a:spcBef>
          <a:spcPct val="0"/>
        </a:spcBef>
        <a:spcAft>
          <a:spcPct val="0"/>
        </a:spcAft>
        <a:defRPr sz="3600" b="1">
          <a:solidFill>
            <a:srgbClr val="006699"/>
          </a:solidFill>
          <a:latin typeface="Century Gothic" pitchFamily="34" charset="0"/>
        </a:defRPr>
      </a:lvl9pPr>
    </p:titleStyle>
    <p:bodyStyle>
      <a:lvl1pPr algn="l" rtl="0" eaLnBrk="0" fontAlgn="base" hangingPunct="0">
        <a:spcBef>
          <a:spcPct val="20000"/>
        </a:spcBef>
        <a:spcAft>
          <a:spcPts val="600"/>
        </a:spcAft>
        <a:buClr>
          <a:srgbClr val="006699"/>
        </a:buClr>
        <a:buFont typeface="Arial" pitchFamily="34" charset="0"/>
        <a:defRPr sz="2400" b="1" kern="1200">
          <a:solidFill>
            <a:schemeClr val="tx1"/>
          </a:solidFill>
          <a:latin typeface="Century Gothic" pitchFamily="34" charset="0"/>
          <a:ea typeface="+mn-ea"/>
          <a:cs typeface="+mn-cs"/>
        </a:defRPr>
      </a:lvl1pPr>
      <a:lvl2pPr marL="457200" indent="-182563" algn="l" rtl="0" eaLnBrk="0" fontAlgn="base" hangingPunct="0">
        <a:spcBef>
          <a:spcPct val="20000"/>
        </a:spcBef>
        <a:spcAft>
          <a:spcPct val="0"/>
        </a:spcAft>
        <a:buClr>
          <a:srgbClr val="006699"/>
        </a:buClr>
        <a:buFont typeface="Arial" pitchFamily="34" charset="0"/>
        <a:buChar char="•"/>
        <a:defRPr sz="2400" b="1"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Clr>
          <a:srgbClr val="006699"/>
        </a:buClr>
        <a:buFont typeface="Century Gothic" pitchFamily="34" charset="0"/>
        <a:buChar char="−"/>
        <a:defRPr sz="2000" b="1"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Clr>
          <a:srgbClr val="006699"/>
        </a:buClr>
        <a:buSzPct val="80000"/>
        <a:buFont typeface="Courier New" pitchFamily="49" charset="0"/>
        <a:buChar char="o"/>
        <a:defRPr sz="2000" b="1"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Clr>
          <a:srgbClr val="006699"/>
        </a:buClr>
        <a:buFont typeface="Century Gothic" pitchFamily="34" charset="0"/>
        <a:buChar char="∙"/>
        <a:defRPr sz="2000" b="1"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0099" y="6449080"/>
            <a:ext cx="1485884" cy="391022"/>
          </a:xfrm>
          <a:prstGeom prst="rect">
            <a:avLst/>
          </a:prstGeom>
        </p:spPr>
      </p:pic>
      <p:sp>
        <p:nvSpPr>
          <p:cNvPr id="2" name="Title Placeholder 1"/>
          <p:cNvSpPr>
            <a:spLocks noGrp="1"/>
          </p:cNvSpPr>
          <p:nvPr>
            <p:ph type="title"/>
          </p:nvPr>
        </p:nvSpPr>
        <p:spPr>
          <a:xfrm>
            <a:off x="457201" y="152719"/>
            <a:ext cx="8159519" cy="62819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1" y="934424"/>
            <a:ext cx="8152844" cy="55064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001125" y="0"/>
            <a:ext cx="142876" cy="13716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5" y="1371600"/>
            <a:ext cx="142876" cy="548640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6" name="Straight Connector 5"/>
          <p:cNvCxnSpPr/>
          <p:nvPr/>
        </p:nvCxnSpPr>
        <p:spPr>
          <a:xfrm>
            <a:off x="452673" y="778598"/>
            <a:ext cx="8166227" cy="0"/>
          </a:xfrm>
          <a:prstGeom prst="line">
            <a:avLst/>
          </a:prstGeom>
          <a:ln w="38100">
            <a:solidFill>
              <a:srgbClr val="0099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6515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txStyles>
    <p:titleStyle>
      <a:lvl1pPr algn="ctr" defTabSz="914400" rtl="0" eaLnBrk="1" latinLnBrk="0" hangingPunct="1">
        <a:spcBef>
          <a:spcPct val="0"/>
        </a:spcBef>
        <a:buNone/>
        <a:defRPr sz="3600" b="1" kern="1200" cap="none" spc="-60" baseline="0">
          <a:solidFill>
            <a:srgbClr val="006699"/>
          </a:solidFill>
          <a:latin typeface="Century Gothic" pitchFamily="34" charset="0"/>
          <a:ea typeface="+mj-ea"/>
          <a:cs typeface="+mj-cs"/>
        </a:defRPr>
      </a:lvl1pPr>
    </p:titleStyle>
    <p:bodyStyle>
      <a:lvl1pPr marL="0" indent="0" algn="l" defTabSz="914400" rtl="0" eaLnBrk="1" latinLnBrk="0" hangingPunct="1">
        <a:spcBef>
          <a:spcPct val="20000"/>
        </a:spcBef>
        <a:spcAft>
          <a:spcPts val="600"/>
        </a:spcAft>
        <a:buClr>
          <a:srgbClr val="006699"/>
        </a:buClr>
        <a:buFont typeface="Arial" pitchFamily="34" charset="0"/>
        <a:buNone/>
        <a:defRPr sz="2400" b="1" kern="1200">
          <a:solidFill>
            <a:schemeClr val="tx1"/>
          </a:solidFill>
          <a:latin typeface="Century Gothic" pitchFamily="34" charset="0"/>
          <a:ea typeface="+mn-ea"/>
          <a:cs typeface="+mn-cs"/>
        </a:defRPr>
      </a:lvl1pPr>
      <a:lvl2pPr marL="457200" indent="-182880" algn="l" defTabSz="914400" rtl="0" eaLnBrk="1" latinLnBrk="0" hangingPunct="1">
        <a:spcBef>
          <a:spcPct val="20000"/>
        </a:spcBef>
        <a:buClr>
          <a:srgbClr val="006699"/>
        </a:buClr>
        <a:buFont typeface="Arial" pitchFamily="34" charset="0"/>
        <a:buChar char="•"/>
        <a:defRPr sz="2400" b="1"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rgbClr val="006699"/>
        </a:buClr>
        <a:buFont typeface="Century Gothic" pitchFamily="34" charset="0"/>
        <a:buChar char="−"/>
        <a:defRPr sz="2000" b="1"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Clr>
          <a:srgbClr val="006699"/>
        </a:buClr>
        <a:buSzPct val="80000"/>
        <a:buFont typeface="Courier New" pitchFamily="49" charset="0"/>
        <a:buChar char="o"/>
        <a:defRPr sz="2000" b="1"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Clr>
          <a:srgbClr val="006699"/>
        </a:buClr>
        <a:buFont typeface="Century Gothic" pitchFamily="34" charset="0"/>
        <a:buChar char="∙"/>
        <a:defRPr sz="2000" b="1" kern="1200" baseline="0">
          <a:solidFill>
            <a:schemeClr val="tx1"/>
          </a:solidFill>
          <a:latin typeface="Century Gothic"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0099" y="6449080"/>
            <a:ext cx="1485884" cy="391022"/>
          </a:xfrm>
          <a:prstGeom prst="rect">
            <a:avLst/>
          </a:prstGeom>
        </p:spPr>
      </p:pic>
      <p:sp>
        <p:nvSpPr>
          <p:cNvPr id="2" name="Title Placeholder 1"/>
          <p:cNvSpPr>
            <a:spLocks noGrp="1"/>
          </p:cNvSpPr>
          <p:nvPr>
            <p:ph type="title"/>
          </p:nvPr>
        </p:nvSpPr>
        <p:spPr>
          <a:xfrm>
            <a:off x="457200" y="152718"/>
            <a:ext cx="8159518" cy="62819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34423"/>
            <a:ext cx="8152844" cy="55064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9001124" y="0"/>
            <a:ext cx="142876" cy="13716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9001124" y="1371600"/>
            <a:ext cx="142876" cy="548640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 name="Straight Connector 5"/>
          <p:cNvCxnSpPr/>
          <p:nvPr/>
        </p:nvCxnSpPr>
        <p:spPr>
          <a:xfrm>
            <a:off x="452673" y="778598"/>
            <a:ext cx="8166226" cy="0"/>
          </a:xfrm>
          <a:prstGeom prst="line">
            <a:avLst/>
          </a:prstGeom>
          <a:ln w="38100">
            <a:solidFill>
              <a:srgbClr val="0099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93543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p:txStyles>
    <p:titleStyle>
      <a:lvl1pPr algn="ctr" defTabSz="914400" rtl="0" eaLnBrk="1" latinLnBrk="0" hangingPunct="1">
        <a:spcBef>
          <a:spcPct val="0"/>
        </a:spcBef>
        <a:buNone/>
        <a:defRPr sz="3600" b="1" kern="1200" cap="none" spc="-60" baseline="0">
          <a:solidFill>
            <a:srgbClr val="006699"/>
          </a:solidFill>
          <a:latin typeface="Century Gothic" pitchFamily="34" charset="0"/>
          <a:ea typeface="+mj-ea"/>
          <a:cs typeface="+mj-cs"/>
        </a:defRPr>
      </a:lvl1pPr>
    </p:titleStyle>
    <p:bodyStyle>
      <a:lvl1pPr marL="0" indent="0" algn="l" defTabSz="914400" rtl="0" eaLnBrk="1" latinLnBrk="0" hangingPunct="1">
        <a:spcBef>
          <a:spcPct val="20000"/>
        </a:spcBef>
        <a:spcAft>
          <a:spcPts val="600"/>
        </a:spcAft>
        <a:buClr>
          <a:srgbClr val="006699"/>
        </a:buClr>
        <a:buFont typeface="Arial" pitchFamily="34" charset="0"/>
        <a:buNone/>
        <a:defRPr sz="2400" b="1" kern="1200">
          <a:solidFill>
            <a:schemeClr val="tx1"/>
          </a:solidFill>
          <a:latin typeface="Century Gothic" pitchFamily="34" charset="0"/>
          <a:ea typeface="+mn-ea"/>
          <a:cs typeface="+mn-cs"/>
        </a:defRPr>
      </a:lvl1pPr>
      <a:lvl2pPr marL="457200" indent="-182880" algn="l" defTabSz="914400" rtl="0" eaLnBrk="1" latinLnBrk="0" hangingPunct="1">
        <a:spcBef>
          <a:spcPct val="20000"/>
        </a:spcBef>
        <a:buClr>
          <a:srgbClr val="006699"/>
        </a:buClr>
        <a:buFont typeface="Arial" pitchFamily="34" charset="0"/>
        <a:buChar char="•"/>
        <a:defRPr sz="2400" b="1"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Clr>
          <a:srgbClr val="006699"/>
        </a:buClr>
        <a:buFont typeface="Century Gothic" pitchFamily="34" charset="0"/>
        <a:buChar char="−"/>
        <a:defRPr sz="2000" b="1"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Clr>
          <a:srgbClr val="006699"/>
        </a:buClr>
        <a:buSzPct val="80000"/>
        <a:buFont typeface="Courier New" pitchFamily="49" charset="0"/>
        <a:buChar char="o"/>
        <a:defRPr sz="2000" b="1"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Clr>
          <a:srgbClr val="006699"/>
        </a:buClr>
        <a:buFont typeface="Century Gothic" pitchFamily="34" charset="0"/>
        <a:buChar char="∙"/>
        <a:defRPr sz="2000" b="1" kern="1200" baseline="0">
          <a:solidFill>
            <a:schemeClr val="tx1"/>
          </a:solidFill>
          <a:latin typeface="Century Gothic"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549275"/>
            <a:ext cx="82184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p:cNvSpPr>
            <a:spLocks noGrp="1"/>
          </p:cNvSpPr>
          <p:nvPr>
            <p:ph type="body" idx="1"/>
          </p:nvPr>
        </p:nvSpPr>
        <p:spPr bwMode="auto">
          <a:xfrm>
            <a:off x="468313" y="1143000"/>
            <a:ext cx="82184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6" name="Slide Number Placeholder 5"/>
          <p:cNvSpPr>
            <a:spLocks noGrp="1"/>
          </p:cNvSpPr>
          <p:nvPr>
            <p:ph type="sldNum" sz="quarter" idx="4"/>
          </p:nvPr>
        </p:nvSpPr>
        <p:spPr>
          <a:xfrm>
            <a:off x="8243888" y="6400800"/>
            <a:ext cx="442912" cy="179387"/>
          </a:xfrm>
          <a:prstGeom prst="rect">
            <a:avLst/>
          </a:prstGeom>
        </p:spPr>
        <p:txBody>
          <a:bodyPr vert="horz" lIns="0" tIns="0" rIns="0" bIns="0" rtlCol="0" anchor="ctr"/>
          <a:lstStyle>
            <a:lvl1pPr algn="r" fontAlgn="auto">
              <a:lnSpc>
                <a:spcPct val="100000"/>
              </a:lnSpc>
              <a:spcBef>
                <a:spcPts val="0"/>
              </a:spcBef>
              <a:spcAft>
                <a:spcPts val="0"/>
              </a:spcAft>
              <a:defRPr sz="900">
                <a:solidFill>
                  <a:schemeClr val="tx1"/>
                </a:solidFill>
                <a:latin typeface="+mn-lt"/>
                <a:cs typeface="+mn-cs"/>
              </a:defRPr>
            </a:lvl1pPr>
          </a:lstStyle>
          <a:p>
            <a:pPr>
              <a:defRPr/>
            </a:pPr>
            <a:fld id="{A9A9307E-5897-4EF7-AD26-8FAF00134E12}" type="slidenum">
              <a:rPr lang="en-GB">
                <a:solidFill>
                  <a:prstClr val="black"/>
                </a:solidFill>
              </a:rPr>
              <a:pPr>
                <a:defRPr/>
              </a:pPr>
              <a:t>‹#›</a:t>
            </a:fld>
            <a:endParaRPr lang="en-GB" dirty="0">
              <a:solidFill>
                <a:prstClr val="black"/>
              </a:solidFill>
            </a:endParaRPr>
          </a:p>
        </p:txBody>
      </p:sp>
      <p:cxnSp>
        <p:nvCxnSpPr>
          <p:cNvPr id="9" name="Straight Connector 8"/>
          <p:cNvCxnSpPr/>
          <p:nvPr/>
        </p:nvCxnSpPr>
        <p:spPr>
          <a:xfrm>
            <a:off x="468313" y="517525"/>
            <a:ext cx="82184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p:cNvPicPr>
          <p:nvPr userDrawn="1">
            <p:custDataLst>
              <p:tags r:id="rId43"/>
            </p:custDataLst>
          </p:nvPr>
        </p:nvPicPr>
        <p:blipFill>
          <a:blip r:embed="rId45" cstate="print">
            <a:extLst>
              <a:ext uri="{28A0092B-C50C-407E-A947-70E740481C1C}">
                <a14:useLocalDpi xmlns:a14="http://schemas.microsoft.com/office/drawing/2010/main" val="0"/>
              </a:ext>
            </a:extLst>
          </a:blip>
          <a:stretch>
            <a:fillRect/>
          </a:stretch>
        </p:blipFill>
        <p:spPr bwMode="black">
          <a:xfrm>
            <a:off x="304800" y="6350187"/>
            <a:ext cx="1530000" cy="154815"/>
          </a:xfrm>
          <a:prstGeom prst="rect">
            <a:avLst/>
          </a:prstGeom>
        </p:spPr>
      </p:pic>
      <p:pic>
        <p:nvPicPr>
          <p:cNvPr id="10" name="Picture 9"/>
          <p:cNvPicPr>
            <a:picLocks/>
          </p:cNvPicPr>
          <p:nvPr userDrawn="1">
            <p:custDataLst>
              <p:tags r:id="rId44"/>
            </p:custDataLst>
          </p:nvPr>
        </p:nvPicPr>
        <p:blipFill>
          <a:blip r:embed="rId46" cstate="print">
            <a:extLst>
              <a:ext uri="{28A0092B-C50C-407E-A947-70E740481C1C}">
                <a14:useLocalDpi xmlns:a14="http://schemas.microsoft.com/office/drawing/2010/main" val="0"/>
              </a:ext>
            </a:extLst>
          </a:blip>
          <a:stretch>
            <a:fillRect/>
          </a:stretch>
        </p:blipFill>
        <p:spPr>
          <a:xfrm>
            <a:off x="476510" y="6455045"/>
            <a:ext cx="1253109" cy="126797"/>
          </a:xfrm>
          <a:prstGeom prst="rect">
            <a:avLst/>
          </a:prstGeom>
        </p:spPr>
      </p:pic>
      <p:sp>
        <p:nvSpPr>
          <p:cNvPr id="4" name="TextBox 3"/>
          <p:cNvSpPr txBox="1"/>
          <p:nvPr userDrawn="1"/>
        </p:nvSpPr>
        <p:spPr>
          <a:xfrm>
            <a:off x="6248400" y="6453904"/>
            <a:ext cx="2514600" cy="146194"/>
          </a:xfrm>
          <a:prstGeom prst="rect">
            <a:avLst/>
          </a:prstGeom>
          <a:noFill/>
        </p:spPr>
        <p:txBody>
          <a:bodyPr wrap="square" lIns="0" tIns="0" rIns="0" bIns="0" rtlCol="0">
            <a:spAutoFit/>
          </a:bodyPr>
          <a:lstStyle/>
          <a:p>
            <a:r>
              <a:rPr lang="en-US" sz="950" dirty="0">
                <a:solidFill>
                  <a:prstClr val="black"/>
                </a:solidFill>
              </a:rPr>
              <a:t>© 2018 Chubb.</a:t>
            </a:r>
            <a:r>
              <a:rPr lang="en-US" sz="950" baseline="30000" dirty="0">
                <a:solidFill>
                  <a:prstClr val="black"/>
                </a:solidFill>
              </a:rPr>
              <a:t>®</a:t>
            </a:r>
            <a:r>
              <a:rPr lang="en-US" sz="950" dirty="0">
                <a:solidFill>
                  <a:prstClr val="black"/>
                </a:solidFill>
              </a:rPr>
              <a:t>  All rights reserved.</a:t>
            </a:r>
          </a:p>
        </p:txBody>
      </p:sp>
    </p:spTree>
    <p:extLst>
      <p:ext uri="{BB962C8B-B14F-4D97-AF65-F5344CB8AC3E}">
        <p14:creationId xmlns:p14="http://schemas.microsoft.com/office/powerpoint/2010/main" val="348441907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Lst>
  <p:hf hdr="0" ftr="0" dt="0"/>
  <p:txStyles>
    <p:titleStyle>
      <a:lvl1pPr algn="l" rtl="0" eaLnBrk="1" fontAlgn="base" hangingPunct="1">
        <a:spcBef>
          <a:spcPts val="300"/>
        </a:spcBef>
        <a:spcAft>
          <a:spcPts val="300"/>
        </a:spcAft>
        <a:defRPr sz="2400" kern="1200">
          <a:solidFill>
            <a:schemeClr val="tx1"/>
          </a:solidFill>
          <a:latin typeface="+mj-lt"/>
          <a:ea typeface="+mj-ea"/>
          <a:cs typeface="+mj-cs"/>
        </a:defRPr>
      </a:lvl1pPr>
      <a:lvl2pPr algn="l" rtl="0" eaLnBrk="1" fontAlgn="base" hangingPunct="1">
        <a:spcBef>
          <a:spcPts val="300"/>
        </a:spcBef>
        <a:spcAft>
          <a:spcPts val="300"/>
        </a:spcAft>
        <a:defRPr sz="2400">
          <a:solidFill>
            <a:schemeClr val="tx1"/>
          </a:solidFill>
          <a:latin typeface="Georgia" pitchFamily="18" charset="0"/>
        </a:defRPr>
      </a:lvl2pPr>
      <a:lvl3pPr algn="l" rtl="0" eaLnBrk="1" fontAlgn="base" hangingPunct="1">
        <a:spcBef>
          <a:spcPts val="300"/>
        </a:spcBef>
        <a:spcAft>
          <a:spcPts val="300"/>
        </a:spcAft>
        <a:defRPr sz="2400">
          <a:solidFill>
            <a:schemeClr val="tx1"/>
          </a:solidFill>
          <a:latin typeface="Georgia" pitchFamily="18" charset="0"/>
        </a:defRPr>
      </a:lvl3pPr>
      <a:lvl4pPr algn="l" rtl="0" eaLnBrk="1" fontAlgn="base" hangingPunct="1">
        <a:spcBef>
          <a:spcPts val="300"/>
        </a:spcBef>
        <a:spcAft>
          <a:spcPts val="300"/>
        </a:spcAft>
        <a:defRPr sz="2400">
          <a:solidFill>
            <a:schemeClr val="tx1"/>
          </a:solidFill>
          <a:latin typeface="Georgia" pitchFamily="18" charset="0"/>
        </a:defRPr>
      </a:lvl4pPr>
      <a:lvl5pPr algn="l" rtl="0" eaLnBrk="1" fontAlgn="base" hangingPunct="1">
        <a:spcBef>
          <a:spcPts val="300"/>
        </a:spcBef>
        <a:spcAft>
          <a:spcPts val="300"/>
        </a:spcAft>
        <a:defRPr sz="2400">
          <a:solidFill>
            <a:schemeClr val="tx1"/>
          </a:solidFill>
          <a:latin typeface="Georgia" pitchFamily="18" charset="0"/>
        </a:defRPr>
      </a:lvl5pPr>
      <a:lvl6pPr marL="457200" algn="l" rtl="0" eaLnBrk="1" fontAlgn="base" hangingPunct="1">
        <a:spcBef>
          <a:spcPts val="300"/>
        </a:spcBef>
        <a:spcAft>
          <a:spcPts val="300"/>
        </a:spcAft>
        <a:defRPr sz="2400">
          <a:solidFill>
            <a:schemeClr val="tx1"/>
          </a:solidFill>
          <a:latin typeface="Georgia" pitchFamily="18" charset="0"/>
        </a:defRPr>
      </a:lvl6pPr>
      <a:lvl7pPr marL="914400" algn="l" rtl="0" eaLnBrk="1" fontAlgn="base" hangingPunct="1">
        <a:spcBef>
          <a:spcPts val="300"/>
        </a:spcBef>
        <a:spcAft>
          <a:spcPts val="300"/>
        </a:spcAft>
        <a:defRPr sz="2400">
          <a:solidFill>
            <a:schemeClr val="tx1"/>
          </a:solidFill>
          <a:latin typeface="Georgia" pitchFamily="18" charset="0"/>
        </a:defRPr>
      </a:lvl7pPr>
      <a:lvl8pPr marL="1371600" algn="l" rtl="0" eaLnBrk="1" fontAlgn="base" hangingPunct="1">
        <a:spcBef>
          <a:spcPts val="300"/>
        </a:spcBef>
        <a:spcAft>
          <a:spcPts val="300"/>
        </a:spcAft>
        <a:defRPr sz="2400">
          <a:solidFill>
            <a:schemeClr val="tx1"/>
          </a:solidFill>
          <a:latin typeface="Georgia" pitchFamily="18" charset="0"/>
        </a:defRPr>
      </a:lvl8pPr>
      <a:lvl9pPr marL="1828800" algn="l" rtl="0" eaLnBrk="1" fontAlgn="base" hangingPunct="1">
        <a:spcBef>
          <a:spcPts val="300"/>
        </a:spcBef>
        <a:spcAft>
          <a:spcPts val="300"/>
        </a:spcAft>
        <a:defRPr sz="2400">
          <a:solidFill>
            <a:schemeClr val="tx1"/>
          </a:solidFill>
          <a:latin typeface="Georgia" pitchFamily="18" charset="0"/>
        </a:defRPr>
      </a:lvl9pPr>
    </p:titleStyle>
    <p:bodyStyle>
      <a:lvl1pPr marL="179388" indent="-179388" algn="l" rtl="0" eaLnBrk="1" fontAlgn="base" hangingPunct="1">
        <a:spcBef>
          <a:spcPts val="500"/>
        </a:spcBef>
        <a:spcAft>
          <a:spcPts val="500"/>
        </a:spcAft>
        <a:buFont typeface="Arial" charset="0"/>
        <a:buChar char="•"/>
        <a:defRPr sz="2000" kern="1200">
          <a:solidFill>
            <a:schemeClr val="tx1"/>
          </a:solidFill>
          <a:latin typeface="+mn-lt"/>
          <a:ea typeface="+mn-ea"/>
          <a:cs typeface="+mn-cs"/>
        </a:defRPr>
      </a:lvl1pPr>
      <a:lvl2pPr marL="358775" indent="-179388" algn="l" rtl="0" eaLnBrk="1" fontAlgn="base" hangingPunct="1">
        <a:spcBef>
          <a:spcPts val="500"/>
        </a:spcBef>
        <a:spcAft>
          <a:spcPts val="500"/>
        </a:spcAft>
        <a:buFont typeface="Symbol" pitchFamily="18" charset="2"/>
        <a:buChar char="-"/>
        <a:defRPr kern="1200">
          <a:solidFill>
            <a:schemeClr val="tx1"/>
          </a:solidFill>
          <a:latin typeface="+mn-lt"/>
          <a:ea typeface="+mn-ea"/>
          <a:cs typeface="+mn-cs"/>
        </a:defRPr>
      </a:lvl2pPr>
      <a:lvl3pPr marL="539750" indent="-179388" algn="l" rtl="0" eaLnBrk="1" fontAlgn="base" hangingPunct="1">
        <a:spcBef>
          <a:spcPts val="500"/>
        </a:spcBef>
        <a:spcAft>
          <a:spcPts val="500"/>
        </a:spcAft>
        <a:buFont typeface="Symbol" pitchFamily="18" charset="2"/>
        <a:buChar char="-"/>
        <a:defRPr sz="1600" kern="1200">
          <a:solidFill>
            <a:schemeClr val="tx1"/>
          </a:solidFill>
          <a:latin typeface="+mn-lt"/>
          <a:ea typeface="+mn-ea"/>
          <a:cs typeface="+mn-cs"/>
        </a:defRPr>
      </a:lvl3pPr>
      <a:lvl4pPr marL="719138" indent="-179388" algn="l" rtl="0" eaLnBrk="1" fontAlgn="base" hangingPunct="1">
        <a:spcBef>
          <a:spcPts val="500"/>
        </a:spcBef>
        <a:spcAft>
          <a:spcPts val="500"/>
        </a:spcAft>
        <a:buFont typeface="Symbol" pitchFamily="18" charset="2"/>
        <a:buChar char="-"/>
        <a:defRPr sz="1400" kern="1200">
          <a:solidFill>
            <a:schemeClr val="tx1"/>
          </a:solidFill>
          <a:latin typeface="+mn-lt"/>
          <a:ea typeface="+mn-ea"/>
          <a:cs typeface="+mn-cs"/>
        </a:defRPr>
      </a:lvl4pPr>
      <a:lvl5pPr marL="898525" indent="-179388" algn="l" rtl="0" eaLnBrk="1" fontAlgn="base" hangingPunct="1">
        <a:spcBef>
          <a:spcPts val="500"/>
        </a:spcBef>
        <a:spcAft>
          <a:spcPts val="500"/>
        </a:spcAft>
        <a:buFont typeface="Symbol"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hyperlink" Target="http://www.chubb.com/" TargetMode="Externa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Case For Maintenance Excellence</a:t>
            </a:r>
          </a:p>
        </p:txBody>
      </p:sp>
      <p:sp>
        <p:nvSpPr>
          <p:cNvPr id="3" name="Subtitle 2"/>
          <p:cNvSpPr>
            <a:spLocks noGrp="1"/>
          </p:cNvSpPr>
          <p:nvPr>
            <p:ph type="subTitle" idx="1"/>
          </p:nvPr>
        </p:nvSpPr>
        <p:spPr/>
        <p:txBody>
          <a:bodyPr/>
          <a:lstStyle/>
          <a:p>
            <a:r>
              <a:rPr lang="en-US" dirty="0"/>
              <a:t>January 2024</a:t>
            </a:r>
          </a:p>
        </p:txBody>
      </p:sp>
    </p:spTree>
    <p:extLst>
      <p:ext uri="{BB962C8B-B14F-4D97-AF65-F5344CB8AC3E}">
        <p14:creationId xmlns:p14="http://schemas.microsoft.com/office/powerpoint/2010/main" val="29661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Maintenance Mapping Summary</a:t>
            </a:r>
          </a:p>
        </p:txBody>
      </p:sp>
      <p:sp>
        <p:nvSpPr>
          <p:cNvPr id="6" name="Content Placeholder 5"/>
          <p:cNvSpPr>
            <a:spLocks noGrp="1"/>
          </p:cNvSpPr>
          <p:nvPr>
            <p:ph idx="1"/>
          </p:nvPr>
        </p:nvSpPr>
        <p:spPr/>
        <p:txBody>
          <a:bodyPr/>
          <a:lstStyle/>
          <a:p>
            <a:r>
              <a:rPr lang="en-US" dirty="0"/>
              <a:t>Value Stream Mapping:</a:t>
            </a:r>
          </a:p>
          <a:p>
            <a:pPr marL="342900" indent="-342900">
              <a:buFont typeface="Arial" panose="020B0604020202020204" pitchFamily="34" charset="0"/>
              <a:buChar char="•"/>
            </a:pPr>
            <a:r>
              <a:rPr lang="en-US" dirty="0"/>
              <a:t>Eliminates maintenance waste</a:t>
            </a:r>
          </a:p>
          <a:p>
            <a:pPr marL="342900" indent="-342900">
              <a:buFont typeface="Arial" panose="020B0604020202020204" pitchFamily="34" charset="0"/>
              <a:buChar char="•"/>
            </a:pPr>
            <a:r>
              <a:rPr lang="en-US" dirty="0"/>
              <a:t>Gets more maintenance work done with the same staffing</a:t>
            </a:r>
          </a:p>
          <a:p>
            <a:pPr marL="342900" indent="-342900">
              <a:buFont typeface="Arial" panose="020B0604020202020204" pitchFamily="34" charset="0"/>
              <a:buChar char="•"/>
            </a:pPr>
            <a:r>
              <a:rPr lang="en-US" dirty="0"/>
              <a:t>Increases production capacity</a:t>
            </a:r>
          </a:p>
        </p:txBody>
      </p:sp>
      <p:sp>
        <p:nvSpPr>
          <p:cNvPr id="2" name="Slide Number Placeholder 1"/>
          <p:cNvSpPr>
            <a:spLocks noGrp="1"/>
          </p:cNvSpPr>
          <p:nvPr>
            <p:ph type="sldNum" sz="quarter" idx="4294967295"/>
          </p:nvPr>
        </p:nvSpPr>
        <p:spPr>
          <a:xfrm>
            <a:off x="7010400" y="6245225"/>
            <a:ext cx="2133600" cy="476250"/>
          </a:xfrm>
          <a:prstGeom prst="rect">
            <a:avLst/>
          </a:prstGeom>
        </p:spPr>
        <p:txBody>
          <a:bodyPr/>
          <a:lstStyle/>
          <a:p>
            <a:fld id="{B37467A7-740A-4981-9AEF-CD504475B507}"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325182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Value of Precision Maintenance</a:t>
            </a:r>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fld id="{AABC78F8-D81C-4C03-9D17-B56A77B7D0DE}"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54008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1" y="1285875"/>
            <a:ext cx="7620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Brace 1"/>
          <p:cNvSpPr/>
          <p:nvPr/>
        </p:nvSpPr>
        <p:spPr>
          <a:xfrm rot="-5400000">
            <a:off x="2483428" y="4814706"/>
            <a:ext cx="519919" cy="1662185"/>
          </a:xfrm>
          <a:prstGeom prst="leftBrace">
            <a:avLst/>
          </a:prstGeom>
          <a:ln w="28575">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2" y="5983368"/>
            <a:ext cx="9143998" cy="830997"/>
          </a:xfrm>
          <a:prstGeom prst="rect">
            <a:avLst/>
          </a:prstGeom>
          <a:noFill/>
        </p:spPr>
        <p:txBody>
          <a:bodyPr wrap="square" rtlCol="0">
            <a:spAutoFit/>
          </a:bodyPr>
          <a:lstStyle/>
          <a:p>
            <a:pPr algn="ctr"/>
            <a:r>
              <a:rPr lang="en-US" sz="2400" b="1" dirty="0"/>
              <a:t>Extension of component life:  This is the $ Value of Precision Maintenance</a:t>
            </a:r>
          </a:p>
        </p:txBody>
      </p:sp>
    </p:spTree>
    <p:extLst>
      <p:ext uri="{BB962C8B-B14F-4D97-AF65-F5344CB8AC3E}">
        <p14:creationId xmlns:p14="http://schemas.microsoft.com/office/powerpoint/2010/main" val="338966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Precision Maintenance?</a:t>
            </a:r>
          </a:p>
        </p:txBody>
      </p:sp>
      <p:sp>
        <p:nvSpPr>
          <p:cNvPr id="3" name="Content Placeholder 2"/>
          <p:cNvSpPr>
            <a:spLocks noGrp="1"/>
          </p:cNvSpPr>
          <p:nvPr>
            <p:ph idx="1"/>
          </p:nvPr>
        </p:nvSpPr>
        <p:spPr>
          <a:xfrm>
            <a:off x="495715" y="970050"/>
            <a:ext cx="8152844" cy="5506423"/>
          </a:xfrm>
        </p:spPr>
        <p:txBody>
          <a:bodyPr/>
          <a:lstStyle/>
          <a:p>
            <a:r>
              <a:rPr lang="en-US" dirty="0"/>
              <a:t>Machines and equipment are repaired and rebuilt so that they will not fail prematurely!</a:t>
            </a:r>
          </a:p>
        </p:txBody>
      </p:sp>
      <p:sp>
        <p:nvSpPr>
          <p:cNvPr id="5" name="Rectangle 4"/>
          <p:cNvSpPr/>
          <p:nvPr/>
        </p:nvSpPr>
        <p:spPr>
          <a:xfrm>
            <a:off x="297157" y="1858927"/>
            <a:ext cx="8549960" cy="4154984"/>
          </a:xfrm>
          <a:prstGeom prst="rect">
            <a:avLst/>
          </a:prstGeom>
        </p:spPr>
        <p:txBody>
          <a:bodyPr wrap="square">
            <a:spAutoFit/>
          </a:bodyPr>
          <a:lstStyle/>
          <a:p>
            <a:r>
              <a:rPr lang="en-US" sz="2400" b="1" dirty="0">
                <a:solidFill>
                  <a:srgbClr val="000000"/>
                </a:solidFill>
                <a:latin typeface="Century Gothic" panose="020B0502020202020204" pitchFamily="34" charset="0"/>
              </a:rPr>
              <a:t>They reduce the need to use subcontractors</a:t>
            </a:r>
          </a:p>
          <a:p>
            <a:endParaRPr lang="en-US" sz="2400" b="1" dirty="0">
              <a:solidFill>
                <a:srgbClr val="000000"/>
              </a:solidFill>
              <a:latin typeface="Century Gothic" panose="020B0502020202020204" pitchFamily="34" charset="0"/>
            </a:endParaRPr>
          </a:p>
          <a:p>
            <a:r>
              <a:rPr lang="en-US" sz="2400" b="1" dirty="0">
                <a:solidFill>
                  <a:srgbClr val="000000"/>
                </a:solidFill>
                <a:latin typeface="Century Gothic" panose="020B0502020202020204" pitchFamily="34" charset="0"/>
              </a:rPr>
              <a:t>They maximize first pass quality production and stop scrap</a:t>
            </a:r>
          </a:p>
          <a:p>
            <a:endParaRPr lang="en-US" sz="2400" b="1" dirty="0">
              <a:solidFill>
                <a:srgbClr val="000000"/>
              </a:solidFill>
              <a:latin typeface="Century Gothic" panose="020B0502020202020204" pitchFamily="34" charset="0"/>
            </a:endParaRPr>
          </a:p>
          <a:p>
            <a:r>
              <a:rPr lang="en-US" sz="2400" b="1" dirty="0">
                <a:solidFill>
                  <a:srgbClr val="000000"/>
                </a:solidFill>
                <a:latin typeface="Century Gothic" panose="020B0502020202020204" pitchFamily="34" charset="0"/>
              </a:rPr>
              <a:t>They have fewer stoppages and slowdowns</a:t>
            </a:r>
          </a:p>
          <a:p>
            <a:endParaRPr lang="en-US" sz="2400" b="1" dirty="0">
              <a:solidFill>
                <a:srgbClr val="000000"/>
              </a:solidFill>
              <a:latin typeface="Century Gothic" panose="020B0502020202020204" pitchFamily="34" charset="0"/>
            </a:endParaRPr>
          </a:p>
          <a:p>
            <a:r>
              <a:rPr lang="en-US" sz="2400" b="1" dirty="0">
                <a:solidFill>
                  <a:srgbClr val="000000"/>
                </a:solidFill>
                <a:latin typeface="Century Gothic" panose="020B0502020202020204" pitchFamily="34" charset="0"/>
              </a:rPr>
              <a:t>Fewer spares are used since their machines don’t need them</a:t>
            </a:r>
          </a:p>
          <a:p>
            <a:endParaRPr lang="en-US" sz="2400" b="1" dirty="0">
              <a:solidFill>
                <a:srgbClr val="000000"/>
              </a:solidFill>
              <a:latin typeface="Century Gothic" panose="020B0502020202020204" pitchFamily="34" charset="0"/>
            </a:endParaRPr>
          </a:p>
          <a:p>
            <a:r>
              <a:rPr lang="en-US" sz="2400" b="1" dirty="0">
                <a:solidFill>
                  <a:srgbClr val="000000"/>
                </a:solidFill>
                <a:latin typeface="Century Gothic" panose="020B0502020202020204" pitchFamily="34" charset="0"/>
              </a:rPr>
              <a:t>Plant availability and productivity is maximized</a:t>
            </a:r>
          </a:p>
        </p:txBody>
      </p:sp>
    </p:spTree>
    <p:extLst>
      <p:ext uri="{BB962C8B-B14F-4D97-AF65-F5344CB8AC3E}">
        <p14:creationId xmlns:p14="http://schemas.microsoft.com/office/powerpoint/2010/main" val="40639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Precision Maintenance important?</a:t>
            </a:r>
          </a:p>
        </p:txBody>
      </p:sp>
      <p:pic>
        <p:nvPicPr>
          <p:cNvPr id="5122" name="Picture 2" descr="Image result for costs of proactive maintena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5040" y="1258771"/>
            <a:ext cx="6246421" cy="491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1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Total Productive Maintenance</a:t>
            </a:r>
          </a:p>
        </p:txBody>
      </p:sp>
    </p:spTree>
    <p:extLst>
      <p:ext uri="{BB962C8B-B14F-4D97-AF65-F5344CB8AC3E}">
        <p14:creationId xmlns:p14="http://schemas.microsoft.com/office/powerpoint/2010/main" val="29347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5" name="Text Box 3"/>
          <p:cNvSpPr txBox="1">
            <a:spLocks noChangeArrowheads="1"/>
          </p:cNvSpPr>
          <p:nvPr/>
        </p:nvSpPr>
        <p:spPr bwMode="auto">
          <a:xfrm>
            <a:off x="4629808" y="4114800"/>
            <a:ext cx="3675992" cy="2369867"/>
          </a:xfrm>
          <a:prstGeom prst="rect">
            <a:avLst/>
          </a:prstGeom>
          <a:noFill/>
          <a:ln w="9525">
            <a:noFill/>
            <a:miter lim="800000"/>
            <a:headEnd/>
            <a:tailEnd/>
          </a:ln>
        </p:spPr>
        <p:txBody>
          <a:bodyPr wrap="square" lIns="91429" tIns="45714" rIns="91429" bIns="45714" anchor="ctr">
            <a:spAutoFit/>
          </a:bodyPr>
          <a:lstStyle/>
          <a:p>
            <a:pPr marL="342860" indent="-342860" eaLnBrk="0" fontAlgn="base" hangingPunct="0">
              <a:spcBef>
                <a:spcPct val="0"/>
              </a:spcBef>
              <a:spcAft>
                <a:spcPct val="0"/>
              </a:spcAft>
            </a:pPr>
            <a:r>
              <a:rPr lang="en-US" sz="2400" dirty="0">
                <a:solidFill>
                  <a:srgbClr val="000000"/>
                </a:solidFill>
                <a:cs typeface="Arial" charset="0"/>
              </a:rPr>
              <a:t>Is replaced with the new attitude that: </a:t>
            </a:r>
          </a:p>
          <a:p>
            <a:pPr marL="342860" indent="-342860" eaLnBrk="0" fontAlgn="base" hangingPunct="0">
              <a:spcBef>
                <a:spcPct val="0"/>
              </a:spcBef>
              <a:spcAft>
                <a:spcPct val="0"/>
              </a:spcAft>
            </a:pPr>
            <a:endParaRPr lang="en-US" sz="1600" dirty="0">
              <a:solidFill>
                <a:srgbClr val="000000"/>
              </a:solidFill>
              <a:cs typeface="Arial" charset="0"/>
            </a:endParaRPr>
          </a:p>
          <a:p>
            <a:pPr marL="342860" indent="-342860" eaLnBrk="0" fontAlgn="base" hangingPunct="0">
              <a:spcBef>
                <a:spcPct val="0"/>
              </a:spcBef>
              <a:spcAft>
                <a:spcPct val="0"/>
              </a:spcAft>
            </a:pPr>
            <a:r>
              <a:rPr lang="en-US" sz="2400" dirty="0">
                <a:solidFill>
                  <a:srgbClr val="0070C0"/>
                </a:solidFill>
                <a:cs typeface="Arial" charset="0"/>
              </a:rPr>
              <a:t>   </a:t>
            </a:r>
            <a:r>
              <a:rPr lang="en-US" sz="2800" b="1" i="1" dirty="0">
                <a:solidFill>
                  <a:srgbClr val="000000"/>
                </a:solidFill>
                <a:effectLst>
                  <a:outerShdw blurRad="38100" dist="38100" dir="2700000" algn="tl">
                    <a:srgbClr val="000000">
                      <a:alpha val="43137"/>
                    </a:srgbClr>
                  </a:outerShdw>
                </a:effectLst>
                <a:cs typeface="Arial" charset="0"/>
              </a:rPr>
              <a:t>We are all responsible for </a:t>
            </a:r>
            <a:r>
              <a:rPr lang="en-US" sz="2800" b="1" i="1" u="sng" dirty="0">
                <a:solidFill>
                  <a:srgbClr val="000000"/>
                </a:solidFill>
                <a:effectLst>
                  <a:outerShdw blurRad="38100" dist="38100" dir="2700000" algn="tl">
                    <a:srgbClr val="000000">
                      <a:alpha val="43137"/>
                    </a:srgbClr>
                  </a:outerShdw>
                </a:effectLst>
                <a:cs typeface="Arial" charset="0"/>
              </a:rPr>
              <a:t>our</a:t>
            </a:r>
            <a:r>
              <a:rPr lang="en-US" sz="2800" b="1" i="1" dirty="0">
                <a:solidFill>
                  <a:srgbClr val="000000"/>
                </a:solidFill>
                <a:effectLst>
                  <a:outerShdw blurRad="38100" dist="38100" dir="2700000" algn="tl">
                    <a:srgbClr val="000000">
                      <a:alpha val="43137"/>
                    </a:srgbClr>
                  </a:outerShdw>
                </a:effectLst>
                <a:cs typeface="Arial" charset="0"/>
              </a:rPr>
              <a:t> equipment!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 y="832917"/>
            <a:ext cx="3505200" cy="3259597"/>
          </a:xfrm>
          <a:prstGeom prst="rect">
            <a:avLst/>
          </a:prstGeom>
          <a:ln>
            <a:solidFill>
              <a:srgbClr val="0070C0"/>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4876800" y="838201"/>
            <a:ext cx="3470377" cy="3275218"/>
          </a:xfrm>
          <a:prstGeom prst="rect">
            <a:avLst/>
          </a:prstGeom>
          <a:ln>
            <a:solidFill>
              <a:srgbClr val="0070C0"/>
            </a:solidFill>
          </a:ln>
        </p:spPr>
      </p:pic>
      <p:sp>
        <p:nvSpPr>
          <p:cNvPr id="6" name="Text Box 3"/>
          <p:cNvSpPr txBox="1">
            <a:spLocks noChangeArrowheads="1"/>
          </p:cNvSpPr>
          <p:nvPr/>
        </p:nvSpPr>
        <p:spPr bwMode="auto">
          <a:xfrm>
            <a:off x="838200" y="4114800"/>
            <a:ext cx="3675992" cy="830985"/>
          </a:xfrm>
          <a:prstGeom prst="rect">
            <a:avLst/>
          </a:prstGeom>
          <a:noFill/>
          <a:ln w="9525">
            <a:noFill/>
            <a:miter lim="800000"/>
            <a:headEnd/>
            <a:tailEnd/>
          </a:ln>
        </p:spPr>
        <p:txBody>
          <a:bodyPr wrap="square" lIns="91429" tIns="45714" rIns="91429" bIns="45714" anchor="ctr">
            <a:spAutoFit/>
          </a:bodyPr>
          <a:lstStyle/>
          <a:p>
            <a:pPr marL="342860" indent="-342860" eaLnBrk="0" fontAlgn="base" hangingPunct="0">
              <a:spcBef>
                <a:spcPct val="0"/>
              </a:spcBef>
              <a:spcAft>
                <a:spcPct val="0"/>
              </a:spcAft>
            </a:pPr>
            <a:r>
              <a:rPr lang="en-US" sz="2400" dirty="0">
                <a:solidFill>
                  <a:srgbClr val="000000"/>
                </a:solidFill>
                <a:cs typeface="Arial" charset="0"/>
              </a:rPr>
              <a:t>The old attitude of:</a:t>
            </a:r>
          </a:p>
          <a:p>
            <a:pPr marL="342860" indent="-342860" eaLnBrk="0" fontAlgn="base" hangingPunct="0">
              <a:spcBef>
                <a:spcPct val="0"/>
              </a:spcBef>
              <a:spcAft>
                <a:spcPct val="0"/>
              </a:spcAft>
            </a:pPr>
            <a:r>
              <a:rPr lang="en-US" sz="2400" i="1" dirty="0">
                <a:solidFill>
                  <a:srgbClr val="000000"/>
                </a:solidFill>
                <a:cs typeface="Arial" charset="0"/>
              </a:rPr>
              <a:t>I operate it and you fix it!</a:t>
            </a:r>
          </a:p>
        </p:txBody>
      </p:sp>
      <p:sp>
        <p:nvSpPr>
          <p:cNvPr id="3" name="Title 2"/>
          <p:cNvSpPr>
            <a:spLocks noGrp="1"/>
          </p:cNvSpPr>
          <p:nvPr>
            <p:ph type="title"/>
          </p:nvPr>
        </p:nvSpPr>
        <p:spPr/>
        <p:txBody>
          <a:bodyPr>
            <a:normAutofit fontScale="90000"/>
          </a:bodyPr>
          <a:lstStyle/>
          <a:p>
            <a:r>
              <a:rPr lang="en-US" dirty="0"/>
              <a:t>Old versus New Thinking…</a:t>
            </a:r>
          </a:p>
        </p:txBody>
      </p:sp>
    </p:spTree>
    <p:extLst>
      <p:ext uri="{BB962C8B-B14F-4D97-AF65-F5344CB8AC3E}">
        <p14:creationId xmlns:p14="http://schemas.microsoft.com/office/powerpoint/2010/main" val="334544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0469" y="76205"/>
            <a:ext cx="6012848" cy="675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16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3732" y="4763"/>
            <a:ext cx="5675921" cy="675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3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5980" y="-17463"/>
            <a:ext cx="5753673" cy="689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03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Case For Maintenance Excellence</a:t>
            </a:r>
          </a:p>
        </p:txBody>
      </p:sp>
      <p:sp>
        <p:nvSpPr>
          <p:cNvPr id="3" name="Content Placeholder 2"/>
          <p:cNvSpPr>
            <a:spLocks noGrp="1"/>
          </p:cNvSpPr>
          <p:nvPr>
            <p:ph idx="1"/>
          </p:nvPr>
        </p:nvSpPr>
        <p:spPr/>
        <p:txBody>
          <a:bodyPr>
            <a:normAutofit lnSpcReduction="10000"/>
          </a:bodyPr>
          <a:lstStyle/>
          <a:p>
            <a:r>
              <a:rPr lang="en-US" dirty="0"/>
              <a:t>Scarce maintenance resources dictate a need for getting more from your existing staff:</a:t>
            </a:r>
          </a:p>
          <a:p>
            <a:pPr marL="342900" indent="-342900">
              <a:buFont typeface="Arial" panose="020B0604020202020204" pitchFamily="34" charset="0"/>
              <a:buChar char="•"/>
            </a:pPr>
            <a:r>
              <a:rPr lang="en-US" dirty="0"/>
              <a:t>Planned, as versus reactive work increases ‘wrench time’ </a:t>
            </a:r>
          </a:p>
          <a:p>
            <a:pPr marL="342900" indent="-342900">
              <a:buFont typeface="Arial" panose="020B0604020202020204" pitchFamily="34" charset="0"/>
              <a:buChar char="•"/>
            </a:pPr>
            <a:r>
              <a:rPr lang="en-US" dirty="0"/>
              <a:t>Reactive maintenance jobs can take up to 10 times as long as a planned maintenance job </a:t>
            </a:r>
          </a:p>
          <a:p>
            <a:pPr marL="342900" indent="-342900">
              <a:buFont typeface="Arial" panose="020B0604020202020204" pitchFamily="34" charset="0"/>
              <a:buChar char="•"/>
            </a:pPr>
            <a:r>
              <a:rPr lang="en-US" dirty="0"/>
              <a:t>Precision maintenance techniques increase component life </a:t>
            </a:r>
          </a:p>
          <a:p>
            <a:pPr marL="342900" indent="-342900">
              <a:buFont typeface="Arial" panose="020B0604020202020204" pitchFamily="34" charset="0"/>
              <a:buChar char="•"/>
            </a:pPr>
            <a:r>
              <a:rPr lang="en-US" dirty="0"/>
              <a:t>Maintenance value stream mapping, identifies and reduces waste </a:t>
            </a:r>
          </a:p>
          <a:p>
            <a:pPr marL="342900" indent="-342900">
              <a:buFont typeface="Arial" panose="020B0604020202020204" pitchFamily="34" charset="0"/>
              <a:buChar char="•"/>
            </a:pPr>
            <a:r>
              <a:rPr lang="en-US" dirty="0"/>
              <a:t>Total Productive Maintenance empowers production employees to take part in equipment care – and supplements your maintenance staff</a:t>
            </a:r>
          </a:p>
        </p:txBody>
      </p:sp>
    </p:spTree>
    <p:extLst>
      <p:ext uri="{BB962C8B-B14F-4D97-AF65-F5344CB8AC3E}">
        <p14:creationId xmlns:p14="http://schemas.microsoft.com/office/powerpoint/2010/main" val="213166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0469" y="23826"/>
            <a:ext cx="6063062" cy="680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91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0469" y="66675"/>
            <a:ext cx="5986930"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6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E6BD-5654-324A-9FE5-4CCF500BFA13}"/>
              </a:ext>
            </a:extLst>
          </p:cNvPr>
          <p:cNvSpPr>
            <a:spLocks noGrp="1"/>
          </p:cNvSpPr>
          <p:nvPr>
            <p:ph type="title"/>
          </p:nvPr>
        </p:nvSpPr>
        <p:spPr/>
        <p:txBody>
          <a:bodyPr>
            <a:normAutofit fontScale="90000"/>
          </a:bodyPr>
          <a:lstStyle/>
          <a:p>
            <a:r>
              <a:rPr lang="en-US" dirty="0"/>
              <a:t>How Do We Start?</a:t>
            </a:r>
          </a:p>
        </p:txBody>
      </p:sp>
      <p:sp>
        <p:nvSpPr>
          <p:cNvPr id="3" name="Content Placeholder 2">
            <a:extLst>
              <a:ext uri="{FF2B5EF4-FFF2-40B4-BE49-F238E27FC236}">
                <a16:creationId xmlns:a16="http://schemas.microsoft.com/office/drawing/2014/main" id="{D8A1CAFD-2709-E474-94EB-A1880E24E071}"/>
              </a:ext>
            </a:extLst>
          </p:cNvPr>
          <p:cNvSpPr>
            <a:spLocks noGrp="1"/>
          </p:cNvSpPr>
          <p:nvPr>
            <p:ph idx="1"/>
          </p:nvPr>
        </p:nvSpPr>
        <p:spPr/>
        <p:txBody>
          <a:bodyPr/>
          <a:lstStyle/>
          <a:p>
            <a:pPr marL="342900" indent="-342900">
              <a:buFont typeface="Arial" panose="020B0604020202020204" pitchFamily="34" charset="0"/>
              <a:buChar char="•"/>
            </a:pPr>
            <a:r>
              <a:rPr lang="en-US" dirty="0"/>
              <a:t>Executive sponsor</a:t>
            </a:r>
          </a:p>
          <a:p>
            <a:pPr marL="342900" indent="-342900">
              <a:buFont typeface="Arial" panose="020B0604020202020204" pitchFamily="34" charset="0"/>
              <a:buChar char="•"/>
            </a:pPr>
            <a:r>
              <a:rPr lang="en-US" dirty="0"/>
              <a:t>Set goals</a:t>
            </a:r>
          </a:p>
          <a:p>
            <a:pPr marL="342900" indent="-342900">
              <a:buFont typeface="Arial" panose="020B0604020202020204" pitchFamily="34" charset="0"/>
              <a:buChar char="•"/>
            </a:pPr>
            <a:r>
              <a:rPr lang="en-US" dirty="0"/>
              <a:t>TPM coordinator</a:t>
            </a:r>
          </a:p>
          <a:p>
            <a:pPr marL="342900" indent="-342900">
              <a:buFont typeface="Arial" panose="020B0604020202020204" pitchFamily="34" charset="0"/>
              <a:buChar char="•"/>
            </a:pPr>
            <a:r>
              <a:rPr lang="en-US" dirty="0"/>
              <a:t>Select a machine to focus on</a:t>
            </a:r>
          </a:p>
          <a:p>
            <a:pPr marL="342900" indent="-342900">
              <a:buFont typeface="Arial" panose="020B0604020202020204" pitchFamily="34" charset="0"/>
              <a:buChar char="•"/>
            </a:pPr>
            <a:r>
              <a:rPr lang="en-US" dirty="0"/>
              <a:t>Get stoppage/loss data</a:t>
            </a:r>
          </a:p>
          <a:p>
            <a:pPr marL="342900" indent="-342900">
              <a:buFont typeface="Arial" panose="020B0604020202020204" pitchFamily="34" charset="0"/>
              <a:buChar char="•"/>
            </a:pPr>
            <a:r>
              <a:rPr lang="en-US" dirty="0"/>
              <a:t>Overview training</a:t>
            </a:r>
          </a:p>
          <a:p>
            <a:pPr marL="342900" indent="-342900">
              <a:buFont typeface="Arial" panose="020B0604020202020204" pitchFamily="34" charset="0"/>
              <a:buChar char="•"/>
            </a:pPr>
            <a:r>
              <a:rPr lang="en-US" dirty="0"/>
              <a:t>Schedule a focused improvement!</a:t>
            </a:r>
          </a:p>
        </p:txBody>
      </p:sp>
    </p:spTree>
    <p:extLst>
      <p:ext uri="{BB962C8B-B14F-4D97-AF65-F5344CB8AC3E}">
        <p14:creationId xmlns:p14="http://schemas.microsoft.com/office/powerpoint/2010/main" val="8383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193" y="0"/>
            <a:ext cx="7773614" cy="762000"/>
          </a:xfrm>
        </p:spPr>
        <p:txBody>
          <a:bodyPr/>
          <a:lstStyle/>
          <a:p>
            <a:pPr>
              <a:defRPr/>
            </a:pPr>
            <a:r>
              <a:rPr lang="en-US" altLang="en-US" dirty="0"/>
              <a:t>Keys to Success</a:t>
            </a:r>
          </a:p>
        </p:txBody>
      </p:sp>
      <p:sp>
        <p:nvSpPr>
          <p:cNvPr id="367619" name="Rectangle 3"/>
          <p:cNvSpPr>
            <a:spLocks noGrp="1" noChangeArrowheads="1"/>
          </p:cNvSpPr>
          <p:nvPr>
            <p:ph idx="1"/>
          </p:nvPr>
        </p:nvSpPr>
        <p:spPr>
          <a:xfrm>
            <a:off x="610686" y="990600"/>
            <a:ext cx="7771995" cy="4114800"/>
          </a:xfrm>
        </p:spPr>
        <p:txBody>
          <a:bodyPr/>
          <a:lstStyle/>
          <a:p>
            <a:pPr>
              <a:lnSpc>
                <a:spcPct val="90000"/>
              </a:lnSpc>
            </a:pPr>
            <a:r>
              <a:rPr lang="en-US" altLang="en-US" sz="2800"/>
              <a:t>Active Steering Committee</a:t>
            </a:r>
          </a:p>
          <a:p>
            <a:pPr>
              <a:lnSpc>
                <a:spcPct val="90000"/>
              </a:lnSpc>
            </a:pPr>
            <a:r>
              <a:rPr lang="en-US" altLang="en-US" sz="2800"/>
              <a:t>Qualified TPM Coordinator</a:t>
            </a:r>
          </a:p>
          <a:p>
            <a:pPr>
              <a:lnSpc>
                <a:spcPct val="90000"/>
              </a:lnSpc>
            </a:pPr>
            <a:r>
              <a:rPr lang="en-US" altLang="en-US" sz="2800"/>
              <a:t>Good Plan (published)</a:t>
            </a:r>
          </a:p>
          <a:p>
            <a:pPr>
              <a:lnSpc>
                <a:spcPct val="90000"/>
              </a:lnSpc>
            </a:pPr>
            <a:r>
              <a:rPr lang="en-US" altLang="en-US" sz="2800"/>
              <a:t>Senior Management Participation</a:t>
            </a:r>
          </a:p>
          <a:p>
            <a:pPr>
              <a:lnSpc>
                <a:spcPct val="90000"/>
              </a:lnSpc>
            </a:pPr>
            <a:r>
              <a:rPr lang="en-US" altLang="en-US" sz="2800"/>
              <a:t>Overview for Shop Floor</a:t>
            </a:r>
          </a:p>
          <a:p>
            <a:pPr>
              <a:lnSpc>
                <a:spcPct val="90000"/>
              </a:lnSpc>
            </a:pPr>
            <a:r>
              <a:rPr lang="en-US" altLang="en-US" sz="2800"/>
              <a:t>Shared Learning</a:t>
            </a:r>
          </a:p>
          <a:p>
            <a:pPr lvl="1">
              <a:lnSpc>
                <a:spcPct val="90000"/>
              </a:lnSpc>
            </a:pPr>
            <a:r>
              <a:rPr lang="en-US" altLang="en-US"/>
              <a:t>Leaders as Teachers</a:t>
            </a:r>
          </a:p>
          <a:p>
            <a:pPr lvl="1">
              <a:lnSpc>
                <a:spcPct val="90000"/>
              </a:lnSpc>
            </a:pPr>
            <a:r>
              <a:rPr lang="en-US" altLang="en-US"/>
              <a:t>Single point lessons</a:t>
            </a:r>
          </a:p>
          <a:p>
            <a:pPr lvl="1">
              <a:lnSpc>
                <a:spcPct val="90000"/>
              </a:lnSpc>
            </a:pPr>
            <a:r>
              <a:rPr lang="en-US" altLang="en-US"/>
              <a:t>“good catch” board</a:t>
            </a:r>
          </a:p>
          <a:p>
            <a:pPr lvl="1">
              <a:lnSpc>
                <a:spcPct val="90000"/>
              </a:lnSpc>
            </a:pPr>
            <a:r>
              <a:rPr lang="en-US" altLang="en-US"/>
              <a:t>Word of mouth</a:t>
            </a:r>
          </a:p>
          <a:p>
            <a:pPr>
              <a:lnSpc>
                <a:spcPct val="90000"/>
              </a:lnSpc>
            </a:pPr>
            <a:endParaRPr lang="en-US" altLang="en-US" sz="2800"/>
          </a:p>
        </p:txBody>
      </p:sp>
    </p:spTree>
    <p:extLst>
      <p:ext uri="{BB962C8B-B14F-4D97-AF65-F5344CB8AC3E}">
        <p14:creationId xmlns:p14="http://schemas.microsoft.com/office/powerpoint/2010/main" val="232575600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6761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193" y="0"/>
            <a:ext cx="7773614" cy="762000"/>
          </a:xfrm>
        </p:spPr>
        <p:txBody>
          <a:bodyPr/>
          <a:lstStyle/>
          <a:p>
            <a:pPr>
              <a:defRPr/>
            </a:pPr>
            <a:r>
              <a:rPr lang="en-US" altLang="en-US" dirty="0"/>
              <a:t>Keys to Success</a:t>
            </a:r>
          </a:p>
        </p:txBody>
      </p:sp>
      <p:sp>
        <p:nvSpPr>
          <p:cNvPr id="367619" name="Rectangle 3"/>
          <p:cNvSpPr>
            <a:spLocks noGrp="1" noChangeArrowheads="1"/>
          </p:cNvSpPr>
          <p:nvPr>
            <p:ph idx="1"/>
          </p:nvPr>
        </p:nvSpPr>
        <p:spPr>
          <a:xfrm>
            <a:off x="610686" y="990600"/>
            <a:ext cx="7771995" cy="4114800"/>
          </a:xfrm>
        </p:spPr>
        <p:txBody>
          <a:bodyPr/>
          <a:lstStyle/>
          <a:p>
            <a:pPr>
              <a:lnSpc>
                <a:spcPct val="90000"/>
              </a:lnSpc>
            </a:pPr>
            <a:r>
              <a:rPr lang="en-US" altLang="en-US" sz="2800"/>
              <a:t>Maintenance &amp; Operator Training</a:t>
            </a:r>
          </a:p>
          <a:p>
            <a:pPr>
              <a:lnSpc>
                <a:spcPct val="90000"/>
              </a:lnSpc>
            </a:pPr>
            <a:r>
              <a:rPr lang="en-US" altLang="en-US" sz="2800"/>
              <a:t>Gather, Analyze and Use Data!</a:t>
            </a:r>
          </a:p>
          <a:p>
            <a:pPr>
              <a:lnSpc>
                <a:spcPct val="90000"/>
              </a:lnSpc>
            </a:pPr>
            <a:r>
              <a:rPr lang="en-US" altLang="en-US" sz="2800"/>
              <a:t>Allocate Time &amp; Resources!</a:t>
            </a:r>
          </a:p>
          <a:p>
            <a:pPr>
              <a:lnSpc>
                <a:spcPct val="90000"/>
              </a:lnSpc>
            </a:pPr>
            <a:r>
              <a:rPr lang="en-US" altLang="en-US" sz="2800"/>
              <a:t>Audit Your Processes – Use Leader Standard Work</a:t>
            </a:r>
          </a:p>
          <a:p>
            <a:pPr>
              <a:lnSpc>
                <a:spcPct val="90000"/>
              </a:lnSpc>
            </a:pPr>
            <a:r>
              <a:rPr lang="en-US" altLang="en-US" sz="2800"/>
              <a:t>Focused Improvements – Hot &amp; Heavy!</a:t>
            </a:r>
          </a:p>
          <a:p>
            <a:pPr>
              <a:lnSpc>
                <a:spcPct val="90000"/>
              </a:lnSpc>
            </a:pPr>
            <a:r>
              <a:rPr lang="en-US" altLang="en-US" sz="2800"/>
              <a:t>Establish Autonomous Improvement Teams</a:t>
            </a:r>
          </a:p>
          <a:p>
            <a:pPr>
              <a:lnSpc>
                <a:spcPct val="90000"/>
              </a:lnSpc>
            </a:pPr>
            <a:r>
              <a:rPr lang="en-US" altLang="en-US" sz="2800"/>
              <a:t>Root Out Competing Objectives</a:t>
            </a:r>
          </a:p>
          <a:p>
            <a:pPr>
              <a:lnSpc>
                <a:spcPct val="90000"/>
              </a:lnSpc>
            </a:pPr>
            <a:r>
              <a:rPr lang="en-US" altLang="en-US" sz="2800"/>
              <a:t>Emphasize GOOD maintenance over FAST maintenance</a:t>
            </a:r>
          </a:p>
          <a:p>
            <a:pPr>
              <a:lnSpc>
                <a:spcPct val="90000"/>
              </a:lnSpc>
            </a:pPr>
            <a:endParaRPr lang="en-US" altLang="en-US" sz="2800"/>
          </a:p>
          <a:p>
            <a:pPr>
              <a:lnSpc>
                <a:spcPct val="90000"/>
              </a:lnSpc>
            </a:pPr>
            <a:endParaRPr lang="en-US" altLang="en-US" sz="2800"/>
          </a:p>
        </p:txBody>
      </p:sp>
    </p:spTree>
    <p:extLst>
      <p:ext uri="{BB962C8B-B14F-4D97-AF65-F5344CB8AC3E}">
        <p14:creationId xmlns:p14="http://schemas.microsoft.com/office/powerpoint/2010/main" val="3878917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Removing waste from the process allows companies to perform more maintenance activities with the same number of resources</a:t>
            </a:r>
          </a:p>
          <a:p>
            <a:pPr marL="342900" indent="-342900">
              <a:buFont typeface="Arial" panose="020B0604020202020204" pitchFamily="34" charset="0"/>
              <a:buChar char="•"/>
            </a:pPr>
            <a:r>
              <a:rPr lang="en-US" dirty="0"/>
              <a:t>Precision maintenance reduces the amount of repairs your resource constrained team struggles to stay ahead of</a:t>
            </a:r>
          </a:p>
          <a:p>
            <a:pPr marL="342900" indent="-342900">
              <a:buFont typeface="Arial" panose="020B0604020202020204" pitchFamily="34" charset="0"/>
              <a:buChar char="•"/>
            </a:pPr>
            <a:r>
              <a:rPr lang="en-US" dirty="0"/>
              <a:t>TPM leverages the capabilities of all manufacturing employees to supplement your maintenance team</a:t>
            </a:r>
          </a:p>
          <a:p>
            <a:pPr marL="342900" indent="-342900">
              <a:buFont typeface="Arial" panose="020B0604020202020204" pitchFamily="34" charset="0"/>
              <a:buChar char="•"/>
            </a:pPr>
            <a:r>
              <a:rPr lang="en-US" dirty="0"/>
              <a:t>Maintenance excellence drives improvements in safety, quality, delivery and cost</a:t>
            </a:r>
          </a:p>
        </p:txBody>
      </p:sp>
    </p:spTree>
    <p:extLst>
      <p:ext uri="{BB962C8B-B14F-4D97-AF65-F5344CB8AC3E}">
        <p14:creationId xmlns:p14="http://schemas.microsoft.com/office/powerpoint/2010/main" val="354266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Thoughts…</a:t>
            </a:r>
          </a:p>
        </p:txBody>
      </p:sp>
      <p:sp>
        <p:nvSpPr>
          <p:cNvPr id="3" name="Content Placeholder 2"/>
          <p:cNvSpPr>
            <a:spLocks noGrp="1"/>
          </p:cNvSpPr>
          <p:nvPr>
            <p:ph idx="1"/>
          </p:nvPr>
        </p:nvSpPr>
        <p:spPr/>
        <p:txBody>
          <a:bodyPr>
            <a:normAutofit lnSpcReduction="10000"/>
          </a:bodyPr>
          <a:lstStyle/>
          <a:p>
            <a:r>
              <a:rPr lang="en-US" dirty="0"/>
              <a:t>IMEC in partnership with Fuss &amp; O’Neill provides workshops and training in all of these areas and more.</a:t>
            </a:r>
          </a:p>
          <a:p>
            <a:endParaRPr lang="en-US" dirty="0"/>
          </a:p>
          <a:p>
            <a:r>
              <a:rPr lang="en-US" dirty="0"/>
              <a:t>Our team of professionals have extensive industrial maintenance experience accomplishing these goals.</a:t>
            </a:r>
          </a:p>
          <a:p>
            <a:endParaRPr lang="en-US" dirty="0"/>
          </a:p>
          <a:p>
            <a:r>
              <a:rPr lang="en-US" dirty="0"/>
              <a:t>Let’s chat and discuss how we can provide a customized solution to help you!</a:t>
            </a:r>
          </a:p>
          <a:p>
            <a:endParaRPr lang="en-US" dirty="0"/>
          </a:p>
          <a:p>
            <a:endParaRPr lang="en-US" dirty="0"/>
          </a:p>
          <a:p>
            <a:pPr algn="ctr"/>
            <a:r>
              <a:rPr lang="en-US" dirty="0"/>
              <a:t>Questions?</a:t>
            </a:r>
          </a:p>
        </p:txBody>
      </p:sp>
    </p:spTree>
    <p:extLst>
      <p:ext uri="{BB962C8B-B14F-4D97-AF65-F5344CB8AC3E}">
        <p14:creationId xmlns:p14="http://schemas.microsoft.com/office/powerpoint/2010/main" val="1613542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1500" y="1447800"/>
            <a:ext cx="8000999" cy="4495800"/>
          </a:xfrm>
        </p:spPr>
        <p:txBody>
          <a:bodyPr/>
          <a:lstStyle/>
          <a:p>
            <a:pPr algn="l"/>
            <a:r>
              <a:rPr lang="en-US" sz="1800" dirty="0"/>
              <a:t>The information contained in this presentation is Copyright protected and is not intended as a substitute for technical or other professional advice, nor is it intended to supplant any duty to provide a safe workplace, operation, equipment, product, or premises. Fuss &amp; O’Neill Manufacturing Solutions, LLC </a:t>
            </a:r>
            <a:r>
              <a:rPr lang="en-US" sz="1800" b="0" i="0" u="none" strike="noStrike" baseline="0" dirty="0"/>
              <a:t>utilizes information collected from process evaluations and client performance data to assess and understand your operations. Workshops are developed to work with and integrate skills and existing process knowledge to repair, improve and re-establish equipment to original equipment specifications. </a:t>
            </a:r>
            <a:r>
              <a:rPr lang="en-US" sz="1800" dirty="0"/>
              <a:t>FOMS’ innovative best-in-class approach to program design, integration, and achievement of results aligns with the needs and expectations of our clients’ unique production and maintenance program needs. With more than 45 years of experience, and offerings in both the US and globally, FOMS provides a structure to industry to establish and maintain immediate and sustainable results.</a:t>
            </a:r>
          </a:p>
          <a:p>
            <a:r>
              <a:rPr lang="en-US" sz="1800" dirty="0"/>
              <a:t>visit us at </a:t>
            </a:r>
            <a:r>
              <a:rPr lang="en-US" sz="1800" dirty="0">
                <a:hlinkClick r:id="rId2">
                  <a:extLst>
                    <a:ext uri="{A12FA001-AC4F-418D-AE19-62706E023703}">
                      <ahyp:hlinkClr xmlns:ahyp="http://schemas.microsoft.com/office/drawing/2018/hyperlinkcolor" val="tx"/>
                    </a:ext>
                  </a:extLst>
                </a:hlinkClick>
              </a:rPr>
              <a:t>www.fando.com</a:t>
            </a:r>
            <a:r>
              <a:rPr lang="en-US" sz="1800" dirty="0"/>
              <a:t>.</a:t>
            </a:r>
          </a:p>
          <a:p>
            <a:endParaRPr lang="en-US" sz="1800" dirty="0"/>
          </a:p>
        </p:txBody>
      </p:sp>
      <p:sp>
        <p:nvSpPr>
          <p:cNvPr id="3" name="Slide Number Placeholder 2"/>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CF528-38E0-4FCD-B91F-4F03F8C38B7C}" type="slidenum">
              <a:rPr kumimoji="0" lang="en-GB" sz="900" b="0" i="0" u="none" strike="noStrike" kern="1200" cap="none" spc="0" normalizeH="0" baseline="0" noProof="0" smtClean="0">
                <a:ln>
                  <a:noFill/>
                </a:ln>
                <a:solidFill>
                  <a:prstClr val="white"/>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900" b="0" i="0" u="none" strike="noStrike" kern="1200" cap="none" spc="0" normalizeH="0" baseline="0" noProof="0" dirty="0">
              <a:ln>
                <a:noFill/>
              </a:ln>
              <a:solidFill>
                <a:prstClr val="white"/>
              </a:solidFill>
              <a:effectLst/>
              <a:uLnTx/>
              <a:uFillTx/>
              <a:latin typeface="Georgia"/>
              <a:ea typeface="+mn-ea"/>
              <a:cs typeface="+mn-cs"/>
            </a:endParaRPr>
          </a:p>
        </p:txBody>
      </p:sp>
      <p:sp>
        <p:nvSpPr>
          <p:cNvPr id="5" name="TextBox 4">
            <a:extLst>
              <a:ext uri="{FF2B5EF4-FFF2-40B4-BE49-F238E27FC236}">
                <a16:creationId xmlns:a16="http://schemas.microsoft.com/office/drawing/2014/main" id="{F621C58F-B7A7-40A7-A4C5-8BA0E6AC7AD7}"/>
              </a:ext>
            </a:extLst>
          </p:cNvPr>
          <p:cNvSpPr txBox="1"/>
          <p:nvPr/>
        </p:nvSpPr>
        <p:spPr>
          <a:xfrm>
            <a:off x="595884" y="6149300"/>
            <a:ext cx="2971800" cy="430887"/>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itchFamily="18" charset="0"/>
                <a:ea typeface="+mn-ea"/>
                <a:cs typeface="Arial" charset="0"/>
              </a:rPr>
              <a:t>Protected by Registered Copyright Reg# 1-10746547192</a:t>
            </a:r>
          </a:p>
        </p:txBody>
      </p:sp>
    </p:spTree>
    <p:extLst>
      <p:ext uri="{BB962C8B-B14F-4D97-AF65-F5344CB8AC3E}">
        <p14:creationId xmlns:p14="http://schemas.microsoft.com/office/powerpoint/2010/main" val="384033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AF9E-745C-2B89-1C70-F4BD449B9B21}"/>
              </a:ext>
            </a:extLst>
          </p:cNvPr>
          <p:cNvSpPr>
            <a:spLocks noGrp="1"/>
          </p:cNvSpPr>
          <p:nvPr>
            <p:ph type="title"/>
          </p:nvPr>
        </p:nvSpPr>
        <p:spPr/>
        <p:txBody>
          <a:bodyPr>
            <a:normAutofit fontScale="90000"/>
          </a:bodyPr>
          <a:lstStyle/>
          <a:p>
            <a:r>
              <a:rPr lang="en-US" dirty="0"/>
              <a:t>One more reason…</a:t>
            </a:r>
          </a:p>
        </p:txBody>
      </p:sp>
      <p:pic>
        <p:nvPicPr>
          <p:cNvPr id="3" name="Picture 2">
            <a:extLst>
              <a:ext uri="{FF2B5EF4-FFF2-40B4-BE49-F238E27FC236}">
                <a16:creationId xmlns:a16="http://schemas.microsoft.com/office/drawing/2014/main" id="{14A486D2-DB13-10B6-CD9A-D8CE294AF19D}"/>
              </a:ext>
            </a:extLst>
          </p:cNvPr>
          <p:cNvPicPr>
            <a:picLocks noChangeAspect="1"/>
          </p:cNvPicPr>
          <p:nvPr/>
        </p:nvPicPr>
        <p:blipFill>
          <a:blip r:embed="rId2"/>
          <a:stretch>
            <a:fillRect/>
          </a:stretch>
        </p:blipFill>
        <p:spPr>
          <a:xfrm>
            <a:off x="448377" y="1356852"/>
            <a:ext cx="8193956" cy="4671139"/>
          </a:xfrm>
          <a:prstGeom prst="rect">
            <a:avLst/>
          </a:prstGeom>
        </p:spPr>
      </p:pic>
      <p:sp>
        <p:nvSpPr>
          <p:cNvPr id="4" name="Rectangle 3">
            <a:extLst>
              <a:ext uri="{FF2B5EF4-FFF2-40B4-BE49-F238E27FC236}">
                <a16:creationId xmlns:a16="http://schemas.microsoft.com/office/drawing/2014/main" id="{6EB4944F-8874-AA5E-80AE-E4DCE5FED73A}"/>
              </a:ext>
            </a:extLst>
          </p:cNvPr>
          <p:cNvSpPr/>
          <p:nvPr/>
        </p:nvSpPr>
        <p:spPr>
          <a:xfrm>
            <a:off x="383458" y="1482213"/>
            <a:ext cx="2507226" cy="33110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5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0364" y="924120"/>
            <a:ext cx="7340445" cy="234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How Much Does Poor Maintenance Cost?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0363" y="3210119"/>
            <a:ext cx="7499628" cy="326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3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Assessment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How do you compare to established Maintenance Excellence best practices?</a:t>
            </a:r>
          </a:p>
          <a:p>
            <a:pPr marL="342900" indent="-342900">
              <a:buFont typeface="Arial" panose="020B0604020202020204" pitchFamily="34" charset="0"/>
              <a:buChar char="•"/>
            </a:pPr>
            <a:r>
              <a:rPr lang="en-US" dirty="0"/>
              <a:t>Where is your “low hanging fruit”</a:t>
            </a:r>
          </a:p>
          <a:p>
            <a:pPr marL="342900" indent="-342900">
              <a:buFont typeface="Arial" panose="020B0604020202020204" pitchFamily="34" charset="0"/>
              <a:buChar char="•"/>
            </a:pPr>
            <a:r>
              <a:rPr lang="en-US" dirty="0"/>
              <a:t>How does it intersect with your business needs?</a:t>
            </a:r>
          </a:p>
          <a:p>
            <a:pPr marL="800100" lvl="1" indent="-342900"/>
            <a:r>
              <a:rPr lang="en-US" dirty="0"/>
              <a:t>Safety</a:t>
            </a:r>
          </a:p>
          <a:p>
            <a:pPr marL="800100" lvl="1" indent="-342900"/>
            <a:r>
              <a:rPr lang="en-US" dirty="0"/>
              <a:t>Quality</a:t>
            </a:r>
          </a:p>
          <a:p>
            <a:pPr marL="800100" lvl="1" indent="-342900"/>
            <a:r>
              <a:rPr lang="en-US" dirty="0"/>
              <a:t>Cost</a:t>
            </a:r>
          </a:p>
          <a:p>
            <a:pPr marL="800100" lvl="1" indent="-342900"/>
            <a:r>
              <a:rPr lang="en-US" dirty="0"/>
              <a:t>Delivery</a:t>
            </a:r>
          </a:p>
          <a:p>
            <a:pPr marL="342900" indent="-342900">
              <a:buFont typeface="Arial" panose="020B0604020202020204" pitchFamily="34" charset="0"/>
              <a:buChar char="•"/>
            </a:pPr>
            <a:r>
              <a:rPr lang="en-US" dirty="0"/>
              <a:t>If you don’t have the maintenance staff to support your needs, maybe the answer is developing your existing maintenance staff</a:t>
            </a:r>
          </a:p>
        </p:txBody>
      </p:sp>
    </p:spTree>
    <p:extLst>
      <p:ext uri="{BB962C8B-B14F-4D97-AF65-F5344CB8AC3E}">
        <p14:creationId xmlns:p14="http://schemas.microsoft.com/office/powerpoint/2010/main" val="327837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Execute An Improvement Plan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Maintenance Planning &amp; Scheduling</a:t>
            </a:r>
          </a:p>
          <a:p>
            <a:pPr marL="342900" indent="-342900">
              <a:buFont typeface="Arial" panose="020B0604020202020204" pitchFamily="34" charset="0"/>
              <a:buChar char="•"/>
            </a:pPr>
            <a:r>
              <a:rPr lang="en-US" dirty="0"/>
              <a:t>Maintenance Waste Mapping</a:t>
            </a:r>
          </a:p>
          <a:p>
            <a:pPr marL="342900" indent="-342900">
              <a:buFont typeface="Arial" panose="020B0604020202020204" pitchFamily="34" charset="0"/>
              <a:buChar char="•"/>
            </a:pPr>
            <a:r>
              <a:rPr lang="en-US" dirty="0"/>
              <a:t>Precision Maintenance</a:t>
            </a:r>
          </a:p>
          <a:p>
            <a:pPr marL="342900" indent="-342900">
              <a:buFont typeface="Arial" panose="020B0604020202020204" pitchFamily="34" charset="0"/>
              <a:buChar char="•"/>
            </a:pPr>
            <a:r>
              <a:rPr lang="en-US" dirty="0"/>
              <a:t>Total Productive Maintenance</a:t>
            </a:r>
          </a:p>
        </p:txBody>
      </p:sp>
    </p:spTree>
    <p:extLst>
      <p:ext uri="{BB962C8B-B14F-4D97-AF65-F5344CB8AC3E}">
        <p14:creationId xmlns:p14="http://schemas.microsoft.com/office/powerpoint/2010/main" val="202073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Planned versus Reactive Maintenance:</a:t>
            </a:r>
            <a:br>
              <a:rPr lang="en-US" dirty="0"/>
            </a:br>
            <a:br>
              <a:rPr lang="en-US" dirty="0"/>
            </a:br>
            <a:r>
              <a:rPr lang="en-US" dirty="0"/>
              <a:t>A Case Study</a:t>
            </a:r>
          </a:p>
        </p:txBody>
      </p:sp>
      <p:sp>
        <p:nvSpPr>
          <p:cNvPr id="3" name="Slide Number Placeholder 2"/>
          <p:cNvSpPr>
            <a:spLocks noGrp="1"/>
          </p:cNvSpPr>
          <p:nvPr>
            <p:ph type="sldNum" sz="quarter" idx="4294967295"/>
          </p:nvPr>
        </p:nvSpPr>
        <p:spPr>
          <a:xfrm>
            <a:off x="7010400" y="6245225"/>
            <a:ext cx="2133600" cy="476250"/>
          </a:xfrm>
          <a:prstGeom prst="rect">
            <a:avLst/>
          </a:prstGeom>
        </p:spPr>
        <p:txBody>
          <a:bodyPr/>
          <a:lstStyle/>
          <a:p>
            <a:fld id="{0B30EEC5-5FDF-4F0A-BBAF-803D537EB8D0}"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45322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9" name="Rectangle 3"/>
          <p:cNvSpPr>
            <a:spLocks noChangeArrowheads="1"/>
          </p:cNvSpPr>
          <p:nvPr/>
        </p:nvSpPr>
        <p:spPr bwMode="auto">
          <a:xfrm>
            <a:off x="390525" y="2286000"/>
            <a:ext cx="609600" cy="1143000"/>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0" name="Rectangle 4"/>
          <p:cNvSpPr>
            <a:spLocks noChangeArrowheads="1"/>
          </p:cNvSpPr>
          <p:nvPr/>
        </p:nvSpPr>
        <p:spPr bwMode="auto">
          <a:xfrm>
            <a:off x="4786318" y="2286000"/>
            <a:ext cx="1081087" cy="1143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1" name="Rectangle 5"/>
          <p:cNvSpPr>
            <a:spLocks noChangeArrowheads="1"/>
          </p:cNvSpPr>
          <p:nvPr/>
        </p:nvSpPr>
        <p:spPr bwMode="auto">
          <a:xfrm>
            <a:off x="4191005" y="2286000"/>
            <a:ext cx="609600" cy="1143000"/>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2" name="Rectangle 6"/>
          <p:cNvSpPr>
            <a:spLocks noChangeArrowheads="1"/>
          </p:cNvSpPr>
          <p:nvPr/>
        </p:nvSpPr>
        <p:spPr bwMode="auto">
          <a:xfrm>
            <a:off x="3657605" y="2286000"/>
            <a:ext cx="533400" cy="1143000"/>
          </a:xfrm>
          <a:prstGeom prst="rect">
            <a:avLst/>
          </a:prstGeom>
          <a:solidFill>
            <a:srgbClr val="5F5F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3" name="Rectangle 7"/>
          <p:cNvSpPr>
            <a:spLocks noChangeArrowheads="1"/>
          </p:cNvSpPr>
          <p:nvPr/>
        </p:nvSpPr>
        <p:spPr bwMode="auto">
          <a:xfrm>
            <a:off x="957267" y="2286000"/>
            <a:ext cx="762001" cy="11430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4" name="Rectangle 8"/>
          <p:cNvSpPr>
            <a:spLocks noChangeArrowheads="1"/>
          </p:cNvSpPr>
          <p:nvPr/>
        </p:nvSpPr>
        <p:spPr bwMode="auto">
          <a:xfrm>
            <a:off x="2405067" y="2286000"/>
            <a:ext cx="762001" cy="1143000"/>
          </a:xfrm>
          <a:prstGeom prst="rect">
            <a:avLst/>
          </a:prstGeom>
          <a:solidFill>
            <a:srgbClr val="FCC85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5" name="Rectangle 9"/>
          <p:cNvSpPr>
            <a:spLocks noChangeArrowheads="1"/>
          </p:cNvSpPr>
          <p:nvPr/>
        </p:nvSpPr>
        <p:spPr bwMode="auto">
          <a:xfrm>
            <a:off x="1662117" y="2286000"/>
            <a:ext cx="762001" cy="11430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6" name="Rectangle 10"/>
          <p:cNvSpPr>
            <a:spLocks noChangeArrowheads="1"/>
          </p:cNvSpPr>
          <p:nvPr/>
        </p:nvSpPr>
        <p:spPr bwMode="auto">
          <a:xfrm>
            <a:off x="6643692" y="2286000"/>
            <a:ext cx="762001" cy="114300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7" name="Rectangle 11"/>
          <p:cNvSpPr>
            <a:spLocks noChangeArrowheads="1"/>
          </p:cNvSpPr>
          <p:nvPr/>
        </p:nvSpPr>
        <p:spPr bwMode="auto">
          <a:xfrm>
            <a:off x="8305804" y="2286000"/>
            <a:ext cx="762001" cy="11430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8" name="Rectangle 12"/>
          <p:cNvSpPr>
            <a:spLocks noChangeArrowheads="1"/>
          </p:cNvSpPr>
          <p:nvPr/>
        </p:nvSpPr>
        <p:spPr bwMode="auto">
          <a:xfrm>
            <a:off x="5867404" y="2286000"/>
            <a:ext cx="762001" cy="11430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29" name="Rectangle 13"/>
          <p:cNvSpPr>
            <a:spLocks noChangeArrowheads="1"/>
          </p:cNvSpPr>
          <p:nvPr/>
        </p:nvSpPr>
        <p:spPr bwMode="auto">
          <a:xfrm>
            <a:off x="7405688" y="2290763"/>
            <a:ext cx="914400" cy="11430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30" name="Rectangle 14"/>
          <p:cNvSpPr>
            <a:spLocks noChangeArrowheads="1"/>
          </p:cNvSpPr>
          <p:nvPr/>
        </p:nvSpPr>
        <p:spPr bwMode="auto">
          <a:xfrm>
            <a:off x="381005" y="2000250"/>
            <a:ext cx="8685213" cy="14287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31" name="Rectangle 15"/>
          <p:cNvSpPr>
            <a:spLocks noChangeArrowheads="1"/>
          </p:cNvSpPr>
          <p:nvPr/>
        </p:nvSpPr>
        <p:spPr bwMode="auto">
          <a:xfrm>
            <a:off x="381005" y="2279650"/>
            <a:ext cx="8685213" cy="11255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32" name="Text Box 16"/>
          <p:cNvSpPr txBox="1">
            <a:spLocks noChangeArrowheads="1"/>
          </p:cNvSpPr>
          <p:nvPr/>
        </p:nvSpPr>
        <p:spPr bwMode="auto">
          <a:xfrm>
            <a:off x="3740155" y="1968500"/>
            <a:ext cx="2436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279F"/>
                </a:solidFill>
              </a:rPr>
              <a:t>Maintenance Management</a:t>
            </a:r>
          </a:p>
        </p:txBody>
      </p:sp>
      <p:sp>
        <p:nvSpPr>
          <p:cNvPr id="1161233" name="Line 17"/>
          <p:cNvSpPr>
            <a:spLocks noChangeShapeType="1"/>
          </p:cNvSpPr>
          <p:nvPr/>
        </p:nvSpPr>
        <p:spPr bwMode="auto">
          <a:xfrm>
            <a:off x="3155950" y="2290773"/>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34" name="Text Box 18"/>
          <p:cNvSpPr txBox="1">
            <a:spLocks noChangeArrowheads="1"/>
          </p:cNvSpPr>
          <p:nvPr/>
        </p:nvSpPr>
        <p:spPr bwMode="auto">
          <a:xfrm>
            <a:off x="3108330" y="2259023"/>
            <a:ext cx="6127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u="sng">
                <a:solidFill>
                  <a:srgbClr val="00279F"/>
                </a:solidFill>
              </a:rPr>
              <a:t>Office</a:t>
            </a:r>
            <a:r>
              <a:rPr lang="en-US" sz="1000" b="1">
                <a:solidFill>
                  <a:srgbClr val="00279F"/>
                </a:solidFill>
              </a:rPr>
              <a:t> </a:t>
            </a:r>
          </a:p>
          <a:p>
            <a:pPr eaLnBrk="0" fontAlgn="base" hangingPunct="0">
              <a:spcBef>
                <a:spcPct val="0"/>
              </a:spcBef>
              <a:spcAft>
                <a:spcPct val="0"/>
              </a:spcAft>
            </a:pPr>
            <a:r>
              <a:rPr lang="en-US" sz="1000" b="1">
                <a:solidFill>
                  <a:srgbClr val="00279F"/>
                </a:solidFill>
              </a:rPr>
              <a:t>Supv.</a:t>
            </a:r>
          </a:p>
          <a:p>
            <a:pPr eaLnBrk="0" fontAlgn="base" hangingPunct="0">
              <a:spcBef>
                <a:spcPct val="0"/>
              </a:spcBef>
              <a:spcAft>
                <a:spcPct val="0"/>
              </a:spcAft>
            </a:pPr>
            <a:r>
              <a:rPr lang="en-US" sz="1000" b="1">
                <a:solidFill>
                  <a:srgbClr val="00279F"/>
                </a:solidFill>
              </a:rPr>
              <a:t>attend.</a:t>
            </a:r>
          </a:p>
          <a:p>
            <a:pPr eaLnBrk="0" fontAlgn="base" hangingPunct="0">
              <a:spcBef>
                <a:spcPct val="0"/>
              </a:spcBef>
              <a:spcAft>
                <a:spcPct val="0"/>
              </a:spcAft>
            </a:pPr>
            <a:r>
              <a:rPr lang="en-US" sz="1000" b="1">
                <a:solidFill>
                  <a:srgbClr val="00279F"/>
                </a:solidFill>
              </a:rPr>
              <a:t>Skills</a:t>
            </a:r>
          </a:p>
          <a:p>
            <a:pPr eaLnBrk="0" fontAlgn="base" hangingPunct="0">
              <a:spcBef>
                <a:spcPct val="0"/>
              </a:spcBef>
              <a:spcAft>
                <a:spcPct val="0"/>
              </a:spcAft>
            </a:pPr>
            <a:r>
              <a:rPr lang="en-US" sz="1000" b="1">
                <a:solidFill>
                  <a:srgbClr val="00279F"/>
                </a:solidFill>
              </a:rPr>
              <a:t>matrix </a:t>
            </a:r>
          </a:p>
        </p:txBody>
      </p:sp>
      <p:sp>
        <p:nvSpPr>
          <p:cNvPr id="1161235" name="Text Box 19"/>
          <p:cNvSpPr txBox="1">
            <a:spLocks noChangeArrowheads="1"/>
          </p:cNvSpPr>
          <p:nvPr/>
        </p:nvSpPr>
        <p:spPr bwMode="auto">
          <a:xfrm>
            <a:off x="3613150" y="2259023"/>
            <a:ext cx="6905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FFFFFF"/>
                </a:solidFill>
              </a:rPr>
              <a:t>  W.O. </a:t>
            </a:r>
          </a:p>
          <a:p>
            <a:pPr eaLnBrk="0" fontAlgn="base" hangingPunct="0">
              <a:spcBef>
                <a:spcPct val="0"/>
              </a:spcBef>
              <a:spcAft>
                <a:spcPct val="0"/>
              </a:spcAft>
            </a:pPr>
            <a:r>
              <a:rPr lang="en-US" sz="1000" b="1">
                <a:solidFill>
                  <a:srgbClr val="FFFFFF"/>
                </a:solidFill>
              </a:rPr>
              <a:t>System</a:t>
            </a:r>
          </a:p>
          <a:p>
            <a:pPr eaLnBrk="0" fontAlgn="base" hangingPunct="0">
              <a:spcBef>
                <a:spcPct val="0"/>
              </a:spcBef>
              <a:spcAft>
                <a:spcPct val="0"/>
              </a:spcAft>
            </a:pPr>
            <a:endParaRPr lang="en-US" sz="1000" b="1">
              <a:solidFill>
                <a:srgbClr val="FFFFFF"/>
              </a:solidFill>
            </a:endParaRPr>
          </a:p>
          <a:p>
            <a:pPr eaLnBrk="0" fontAlgn="base" hangingPunct="0">
              <a:spcBef>
                <a:spcPct val="0"/>
              </a:spcBef>
              <a:spcAft>
                <a:spcPct val="0"/>
              </a:spcAft>
            </a:pPr>
            <a:r>
              <a:rPr lang="en-US" sz="1000" b="1">
                <a:solidFill>
                  <a:srgbClr val="FFFFFF"/>
                </a:solidFill>
              </a:rPr>
              <a:t>Failure</a:t>
            </a:r>
          </a:p>
          <a:p>
            <a:pPr eaLnBrk="0" fontAlgn="base" hangingPunct="0">
              <a:spcBef>
                <a:spcPct val="0"/>
              </a:spcBef>
              <a:spcAft>
                <a:spcPct val="0"/>
              </a:spcAft>
            </a:pPr>
            <a:r>
              <a:rPr lang="en-US" sz="1000" b="1">
                <a:solidFill>
                  <a:srgbClr val="FFFFFF"/>
                </a:solidFill>
              </a:rPr>
              <a:t>history  </a:t>
            </a:r>
          </a:p>
        </p:txBody>
      </p:sp>
      <p:sp>
        <p:nvSpPr>
          <p:cNvPr id="1161236" name="Text Box 20"/>
          <p:cNvSpPr txBox="1">
            <a:spLocks noChangeArrowheads="1"/>
          </p:cNvSpPr>
          <p:nvPr/>
        </p:nvSpPr>
        <p:spPr bwMode="auto">
          <a:xfrm>
            <a:off x="4132268" y="2259023"/>
            <a:ext cx="7397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Equip. </a:t>
            </a:r>
          </a:p>
          <a:p>
            <a:pPr eaLnBrk="0" fontAlgn="base" hangingPunct="0">
              <a:spcBef>
                <a:spcPct val="0"/>
              </a:spcBef>
              <a:spcAft>
                <a:spcPct val="0"/>
              </a:spcAft>
            </a:pPr>
            <a:r>
              <a:rPr lang="en-US" sz="1000" b="1">
                <a:solidFill>
                  <a:srgbClr val="00279F"/>
                </a:solidFill>
              </a:rPr>
              <a:t>docum.</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Manuals,</a:t>
            </a:r>
          </a:p>
          <a:p>
            <a:pPr eaLnBrk="0" fontAlgn="base" hangingPunct="0">
              <a:spcBef>
                <a:spcPct val="0"/>
              </a:spcBef>
              <a:spcAft>
                <a:spcPct val="0"/>
              </a:spcAft>
            </a:pPr>
            <a:r>
              <a:rPr lang="en-US" sz="1000" b="1">
                <a:solidFill>
                  <a:srgbClr val="00279F"/>
                </a:solidFill>
              </a:rPr>
              <a:t>prints, </a:t>
            </a:r>
          </a:p>
          <a:p>
            <a:pPr eaLnBrk="0" fontAlgn="base" hangingPunct="0">
              <a:spcBef>
                <a:spcPct val="0"/>
              </a:spcBef>
              <a:spcAft>
                <a:spcPct val="0"/>
              </a:spcAft>
            </a:pPr>
            <a:r>
              <a:rPr lang="en-US" sz="1000" b="1">
                <a:solidFill>
                  <a:srgbClr val="00279F"/>
                </a:solidFill>
              </a:rPr>
              <a:t>etc.  </a:t>
            </a:r>
          </a:p>
        </p:txBody>
      </p:sp>
      <p:sp>
        <p:nvSpPr>
          <p:cNvPr id="1161237" name="Text Box 21"/>
          <p:cNvSpPr txBox="1">
            <a:spLocks noChangeArrowheads="1"/>
          </p:cNvSpPr>
          <p:nvPr/>
        </p:nvSpPr>
        <p:spPr bwMode="auto">
          <a:xfrm>
            <a:off x="4733925" y="2259023"/>
            <a:ext cx="119926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Maintenance </a:t>
            </a:r>
          </a:p>
          <a:p>
            <a:pPr eaLnBrk="0" fontAlgn="base" hangingPunct="0">
              <a:spcBef>
                <a:spcPct val="0"/>
              </a:spcBef>
              <a:spcAft>
                <a:spcPct val="0"/>
              </a:spcAft>
            </a:pPr>
            <a:r>
              <a:rPr lang="en-US" sz="1000" b="1">
                <a:solidFill>
                  <a:srgbClr val="00279F"/>
                </a:solidFill>
              </a:rPr>
              <a:t>tools :</a:t>
            </a:r>
          </a:p>
          <a:p>
            <a:pPr eaLnBrk="0" fontAlgn="base" hangingPunct="0">
              <a:spcBef>
                <a:spcPct val="0"/>
              </a:spcBef>
              <a:spcAft>
                <a:spcPct val="0"/>
              </a:spcAft>
            </a:pPr>
            <a:r>
              <a:rPr lang="en-US" sz="1000" b="1">
                <a:solidFill>
                  <a:srgbClr val="00279F"/>
                </a:solidFill>
              </a:rPr>
              <a:t>hydraulic  jacks,</a:t>
            </a:r>
          </a:p>
          <a:p>
            <a:pPr eaLnBrk="0" fontAlgn="base" hangingPunct="0">
              <a:spcBef>
                <a:spcPct val="0"/>
              </a:spcBef>
              <a:spcAft>
                <a:spcPct val="0"/>
              </a:spcAft>
            </a:pPr>
            <a:r>
              <a:rPr lang="en-US" sz="1000" b="1">
                <a:solidFill>
                  <a:srgbClr val="00279F"/>
                </a:solidFill>
              </a:rPr>
              <a:t>bearing puller,</a:t>
            </a:r>
          </a:p>
          <a:p>
            <a:pPr eaLnBrk="0" fontAlgn="base" hangingPunct="0">
              <a:spcBef>
                <a:spcPct val="0"/>
              </a:spcBef>
              <a:spcAft>
                <a:spcPct val="0"/>
              </a:spcAft>
            </a:pPr>
            <a:r>
              <a:rPr lang="en-US" sz="1000" b="1">
                <a:solidFill>
                  <a:srgbClr val="00279F"/>
                </a:solidFill>
              </a:rPr>
              <a:t>power wash, </a:t>
            </a:r>
          </a:p>
          <a:p>
            <a:pPr eaLnBrk="0" fontAlgn="base" hangingPunct="0">
              <a:spcBef>
                <a:spcPct val="0"/>
              </a:spcBef>
              <a:spcAft>
                <a:spcPct val="0"/>
              </a:spcAft>
            </a:pPr>
            <a:r>
              <a:rPr lang="en-US" sz="1000" b="1">
                <a:solidFill>
                  <a:srgbClr val="00279F"/>
                </a:solidFill>
              </a:rPr>
              <a:t>drills, saws, etc.</a:t>
            </a:r>
          </a:p>
          <a:p>
            <a:pPr eaLnBrk="0" fontAlgn="base" hangingPunct="0">
              <a:spcBef>
                <a:spcPct val="0"/>
              </a:spcBef>
              <a:spcAft>
                <a:spcPct val="0"/>
              </a:spcAft>
            </a:pPr>
            <a:r>
              <a:rPr lang="en-US" sz="1000" b="1">
                <a:solidFill>
                  <a:srgbClr val="00279F"/>
                </a:solidFill>
              </a:rPr>
              <a:t> </a:t>
            </a:r>
          </a:p>
        </p:txBody>
      </p:sp>
      <p:sp>
        <p:nvSpPr>
          <p:cNvPr id="1161238" name="Text Box 22"/>
          <p:cNvSpPr txBox="1">
            <a:spLocks noChangeArrowheads="1"/>
          </p:cNvSpPr>
          <p:nvPr/>
        </p:nvSpPr>
        <p:spPr bwMode="auto">
          <a:xfrm>
            <a:off x="6599243" y="2247910"/>
            <a:ext cx="8969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Machining</a:t>
            </a:r>
          </a:p>
          <a:p>
            <a:pPr eaLnBrk="0" fontAlgn="base" hangingPunct="0">
              <a:spcBef>
                <a:spcPct val="0"/>
              </a:spcBef>
              <a:spcAft>
                <a:spcPct val="0"/>
              </a:spcAft>
            </a:pPr>
            <a:r>
              <a:rPr lang="en-US" sz="1000" b="1">
                <a:solidFill>
                  <a:srgbClr val="00279F"/>
                </a:solidFill>
              </a:rPr>
              <a:t>area: </a:t>
            </a:r>
          </a:p>
          <a:p>
            <a:pPr eaLnBrk="0" fontAlgn="base" hangingPunct="0">
              <a:spcBef>
                <a:spcPct val="0"/>
              </a:spcBef>
              <a:spcAft>
                <a:spcPct val="0"/>
              </a:spcAft>
            </a:pPr>
            <a:r>
              <a:rPr lang="en-US" sz="1000" b="1">
                <a:solidFill>
                  <a:srgbClr val="00279F"/>
                </a:solidFill>
              </a:rPr>
              <a:t>lathes,</a:t>
            </a:r>
          </a:p>
          <a:p>
            <a:pPr eaLnBrk="0" fontAlgn="base" hangingPunct="0">
              <a:spcBef>
                <a:spcPct val="0"/>
              </a:spcBef>
              <a:spcAft>
                <a:spcPct val="0"/>
              </a:spcAft>
            </a:pPr>
            <a:r>
              <a:rPr lang="en-US" sz="1000" b="1">
                <a:solidFill>
                  <a:srgbClr val="00279F"/>
                </a:solidFill>
              </a:rPr>
              <a:t>drill, </a:t>
            </a:r>
          </a:p>
          <a:p>
            <a:pPr eaLnBrk="0" fontAlgn="base" hangingPunct="0">
              <a:spcBef>
                <a:spcPct val="0"/>
              </a:spcBef>
              <a:spcAft>
                <a:spcPct val="0"/>
              </a:spcAft>
            </a:pPr>
            <a:r>
              <a:rPr lang="en-US" sz="1000" b="1">
                <a:solidFill>
                  <a:srgbClr val="00279F"/>
                </a:solidFill>
              </a:rPr>
              <a:t>grinder,</a:t>
            </a:r>
          </a:p>
          <a:p>
            <a:pPr eaLnBrk="0" fontAlgn="base" hangingPunct="0">
              <a:spcBef>
                <a:spcPct val="0"/>
              </a:spcBef>
              <a:spcAft>
                <a:spcPct val="0"/>
              </a:spcAft>
            </a:pPr>
            <a:r>
              <a:rPr lang="en-US" sz="1000" b="1">
                <a:solidFill>
                  <a:srgbClr val="00279F"/>
                </a:solidFill>
              </a:rPr>
              <a:t>arbor press</a:t>
            </a:r>
          </a:p>
          <a:p>
            <a:pPr eaLnBrk="0" fontAlgn="base" hangingPunct="0">
              <a:spcBef>
                <a:spcPct val="0"/>
              </a:spcBef>
              <a:spcAft>
                <a:spcPct val="0"/>
              </a:spcAft>
            </a:pPr>
            <a:r>
              <a:rPr lang="en-US" sz="1000" b="1">
                <a:solidFill>
                  <a:srgbClr val="00279F"/>
                </a:solidFill>
              </a:rPr>
              <a:t>etc. </a:t>
            </a:r>
          </a:p>
        </p:txBody>
      </p:sp>
      <p:sp>
        <p:nvSpPr>
          <p:cNvPr id="1161239" name="Line 23"/>
          <p:cNvSpPr>
            <a:spLocks noChangeShapeType="1"/>
          </p:cNvSpPr>
          <p:nvPr/>
        </p:nvSpPr>
        <p:spPr bwMode="auto">
          <a:xfrm>
            <a:off x="3660775"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0" name="Line 24"/>
          <p:cNvSpPr>
            <a:spLocks noChangeShapeType="1"/>
          </p:cNvSpPr>
          <p:nvPr/>
        </p:nvSpPr>
        <p:spPr bwMode="auto">
          <a:xfrm>
            <a:off x="4194175" y="23193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1" name="Line 25"/>
          <p:cNvSpPr>
            <a:spLocks noChangeShapeType="1"/>
          </p:cNvSpPr>
          <p:nvPr/>
        </p:nvSpPr>
        <p:spPr bwMode="auto">
          <a:xfrm>
            <a:off x="4784725" y="2309823"/>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2" name="Line 26"/>
          <p:cNvSpPr>
            <a:spLocks noChangeShapeType="1"/>
          </p:cNvSpPr>
          <p:nvPr/>
        </p:nvSpPr>
        <p:spPr bwMode="auto">
          <a:xfrm>
            <a:off x="5851525"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3" name="Line 27"/>
          <p:cNvSpPr>
            <a:spLocks noChangeShapeType="1"/>
          </p:cNvSpPr>
          <p:nvPr/>
        </p:nvSpPr>
        <p:spPr bwMode="auto">
          <a:xfrm>
            <a:off x="6642100"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4" name="Line 28"/>
          <p:cNvSpPr>
            <a:spLocks noChangeShapeType="1"/>
          </p:cNvSpPr>
          <p:nvPr/>
        </p:nvSpPr>
        <p:spPr bwMode="auto">
          <a:xfrm>
            <a:off x="7423150"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5" name="Text Box 29"/>
          <p:cNvSpPr txBox="1">
            <a:spLocks noChangeArrowheads="1"/>
          </p:cNvSpPr>
          <p:nvPr/>
        </p:nvSpPr>
        <p:spPr bwMode="auto">
          <a:xfrm>
            <a:off x="7381880" y="2247910"/>
            <a:ext cx="10588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Lubrication </a:t>
            </a:r>
          </a:p>
          <a:p>
            <a:pPr eaLnBrk="0" fontAlgn="base" hangingPunct="0">
              <a:spcBef>
                <a:spcPct val="0"/>
              </a:spcBef>
              <a:spcAft>
                <a:spcPct val="0"/>
              </a:spcAft>
            </a:pPr>
            <a:r>
              <a:rPr lang="en-US" sz="1000" b="1">
                <a:solidFill>
                  <a:srgbClr val="00279F"/>
                </a:solidFill>
              </a:rPr>
              <a:t>area: </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Oils, greases, </a:t>
            </a:r>
          </a:p>
          <a:p>
            <a:pPr eaLnBrk="0" fontAlgn="base" hangingPunct="0">
              <a:spcBef>
                <a:spcPct val="0"/>
              </a:spcBef>
              <a:spcAft>
                <a:spcPct val="0"/>
              </a:spcAft>
            </a:pPr>
            <a:r>
              <a:rPr lang="en-US" sz="1000" b="1">
                <a:solidFill>
                  <a:srgbClr val="00279F"/>
                </a:solidFill>
              </a:rPr>
              <a:t>dispensing</a:t>
            </a:r>
          </a:p>
        </p:txBody>
      </p:sp>
      <p:sp>
        <p:nvSpPr>
          <p:cNvPr id="1161246" name="Line 30"/>
          <p:cNvSpPr>
            <a:spLocks noChangeShapeType="1"/>
          </p:cNvSpPr>
          <p:nvPr/>
        </p:nvSpPr>
        <p:spPr bwMode="auto">
          <a:xfrm>
            <a:off x="8318500"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47" name="Text Box 31"/>
          <p:cNvSpPr txBox="1">
            <a:spLocks noChangeArrowheads="1"/>
          </p:cNvSpPr>
          <p:nvPr/>
        </p:nvSpPr>
        <p:spPr bwMode="auto">
          <a:xfrm>
            <a:off x="8266113" y="2247910"/>
            <a:ext cx="89535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Waste </a:t>
            </a:r>
          </a:p>
          <a:p>
            <a:pPr eaLnBrk="0" fontAlgn="base" hangingPunct="0">
              <a:spcBef>
                <a:spcPct val="0"/>
              </a:spcBef>
              <a:spcAft>
                <a:spcPct val="0"/>
              </a:spcAft>
            </a:pPr>
            <a:r>
              <a:rPr lang="en-US" sz="1000" b="1">
                <a:solidFill>
                  <a:srgbClr val="00279F"/>
                </a:solidFill>
              </a:rPr>
              <a:t>area: </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Rags, </a:t>
            </a:r>
          </a:p>
          <a:p>
            <a:pPr eaLnBrk="0" fontAlgn="base" hangingPunct="0">
              <a:spcBef>
                <a:spcPct val="0"/>
              </a:spcBef>
              <a:spcAft>
                <a:spcPct val="0"/>
              </a:spcAft>
            </a:pPr>
            <a:r>
              <a:rPr lang="en-US" sz="1000" b="1">
                <a:solidFill>
                  <a:srgbClr val="00279F"/>
                </a:solidFill>
              </a:rPr>
              <a:t>oil, grease, </a:t>
            </a:r>
          </a:p>
          <a:p>
            <a:pPr eaLnBrk="0" fontAlgn="base" hangingPunct="0">
              <a:spcBef>
                <a:spcPct val="0"/>
              </a:spcBef>
              <a:spcAft>
                <a:spcPct val="0"/>
              </a:spcAft>
            </a:pPr>
            <a:r>
              <a:rPr lang="en-US" sz="1000" b="1">
                <a:solidFill>
                  <a:srgbClr val="00279F"/>
                </a:solidFill>
              </a:rPr>
              <a:t>speedi-</a:t>
            </a:r>
          </a:p>
          <a:p>
            <a:pPr eaLnBrk="0" fontAlgn="base" hangingPunct="0">
              <a:spcBef>
                <a:spcPct val="0"/>
              </a:spcBef>
              <a:spcAft>
                <a:spcPct val="0"/>
              </a:spcAft>
            </a:pPr>
            <a:r>
              <a:rPr lang="en-US" sz="1000" b="1">
                <a:solidFill>
                  <a:srgbClr val="00279F"/>
                </a:solidFill>
              </a:rPr>
              <a:t>dry </a:t>
            </a:r>
          </a:p>
        </p:txBody>
      </p:sp>
      <p:sp>
        <p:nvSpPr>
          <p:cNvPr id="1161248" name="Text Box 32"/>
          <p:cNvSpPr txBox="1">
            <a:spLocks noChangeArrowheads="1"/>
          </p:cNvSpPr>
          <p:nvPr/>
        </p:nvSpPr>
        <p:spPr bwMode="auto">
          <a:xfrm>
            <a:off x="2374900" y="2247910"/>
            <a:ext cx="9032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Fasteners</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Plumbing </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Adhesives  </a:t>
            </a:r>
          </a:p>
        </p:txBody>
      </p:sp>
      <p:sp>
        <p:nvSpPr>
          <p:cNvPr id="1161249" name="Line 33"/>
          <p:cNvSpPr>
            <a:spLocks noChangeShapeType="1"/>
          </p:cNvSpPr>
          <p:nvPr/>
        </p:nvSpPr>
        <p:spPr bwMode="auto">
          <a:xfrm>
            <a:off x="2427288" y="23193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50" name="Text Box 34"/>
          <p:cNvSpPr txBox="1">
            <a:spLocks noChangeArrowheads="1"/>
          </p:cNvSpPr>
          <p:nvPr/>
        </p:nvSpPr>
        <p:spPr bwMode="auto">
          <a:xfrm>
            <a:off x="1608138" y="2247910"/>
            <a:ext cx="93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Spare parts </a:t>
            </a:r>
          </a:p>
          <a:p>
            <a:pPr eaLnBrk="0" fontAlgn="base" hangingPunct="0">
              <a:spcBef>
                <a:spcPct val="0"/>
              </a:spcBef>
              <a:spcAft>
                <a:spcPct val="0"/>
              </a:spcAft>
            </a:pPr>
            <a:r>
              <a:rPr lang="en-US" sz="1000" b="1">
                <a:solidFill>
                  <a:srgbClr val="00279F"/>
                </a:solidFill>
              </a:rPr>
              <a:t>Inventory   </a:t>
            </a:r>
          </a:p>
        </p:txBody>
      </p:sp>
      <p:sp>
        <p:nvSpPr>
          <p:cNvPr id="1161251" name="Text Box 35"/>
          <p:cNvSpPr txBox="1">
            <a:spLocks noChangeArrowheads="1"/>
          </p:cNvSpPr>
          <p:nvPr/>
        </p:nvSpPr>
        <p:spPr bwMode="auto">
          <a:xfrm>
            <a:off x="890588" y="2247910"/>
            <a:ext cx="8826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Repairable </a:t>
            </a:r>
          </a:p>
          <a:p>
            <a:pPr eaLnBrk="0" fontAlgn="base" hangingPunct="0">
              <a:spcBef>
                <a:spcPct val="0"/>
              </a:spcBef>
              <a:spcAft>
                <a:spcPct val="0"/>
              </a:spcAft>
            </a:pPr>
            <a:r>
              <a:rPr lang="en-US" sz="1000" b="1">
                <a:solidFill>
                  <a:srgbClr val="00279F"/>
                </a:solidFill>
              </a:rPr>
              <a:t>spare </a:t>
            </a:r>
          </a:p>
          <a:p>
            <a:pPr eaLnBrk="0" fontAlgn="base" hangingPunct="0">
              <a:spcBef>
                <a:spcPct val="0"/>
              </a:spcBef>
              <a:spcAft>
                <a:spcPct val="0"/>
              </a:spcAft>
            </a:pPr>
            <a:r>
              <a:rPr lang="en-US" sz="1000" b="1">
                <a:solidFill>
                  <a:srgbClr val="00279F"/>
                </a:solidFill>
              </a:rPr>
              <a:t>parts    </a:t>
            </a:r>
          </a:p>
        </p:txBody>
      </p:sp>
      <p:sp>
        <p:nvSpPr>
          <p:cNvPr id="1161252" name="Line 36"/>
          <p:cNvSpPr>
            <a:spLocks noChangeShapeType="1"/>
          </p:cNvSpPr>
          <p:nvPr/>
        </p:nvSpPr>
        <p:spPr bwMode="auto">
          <a:xfrm>
            <a:off x="1665288" y="2309823"/>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53" name="Text Box 37"/>
          <p:cNvSpPr txBox="1">
            <a:spLocks noChangeArrowheads="1"/>
          </p:cNvSpPr>
          <p:nvPr/>
        </p:nvSpPr>
        <p:spPr bwMode="auto">
          <a:xfrm>
            <a:off x="3721100" y="19050"/>
            <a:ext cx="1898650" cy="65405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a:solidFill>
                  <a:srgbClr val="00279F"/>
                </a:solidFill>
              </a:rPr>
              <a:t>Production line</a:t>
            </a:r>
          </a:p>
          <a:p>
            <a:pPr algn="ctr" eaLnBrk="0" fontAlgn="base" hangingPunct="0">
              <a:spcBef>
                <a:spcPct val="0"/>
              </a:spcBef>
              <a:spcAft>
                <a:spcPct val="0"/>
              </a:spcAft>
            </a:pPr>
            <a:r>
              <a:rPr lang="en-US" b="1" dirty="0">
                <a:solidFill>
                  <a:srgbClr val="00279F"/>
                </a:solidFill>
              </a:rPr>
              <a:t>breakdown  </a:t>
            </a:r>
          </a:p>
        </p:txBody>
      </p:sp>
      <p:sp>
        <p:nvSpPr>
          <p:cNvPr id="1161263" name="Line 47"/>
          <p:cNvSpPr>
            <a:spLocks noChangeShapeType="1"/>
          </p:cNvSpPr>
          <p:nvPr/>
        </p:nvSpPr>
        <p:spPr bwMode="auto">
          <a:xfrm>
            <a:off x="6402392" y="138113"/>
            <a:ext cx="9128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64" name="Line 48"/>
          <p:cNvSpPr>
            <a:spLocks noChangeShapeType="1"/>
          </p:cNvSpPr>
          <p:nvPr/>
        </p:nvSpPr>
        <p:spPr bwMode="auto">
          <a:xfrm>
            <a:off x="6402392" y="333375"/>
            <a:ext cx="9128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161265" name="Group 49"/>
          <p:cNvGrpSpPr>
            <a:grpSpLocks/>
          </p:cNvGrpSpPr>
          <p:nvPr/>
        </p:nvGrpSpPr>
        <p:grpSpPr bwMode="auto">
          <a:xfrm>
            <a:off x="6402392" y="485775"/>
            <a:ext cx="912813" cy="152400"/>
            <a:chOff x="4032" y="528"/>
            <a:chExt cx="576" cy="96"/>
          </a:xfrm>
        </p:grpSpPr>
        <p:sp>
          <p:nvSpPr>
            <p:cNvPr id="1161266" name="Line 50"/>
            <p:cNvSpPr>
              <a:spLocks noChangeShapeType="1"/>
            </p:cNvSpPr>
            <p:nvPr/>
          </p:nvSpPr>
          <p:spPr bwMode="auto">
            <a:xfrm>
              <a:off x="4032" y="528"/>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67" name="Line 51"/>
            <p:cNvSpPr>
              <a:spLocks noChangeShapeType="1"/>
            </p:cNvSpPr>
            <p:nvPr/>
          </p:nvSpPr>
          <p:spPr bwMode="auto">
            <a:xfrm flipH="1">
              <a:off x="4320" y="528"/>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68" name="Line 52"/>
            <p:cNvSpPr>
              <a:spLocks noChangeShapeType="1"/>
            </p:cNvSpPr>
            <p:nvPr/>
          </p:nvSpPr>
          <p:spPr bwMode="auto">
            <a:xfrm>
              <a:off x="4320" y="62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1161269" name="Text Box 53"/>
          <p:cNvSpPr txBox="1">
            <a:spLocks noChangeArrowheads="1"/>
          </p:cNvSpPr>
          <p:nvPr/>
        </p:nvSpPr>
        <p:spPr bwMode="auto">
          <a:xfrm>
            <a:off x="7289805" y="4763"/>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Walking </a:t>
            </a:r>
          </a:p>
          <a:p>
            <a:pPr eaLnBrk="0" fontAlgn="base" hangingPunct="0">
              <a:spcBef>
                <a:spcPct val="0"/>
              </a:spcBef>
              <a:spcAft>
                <a:spcPct val="0"/>
              </a:spcAft>
            </a:pPr>
            <a:r>
              <a:rPr lang="en-US" sz="1200" b="1">
                <a:solidFill>
                  <a:srgbClr val="00279F"/>
                </a:solidFill>
              </a:rPr>
              <a:t>Telephone   </a:t>
            </a:r>
          </a:p>
        </p:txBody>
      </p:sp>
      <p:grpSp>
        <p:nvGrpSpPr>
          <p:cNvPr id="1161270" name="Group 54"/>
          <p:cNvGrpSpPr>
            <a:grpSpLocks/>
          </p:cNvGrpSpPr>
          <p:nvPr/>
        </p:nvGrpSpPr>
        <p:grpSpPr bwMode="auto">
          <a:xfrm>
            <a:off x="6948488" y="790575"/>
            <a:ext cx="381000" cy="338138"/>
            <a:chOff x="4314" y="975"/>
            <a:chExt cx="240" cy="213"/>
          </a:xfrm>
        </p:grpSpPr>
        <p:sp>
          <p:nvSpPr>
            <p:cNvPr id="1161271" name="AutoShape 55"/>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72" name="AutoShape 56"/>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273" name="Text Box 57"/>
          <p:cNvSpPr txBox="1">
            <a:spLocks noChangeArrowheads="1"/>
          </p:cNvSpPr>
          <p:nvPr/>
        </p:nvSpPr>
        <p:spPr bwMode="auto">
          <a:xfrm>
            <a:off x="7289805" y="481023"/>
            <a:ext cx="1069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Electronic   </a:t>
            </a:r>
          </a:p>
        </p:txBody>
      </p:sp>
      <p:sp>
        <p:nvSpPr>
          <p:cNvPr id="1161274" name="Text Box 58"/>
          <p:cNvSpPr txBox="1">
            <a:spLocks noChangeArrowheads="1"/>
          </p:cNvSpPr>
          <p:nvPr/>
        </p:nvSpPr>
        <p:spPr bwMode="auto">
          <a:xfrm>
            <a:off x="7289805" y="773114"/>
            <a:ext cx="12160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Maintenance  </a:t>
            </a:r>
          </a:p>
        </p:txBody>
      </p:sp>
      <p:sp>
        <p:nvSpPr>
          <p:cNvPr id="1161275" name="Line 59"/>
          <p:cNvSpPr>
            <a:spLocks noChangeShapeType="1"/>
          </p:cNvSpPr>
          <p:nvPr/>
        </p:nvSpPr>
        <p:spPr bwMode="auto">
          <a:xfrm>
            <a:off x="3352805" y="204788"/>
            <a:ext cx="609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76" name="Line 60"/>
          <p:cNvSpPr>
            <a:spLocks noChangeShapeType="1"/>
          </p:cNvSpPr>
          <p:nvPr/>
        </p:nvSpPr>
        <p:spPr bwMode="auto">
          <a:xfrm>
            <a:off x="3352800" y="204788"/>
            <a:ext cx="0" cy="2057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77" name="Line 61"/>
          <p:cNvSpPr>
            <a:spLocks noChangeShapeType="1"/>
          </p:cNvSpPr>
          <p:nvPr/>
        </p:nvSpPr>
        <p:spPr bwMode="auto">
          <a:xfrm flipH="1">
            <a:off x="915992" y="3252788"/>
            <a:ext cx="2436813" cy="2057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161278" name="Group 62"/>
          <p:cNvGrpSpPr>
            <a:grpSpLocks/>
          </p:cNvGrpSpPr>
          <p:nvPr/>
        </p:nvGrpSpPr>
        <p:grpSpPr bwMode="auto">
          <a:xfrm>
            <a:off x="609600" y="5276850"/>
            <a:ext cx="381000" cy="338138"/>
            <a:chOff x="4314" y="975"/>
            <a:chExt cx="240" cy="213"/>
          </a:xfrm>
        </p:grpSpPr>
        <p:sp>
          <p:nvSpPr>
            <p:cNvPr id="1161279" name="AutoShape 63"/>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80" name="AutoShape 64"/>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282" name="Line 66"/>
          <p:cNvSpPr>
            <a:spLocks noChangeShapeType="1"/>
          </p:cNvSpPr>
          <p:nvPr/>
        </p:nvSpPr>
        <p:spPr bwMode="auto">
          <a:xfrm>
            <a:off x="304805" y="6224588"/>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83" name="Line 67"/>
          <p:cNvSpPr>
            <a:spLocks noChangeShapeType="1"/>
          </p:cNvSpPr>
          <p:nvPr/>
        </p:nvSpPr>
        <p:spPr bwMode="auto">
          <a:xfrm>
            <a:off x="1143005" y="6219825"/>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84" name="Text Box 68"/>
          <p:cNvSpPr txBox="1">
            <a:spLocks noChangeArrowheads="1"/>
          </p:cNvSpPr>
          <p:nvPr/>
        </p:nvSpPr>
        <p:spPr bwMode="auto">
          <a:xfrm>
            <a:off x="331788" y="6000750"/>
            <a:ext cx="681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FF0000"/>
                </a:solidFill>
              </a:rPr>
              <a:t>30 min</a:t>
            </a:r>
          </a:p>
        </p:txBody>
      </p:sp>
      <p:grpSp>
        <p:nvGrpSpPr>
          <p:cNvPr id="1161285" name="Group 69"/>
          <p:cNvGrpSpPr>
            <a:grpSpLocks/>
          </p:cNvGrpSpPr>
          <p:nvPr/>
        </p:nvGrpSpPr>
        <p:grpSpPr bwMode="auto">
          <a:xfrm>
            <a:off x="3429000" y="3405194"/>
            <a:ext cx="381000" cy="338137"/>
            <a:chOff x="4314" y="975"/>
            <a:chExt cx="240" cy="213"/>
          </a:xfrm>
        </p:grpSpPr>
        <p:sp>
          <p:nvSpPr>
            <p:cNvPr id="1161286" name="AutoShape 70"/>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287" name="AutoShape 71"/>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288" name="Line 72"/>
          <p:cNvSpPr>
            <a:spLocks noChangeShapeType="1"/>
          </p:cNvSpPr>
          <p:nvPr/>
        </p:nvSpPr>
        <p:spPr bwMode="auto">
          <a:xfrm>
            <a:off x="1143000" y="5538788"/>
            <a:ext cx="685800" cy="3810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89" name="Text Box 73"/>
          <p:cNvSpPr txBox="1">
            <a:spLocks noChangeArrowheads="1"/>
          </p:cNvSpPr>
          <p:nvPr/>
        </p:nvSpPr>
        <p:spPr bwMode="auto">
          <a:xfrm>
            <a:off x="1238255" y="5991225"/>
            <a:ext cx="679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FF0000"/>
                </a:solidFill>
              </a:rPr>
              <a:t>60 min</a:t>
            </a:r>
          </a:p>
        </p:txBody>
      </p:sp>
      <p:sp>
        <p:nvSpPr>
          <p:cNvPr id="1161290" name="Text Box 74"/>
          <p:cNvSpPr txBox="1">
            <a:spLocks noChangeArrowheads="1"/>
          </p:cNvSpPr>
          <p:nvPr/>
        </p:nvSpPr>
        <p:spPr bwMode="auto">
          <a:xfrm rot="1593903">
            <a:off x="779468" y="5645150"/>
            <a:ext cx="1227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Troubleshoot </a:t>
            </a:r>
          </a:p>
        </p:txBody>
      </p:sp>
      <p:sp>
        <p:nvSpPr>
          <p:cNvPr id="1161291" name="Line 75"/>
          <p:cNvSpPr>
            <a:spLocks noChangeShapeType="1"/>
          </p:cNvSpPr>
          <p:nvPr/>
        </p:nvSpPr>
        <p:spPr bwMode="auto">
          <a:xfrm flipV="1">
            <a:off x="1828800" y="3633788"/>
            <a:ext cx="1600200" cy="22098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92" name="Line 76"/>
          <p:cNvSpPr>
            <a:spLocks noChangeShapeType="1"/>
          </p:cNvSpPr>
          <p:nvPr/>
        </p:nvSpPr>
        <p:spPr bwMode="auto">
          <a:xfrm>
            <a:off x="1981205" y="6224588"/>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93" name="Text Box 77"/>
          <p:cNvSpPr txBox="1">
            <a:spLocks noChangeArrowheads="1"/>
          </p:cNvSpPr>
          <p:nvPr/>
        </p:nvSpPr>
        <p:spPr bwMode="auto">
          <a:xfrm rot="-24842476">
            <a:off x="2012161" y="4644232"/>
            <a:ext cx="150812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Wrong technician </a:t>
            </a:r>
          </a:p>
        </p:txBody>
      </p:sp>
      <p:sp>
        <p:nvSpPr>
          <p:cNvPr id="1161294" name="Line 78"/>
          <p:cNvSpPr>
            <a:spLocks noChangeShapeType="1"/>
          </p:cNvSpPr>
          <p:nvPr/>
        </p:nvSpPr>
        <p:spPr bwMode="auto">
          <a:xfrm flipH="1">
            <a:off x="2819400" y="3709988"/>
            <a:ext cx="914400" cy="2438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95" name="Text Box 79"/>
          <p:cNvSpPr txBox="1">
            <a:spLocks noChangeArrowheads="1"/>
          </p:cNvSpPr>
          <p:nvPr/>
        </p:nvSpPr>
        <p:spPr bwMode="auto">
          <a:xfrm>
            <a:off x="2000252" y="5995998"/>
            <a:ext cx="681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FF0000"/>
                </a:solidFill>
              </a:rPr>
              <a:t>60 min</a:t>
            </a:r>
          </a:p>
        </p:txBody>
      </p:sp>
      <p:sp>
        <p:nvSpPr>
          <p:cNvPr id="1161296" name="Line 80"/>
          <p:cNvSpPr>
            <a:spLocks noChangeShapeType="1"/>
          </p:cNvSpPr>
          <p:nvPr/>
        </p:nvSpPr>
        <p:spPr bwMode="auto">
          <a:xfrm>
            <a:off x="2819400"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97" name="Line 81"/>
          <p:cNvSpPr>
            <a:spLocks noChangeShapeType="1"/>
          </p:cNvSpPr>
          <p:nvPr/>
        </p:nvSpPr>
        <p:spPr bwMode="auto">
          <a:xfrm>
            <a:off x="2819400" y="6453188"/>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298" name="Text Box 82"/>
          <p:cNvSpPr txBox="1">
            <a:spLocks noChangeArrowheads="1"/>
          </p:cNvSpPr>
          <p:nvPr/>
        </p:nvSpPr>
        <p:spPr bwMode="auto">
          <a:xfrm rot="968654">
            <a:off x="2779718" y="5922973"/>
            <a:ext cx="1050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Troubleshoot </a:t>
            </a:r>
          </a:p>
        </p:txBody>
      </p:sp>
      <p:sp>
        <p:nvSpPr>
          <p:cNvPr id="1161299" name="Text Box 83"/>
          <p:cNvSpPr txBox="1">
            <a:spLocks noChangeArrowheads="1"/>
          </p:cNvSpPr>
          <p:nvPr/>
        </p:nvSpPr>
        <p:spPr bwMode="auto">
          <a:xfrm>
            <a:off x="2790826" y="6210300"/>
            <a:ext cx="681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60 min</a:t>
            </a:r>
          </a:p>
        </p:txBody>
      </p:sp>
      <p:grpSp>
        <p:nvGrpSpPr>
          <p:cNvPr id="1161300" name="Group 84"/>
          <p:cNvGrpSpPr>
            <a:grpSpLocks/>
          </p:cNvGrpSpPr>
          <p:nvPr/>
        </p:nvGrpSpPr>
        <p:grpSpPr bwMode="auto">
          <a:xfrm>
            <a:off x="3357568" y="6143625"/>
            <a:ext cx="381000" cy="338138"/>
            <a:chOff x="4314" y="975"/>
            <a:chExt cx="240" cy="213"/>
          </a:xfrm>
        </p:grpSpPr>
        <p:sp>
          <p:nvSpPr>
            <p:cNvPr id="1161301" name="AutoShape 85"/>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302" name="AutoShape 86"/>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303" name="Line 87"/>
          <p:cNvSpPr>
            <a:spLocks noChangeShapeType="1"/>
          </p:cNvSpPr>
          <p:nvPr/>
        </p:nvSpPr>
        <p:spPr bwMode="auto">
          <a:xfrm flipV="1">
            <a:off x="3657600" y="3328988"/>
            <a:ext cx="1524000" cy="28956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04" name="Text Box 88"/>
          <p:cNvSpPr txBox="1">
            <a:spLocks noChangeArrowheads="1"/>
          </p:cNvSpPr>
          <p:nvPr/>
        </p:nvSpPr>
        <p:spPr bwMode="auto">
          <a:xfrm rot="-3675406">
            <a:off x="3773633" y="3812350"/>
            <a:ext cx="1907895" cy="2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Look for bearing puller </a:t>
            </a:r>
          </a:p>
        </p:txBody>
      </p:sp>
      <p:sp>
        <p:nvSpPr>
          <p:cNvPr id="1161305" name="Line 89"/>
          <p:cNvSpPr>
            <a:spLocks noChangeShapeType="1"/>
          </p:cNvSpPr>
          <p:nvPr/>
        </p:nvSpPr>
        <p:spPr bwMode="auto">
          <a:xfrm>
            <a:off x="3657600"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06" name="Line 90"/>
          <p:cNvSpPr>
            <a:spLocks noChangeShapeType="1"/>
          </p:cNvSpPr>
          <p:nvPr/>
        </p:nvSpPr>
        <p:spPr bwMode="auto">
          <a:xfrm>
            <a:off x="3657600" y="6224588"/>
            <a:ext cx="1066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07" name="Text Box 91"/>
          <p:cNvSpPr txBox="1">
            <a:spLocks noChangeArrowheads="1"/>
          </p:cNvSpPr>
          <p:nvPr/>
        </p:nvSpPr>
        <p:spPr bwMode="auto">
          <a:xfrm>
            <a:off x="3829050" y="5995998"/>
            <a:ext cx="681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FF0000"/>
                </a:solidFill>
              </a:rPr>
              <a:t>90 min</a:t>
            </a:r>
          </a:p>
        </p:txBody>
      </p:sp>
      <p:sp>
        <p:nvSpPr>
          <p:cNvPr id="1161308" name="Line 92"/>
          <p:cNvSpPr>
            <a:spLocks noChangeShapeType="1"/>
          </p:cNvSpPr>
          <p:nvPr/>
        </p:nvSpPr>
        <p:spPr bwMode="auto">
          <a:xfrm>
            <a:off x="4724400"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09" name="Line 93"/>
          <p:cNvSpPr>
            <a:spLocks noChangeShapeType="1"/>
          </p:cNvSpPr>
          <p:nvPr/>
        </p:nvSpPr>
        <p:spPr bwMode="auto">
          <a:xfrm>
            <a:off x="4724400" y="6453188"/>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10" name="Text Box 94"/>
          <p:cNvSpPr txBox="1">
            <a:spLocks noChangeArrowheads="1"/>
          </p:cNvSpPr>
          <p:nvPr/>
        </p:nvSpPr>
        <p:spPr bwMode="auto">
          <a:xfrm>
            <a:off x="4667250" y="6207125"/>
            <a:ext cx="679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30 min</a:t>
            </a:r>
          </a:p>
        </p:txBody>
      </p:sp>
      <p:sp>
        <p:nvSpPr>
          <p:cNvPr id="1161311" name="Line 95"/>
          <p:cNvSpPr>
            <a:spLocks noChangeShapeType="1"/>
          </p:cNvSpPr>
          <p:nvPr/>
        </p:nvSpPr>
        <p:spPr bwMode="auto">
          <a:xfrm flipH="1">
            <a:off x="4800600" y="3328988"/>
            <a:ext cx="609600" cy="25908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161312" name="Group 96"/>
          <p:cNvGrpSpPr>
            <a:grpSpLocks/>
          </p:cNvGrpSpPr>
          <p:nvPr/>
        </p:nvGrpSpPr>
        <p:grpSpPr bwMode="auto">
          <a:xfrm>
            <a:off x="4529143" y="5886450"/>
            <a:ext cx="381000" cy="338138"/>
            <a:chOff x="4314" y="975"/>
            <a:chExt cx="240" cy="213"/>
          </a:xfrm>
        </p:grpSpPr>
        <p:sp>
          <p:nvSpPr>
            <p:cNvPr id="1161313" name="AutoShape 97"/>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314" name="AutoShape 98"/>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315" name="Text Box 99"/>
          <p:cNvSpPr txBox="1">
            <a:spLocks noChangeArrowheads="1"/>
          </p:cNvSpPr>
          <p:nvPr/>
        </p:nvSpPr>
        <p:spPr bwMode="auto">
          <a:xfrm>
            <a:off x="4794252" y="57912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Pull</a:t>
            </a:r>
          </a:p>
          <a:p>
            <a:pPr eaLnBrk="0" fontAlgn="base" hangingPunct="0">
              <a:spcBef>
                <a:spcPct val="0"/>
              </a:spcBef>
              <a:spcAft>
                <a:spcPct val="0"/>
              </a:spcAft>
            </a:pPr>
            <a:r>
              <a:rPr lang="en-US" sz="1200" b="1">
                <a:solidFill>
                  <a:srgbClr val="00279F"/>
                </a:solidFill>
              </a:rPr>
              <a:t>bearing </a:t>
            </a:r>
          </a:p>
        </p:txBody>
      </p:sp>
      <p:sp>
        <p:nvSpPr>
          <p:cNvPr id="1161316" name="Line 100"/>
          <p:cNvSpPr>
            <a:spLocks noChangeShapeType="1"/>
          </p:cNvSpPr>
          <p:nvPr/>
        </p:nvSpPr>
        <p:spPr bwMode="auto">
          <a:xfrm>
            <a:off x="5410200"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17" name="Line 101"/>
          <p:cNvSpPr>
            <a:spLocks noChangeShapeType="1"/>
          </p:cNvSpPr>
          <p:nvPr/>
        </p:nvSpPr>
        <p:spPr bwMode="auto">
          <a:xfrm>
            <a:off x="5410200" y="6224588"/>
            <a:ext cx="1143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161318" name="Group 102"/>
          <p:cNvGrpSpPr>
            <a:grpSpLocks/>
          </p:cNvGrpSpPr>
          <p:nvPr/>
        </p:nvGrpSpPr>
        <p:grpSpPr bwMode="auto">
          <a:xfrm>
            <a:off x="5176838" y="3176598"/>
            <a:ext cx="381000" cy="338137"/>
            <a:chOff x="4314" y="975"/>
            <a:chExt cx="240" cy="213"/>
          </a:xfrm>
        </p:grpSpPr>
        <p:sp>
          <p:nvSpPr>
            <p:cNvPr id="1161319" name="AutoShape 103"/>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320" name="AutoShape 104"/>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321" name="Line 105"/>
          <p:cNvSpPr>
            <a:spLocks noChangeShapeType="1"/>
          </p:cNvSpPr>
          <p:nvPr/>
        </p:nvSpPr>
        <p:spPr bwMode="auto">
          <a:xfrm flipH="1" flipV="1">
            <a:off x="2133600" y="3100388"/>
            <a:ext cx="3505200" cy="2819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161322" name="Group 106"/>
          <p:cNvGrpSpPr>
            <a:grpSpLocks/>
          </p:cNvGrpSpPr>
          <p:nvPr/>
        </p:nvGrpSpPr>
        <p:grpSpPr bwMode="auto">
          <a:xfrm>
            <a:off x="5486405" y="5848350"/>
            <a:ext cx="381000" cy="338138"/>
            <a:chOff x="4314" y="975"/>
            <a:chExt cx="240" cy="213"/>
          </a:xfrm>
        </p:grpSpPr>
        <p:sp>
          <p:nvSpPr>
            <p:cNvPr id="1161323" name="AutoShape 107"/>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324" name="AutoShape 108"/>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325" name="Text Box 109"/>
          <p:cNvSpPr txBox="1">
            <a:spLocks noChangeArrowheads="1"/>
          </p:cNvSpPr>
          <p:nvPr/>
        </p:nvSpPr>
        <p:spPr bwMode="auto">
          <a:xfrm rot="2251707">
            <a:off x="4230693" y="5091123"/>
            <a:ext cx="1462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Look for bearing </a:t>
            </a:r>
          </a:p>
        </p:txBody>
      </p:sp>
      <p:sp>
        <p:nvSpPr>
          <p:cNvPr id="1161326" name="Line 110"/>
          <p:cNvSpPr>
            <a:spLocks noChangeShapeType="1"/>
          </p:cNvSpPr>
          <p:nvPr/>
        </p:nvSpPr>
        <p:spPr bwMode="auto">
          <a:xfrm>
            <a:off x="971550" y="23193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27" name="Text Box 111"/>
          <p:cNvSpPr txBox="1">
            <a:spLocks noChangeArrowheads="1"/>
          </p:cNvSpPr>
          <p:nvPr/>
        </p:nvSpPr>
        <p:spPr bwMode="auto">
          <a:xfrm>
            <a:off x="314330" y="2247910"/>
            <a:ext cx="809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Parts </a:t>
            </a:r>
          </a:p>
          <a:p>
            <a:pPr eaLnBrk="0" fontAlgn="base" hangingPunct="0">
              <a:spcBef>
                <a:spcPct val="0"/>
              </a:spcBef>
              <a:spcAft>
                <a:spcPct val="0"/>
              </a:spcAft>
            </a:pPr>
            <a:r>
              <a:rPr lang="en-US" sz="1000" b="1">
                <a:solidFill>
                  <a:srgbClr val="00279F"/>
                </a:solidFill>
              </a:rPr>
              <a:t>ordering </a:t>
            </a:r>
          </a:p>
          <a:p>
            <a:pPr eaLnBrk="0" fontAlgn="base" hangingPunct="0">
              <a:spcBef>
                <a:spcPct val="0"/>
              </a:spcBef>
              <a:spcAft>
                <a:spcPct val="0"/>
              </a:spcAft>
            </a:pPr>
            <a:r>
              <a:rPr lang="en-US" sz="1000" b="1">
                <a:solidFill>
                  <a:srgbClr val="00279F"/>
                </a:solidFill>
              </a:rPr>
              <a:t>system     </a:t>
            </a:r>
          </a:p>
        </p:txBody>
      </p:sp>
      <p:sp>
        <p:nvSpPr>
          <p:cNvPr id="1161328" name="Line 112"/>
          <p:cNvSpPr>
            <a:spLocks noChangeShapeType="1"/>
          </p:cNvSpPr>
          <p:nvPr/>
        </p:nvSpPr>
        <p:spPr bwMode="auto">
          <a:xfrm flipH="1">
            <a:off x="762000" y="3100388"/>
            <a:ext cx="1447800" cy="152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29" name="Line 113"/>
          <p:cNvSpPr>
            <a:spLocks noChangeShapeType="1"/>
          </p:cNvSpPr>
          <p:nvPr/>
        </p:nvSpPr>
        <p:spPr bwMode="auto">
          <a:xfrm>
            <a:off x="762005" y="3252788"/>
            <a:ext cx="5791200" cy="2667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30" name="Text Box 114"/>
          <p:cNvSpPr txBox="1">
            <a:spLocks noChangeArrowheads="1"/>
          </p:cNvSpPr>
          <p:nvPr/>
        </p:nvSpPr>
        <p:spPr bwMode="auto">
          <a:xfrm>
            <a:off x="5734055" y="5992823"/>
            <a:ext cx="8366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FF0000"/>
                </a:solidFill>
              </a:rPr>
              <a:t>24 hours</a:t>
            </a:r>
          </a:p>
        </p:txBody>
      </p:sp>
      <p:grpSp>
        <p:nvGrpSpPr>
          <p:cNvPr id="1161331" name="Group 115"/>
          <p:cNvGrpSpPr>
            <a:grpSpLocks/>
          </p:cNvGrpSpPr>
          <p:nvPr/>
        </p:nvGrpSpPr>
        <p:grpSpPr bwMode="auto">
          <a:xfrm>
            <a:off x="6553200" y="5843598"/>
            <a:ext cx="381000" cy="338137"/>
            <a:chOff x="4314" y="975"/>
            <a:chExt cx="240" cy="213"/>
          </a:xfrm>
        </p:grpSpPr>
        <p:sp>
          <p:nvSpPr>
            <p:cNvPr id="1161332" name="AutoShape 116"/>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161333" name="AutoShape 117"/>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161334" name="Line 118"/>
          <p:cNvSpPr>
            <a:spLocks noChangeShapeType="1"/>
          </p:cNvSpPr>
          <p:nvPr/>
        </p:nvSpPr>
        <p:spPr bwMode="auto">
          <a:xfrm>
            <a:off x="6553200"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35" name="Line 119"/>
          <p:cNvSpPr>
            <a:spLocks noChangeShapeType="1"/>
          </p:cNvSpPr>
          <p:nvPr/>
        </p:nvSpPr>
        <p:spPr bwMode="auto">
          <a:xfrm>
            <a:off x="6553200" y="6453188"/>
            <a:ext cx="1219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36" name="Text Box 120"/>
          <p:cNvSpPr txBox="1">
            <a:spLocks noChangeArrowheads="1"/>
          </p:cNvSpPr>
          <p:nvPr/>
        </p:nvSpPr>
        <p:spPr bwMode="auto">
          <a:xfrm>
            <a:off x="6572255" y="6210300"/>
            <a:ext cx="809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150 min </a:t>
            </a:r>
          </a:p>
        </p:txBody>
      </p:sp>
      <p:sp>
        <p:nvSpPr>
          <p:cNvPr id="1161337" name="Text Box 121"/>
          <p:cNvSpPr txBox="1">
            <a:spLocks noChangeArrowheads="1"/>
          </p:cNvSpPr>
          <p:nvPr/>
        </p:nvSpPr>
        <p:spPr bwMode="auto">
          <a:xfrm>
            <a:off x="7633494" y="5843588"/>
            <a:ext cx="1614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dirty="0">
                <a:solidFill>
                  <a:srgbClr val="FF0000"/>
                </a:solidFill>
              </a:rPr>
              <a:t>D.T. -  32 hours </a:t>
            </a:r>
          </a:p>
          <a:p>
            <a:pPr eaLnBrk="0" fontAlgn="base" hangingPunct="0">
              <a:spcBef>
                <a:spcPct val="0"/>
              </a:spcBef>
              <a:spcAft>
                <a:spcPct val="0"/>
              </a:spcAft>
            </a:pPr>
            <a:r>
              <a:rPr lang="en-US" sz="1200" b="1" dirty="0">
                <a:solidFill>
                  <a:srgbClr val="000099"/>
                </a:solidFill>
              </a:rPr>
              <a:t>V.A. -  240 minutes</a:t>
            </a:r>
            <a:r>
              <a:rPr lang="en-US" sz="1200" b="1" dirty="0">
                <a:solidFill>
                  <a:srgbClr val="FF0000"/>
                </a:solidFill>
              </a:rPr>
              <a:t> </a:t>
            </a:r>
          </a:p>
        </p:txBody>
      </p:sp>
      <p:sp>
        <p:nvSpPr>
          <p:cNvPr id="1161338" name="Text Box 122"/>
          <p:cNvSpPr txBox="1">
            <a:spLocks noChangeArrowheads="1"/>
          </p:cNvSpPr>
          <p:nvPr/>
        </p:nvSpPr>
        <p:spPr bwMode="auto">
          <a:xfrm>
            <a:off x="6865939" y="5772150"/>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Replace </a:t>
            </a:r>
          </a:p>
          <a:p>
            <a:pPr eaLnBrk="0" fontAlgn="base" hangingPunct="0">
              <a:spcBef>
                <a:spcPct val="0"/>
              </a:spcBef>
              <a:spcAft>
                <a:spcPct val="0"/>
              </a:spcAft>
            </a:pPr>
            <a:r>
              <a:rPr lang="en-US" sz="1200" b="1">
                <a:solidFill>
                  <a:srgbClr val="00279F"/>
                </a:solidFill>
              </a:rPr>
              <a:t>bearing </a:t>
            </a:r>
          </a:p>
        </p:txBody>
      </p:sp>
      <p:sp>
        <p:nvSpPr>
          <p:cNvPr id="1161339" name="Text Box 123"/>
          <p:cNvSpPr txBox="1">
            <a:spLocks noChangeArrowheads="1"/>
          </p:cNvSpPr>
          <p:nvPr/>
        </p:nvSpPr>
        <p:spPr bwMode="auto">
          <a:xfrm rot="1400581">
            <a:off x="1509532" y="3583395"/>
            <a:ext cx="11338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Fly in order  </a:t>
            </a:r>
          </a:p>
        </p:txBody>
      </p:sp>
      <p:sp>
        <p:nvSpPr>
          <p:cNvPr id="1161340" name="Line 124"/>
          <p:cNvSpPr>
            <a:spLocks noChangeShapeType="1"/>
          </p:cNvSpPr>
          <p:nvPr/>
        </p:nvSpPr>
        <p:spPr bwMode="auto">
          <a:xfrm>
            <a:off x="1128713" y="61055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41" name="Line 125"/>
          <p:cNvSpPr>
            <a:spLocks noChangeShapeType="1"/>
          </p:cNvSpPr>
          <p:nvPr/>
        </p:nvSpPr>
        <p:spPr bwMode="auto">
          <a:xfrm>
            <a:off x="1966913" y="60960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42" name="Text Box 126"/>
          <p:cNvSpPr txBox="1">
            <a:spLocks noChangeArrowheads="1"/>
          </p:cNvSpPr>
          <p:nvPr/>
        </p:nvSpPr>
        <p:spPr bwMode="auto">
          <a:xfrm>
            <a:off x="7300917" y="1044575"/>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Regular parts </a:t>
            </a:r>
          </a:p>
          <a:p>
            <a:pPr eaLnBrk="0" fontAlgn="base" hangingPunct="0">
              <a:spcBef>
                <a:spcPct val="0"/>
              </a:spcBef>
              <a:spcAft>
                <a:spcPct val="0"/>
              </a:spcAft>
            </a:pPr>
            <a:r>
              <a:rPr lang="en-US" sz="1200" b="1">
                <a:solidFill>
                  <a:srgbClr val="00279F"/>
                </a:solidFill>
              </a:rPr>
              <a:t>shipment   </a:t>
            </a:r>
          </a:p>
        </p:txBody>
      </p:sp>
      <p:sp>
        <p:nvSpPr>
          <p:cNvPr id="1161343" name="Text Box 127"/>
          <p:cNvSpPr txBox="1">
            <a:spLocks noChangeArrowheads="1"/>
          </p:cNvSpPr>
          <p:nvPr/>
        </p:nvSpPr>
        <p:spPr bwMode="auto">
          <a:xfrm>
            <a:off x="7300913" y="1435100"/>
            <a:ext cx="1300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Emergency air </a:t>
            </a:r>
          </a:p>
          <a:p>
            <a:pPr eaLnBrk="0" fontAlgn="base" hangingPunct="0">
              <a:spcBef>
                <a:spcPct val="0"/>
              </a:spcBef>
              <a:spcAft>
                <a:spcPct val="0"/>
              </a:spcAft>
            </a:pPr>
            <a:r>
              <a:rPr lang="en-US" sz="1200" b="1">
                <a:solidFill>
                  <a:srgbClr val="00279F"/>
                </a:solidFill>
              </a:rPr>
              <a:t>Shipment   </a:t>
            </a:r>
          </a:p>
        </p:txBody>
      </p:sp>
      <p:sp>
        <p:nvSpPr>
          <p:cNvPr id="1161344" name="Text Box 128"/>
          <p:cNvSpPr txBox="1">
            <a:spLocks noChangeArrowheads="1"/>
          </p:cNvSpPr>
          <p:nvPr/>
        </p:nvSpPr>
        <p:spPr bwMode="auto">
          <a:xfrm rot="-364022">
            <a:off x="915988" y="2900373"/>
            <a:ext cx="1363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Get signatures  </a:t>
            </a:r>
          </a:p>
        </p:txBody>
      </p:sp>
      <p:sp>
        <p:nvSpPr>
          <p:cNvPr id="1161345" name="Line 129"/>
          <p:cNvSpPr>
            <a:spLocks noChangeShapeType="1"/>
          </p:cNvSpPr>
          <p:nvPr/>
        </p:nvSpPr>
        <p:spPr bwMode="auto">
          <a:xfrm flipH="1" flipV="1">
            <a:off x="3205166" y="3052762"/>
            <a:ext cx="4291013" cy="2738438"/>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46" name="Text Box 130"/>
          <p:cNvSpPr txBox="1">
            <a:spLocks noChangeArrowheads="1"/>
          </p:cNvSpPr>
          <p:nvPr/>
        </p:nvSpPr>
        <p:spPr bwMode="auto">
          <a:xfrm rot="2019491">
            <a:off x="4638680" y="4708525"/>
            <a:ext cx="312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Tell supervisor – equipment is repaired </a:t>
            </a:r>
          </a:p>
        </p:txBody>
      </p:sp>
      <p:sp>
        <p:nvSpPr>
          <p:cNvPr id="1161347" name="Line 131"/>
          <p:cNvSpPr>
            <a:spLocks noChangeShapeType="1"/>
          </p:cNvSpPr>
          <p:nvPr/>
        </p:nvSpPr>
        <p:spPr bwMode="auto">
          <a:xfrm flipV="1">
            <a:off x="3186113" y="152400"/>
            <a:ext cx="0" cy="28956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48" name="Line 132"/>
          <p:cNvSpPr>
            <a:spLocks noChangeShapeType="1"/>
          </p:cNvSpPr>
          <p:nvPr/>
        </p:nvSpPr>
        <p:spPr bwMode="auto">
          <a:xfrm>
            <a:off x="3176593" y="152400"/>
            <a:ext cx="6096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61349" name="Text Box 133"/>
          <p:cNvSpPr txBox="1">
            <a:spLocks noChangeArrowheads="1"/>
          </p:cNvSpPr>
          <p:nvPr/>
        </p:nvSpPr>
        <p:spPr bwMode="auto">
          <a:xfrm>
            <a:off x="5789613" y="2247910"/>
            <a:ext cx="93345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Safety area:</a:t>
            </a:r>
          </a:p>
          <a:p>
            <a:pPr eaLnBrk="0" fontAlgn="base" hangingPunct="0">
              <a:spcBef>
                <a:spcPct val="0"/>
              </a:spcBef>
              <a:spcAft>
                <a:spcPct val="0"/>
              </a:spcAft>
            </a:pPr>
            <a:r>
              <a:rPr lang="en-US" sz="1000" b="1">
                <a:solidFill>
                  <a:srgbClr val="00279F"/>
                </a:solidFill>
              </a:rPr>
              <a:t>ladders, </a:t>
            </a:r>
          </a:p>
          <a:p>
            <a:pPr eaLnBrk="0" fontAlgn="base" hangingPunct="0">
              <a:spcBef>
                <a:spcPct val="0"/>
              </a:spcBef>
              <a:spcAft>
                <a:spcPct val="0"/>
              </a:spcAft>
            </a:pPr>
            <a:r>
              <a:rPr lang="en-US" sz="1000" b="1">
                <a:solidFill>
                  <a:srgbClr val="00279F"/>
                </a:solidFill>
              </a:rPr>
              <a:t>slings, lifts, </a:t>
            </a:r>
          </a:p>
          <a:p>
            <a:pPr eaLnBrk="0" fontAlgn="base" hangingPunct="0">
              <a:spcBef>
                <a:spcPct val="0"/>
              </a:spcBef>
              <a:spcAft>
                <a:spcPct val="0"/>
              </a:spcAft>
            </a:pPr>
            <a:r>
              <a:rPr lang="en-US" sz="1000" b="1">
                <a:solidFill>
                  <a:srgbClr val="00279F"/>
                </a:solidFill>
              </a:rPr>
              <a:t>PPE, </a:t>
            </a:r>
          </a:p>
          <a:p>
            <a:pPr eaLnBrk="0" fontAlgn="base" hangingPunct="0">
              <a:spcBef>
                <a:spcPct val="0"/>
              </a:spcBef>
              <a:spcAft>
                <a:spcPct val="0"/>
              </a:spcAft>
            </a:pPr>
            <a:r>
              <a:rPr lang="en-US" sz="1000" b="1">
                <a:solidFill>
                  <a:srgbClr val="00279F"/>
                </a:solidFill>
              </a:rPr>
              <a:t>LOTO </a:t>
            </a:r>
          </a:p>
          <a:p>
            <a:pPr eaLnBrk="0" fontAlgn="base" hangingPunct="0">
              <a:spcBef>
                <a:spcPct val="0"/>
              </a:spcBef>
              <a:spcAft>
                <a:spcPct val="0"/>
              </a:spcAft>
            </a:pPr>
            <a:r>
              <a:rPr lang="en-US" sz="1000" b="1">
                <a:solidFill>
                  <a:srgbClr val="00279F"/>
                </a:solidFill>
              </a:rPr>
              <a:t>center, etc. </a:t>
            </a:r>
          </a:p>
        </p:txBody>
      </p:sp>
      <p:sp>
        <p:nvSpPr>
          <p:cNvPr id="1161351" name="AutoShape 135"/>
          <p:cNvSpPr>
            <a:spLocks noChangeArrowheads="1"/>
          </p:cNvSpPr>
          <p:nvPr/>
        </p:nvSpPr>
        <p:spPr bwMode="auto">
          <a:xfrm>
            <a:off x="63500" y="-74613"/>
            <a:ext cx="2857500" cy="1979613"/>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dirty="0">
                <a:solidFill>
                  <a:srgbClr val="FFFFFF"/>
                </a:solidFill>
                <a:latin typeface="Times New Roman" pitchFamily="18" charset="0"/>
              </a:rPr>
              <a:t>Un-Planned</a:t>
            </a:r>
          </a:p>
          <a:p>
            <a:pPr algn="ctr" fontAlgn="base">
              <a:spcBef>
                <a:spcPct val="0"/>
              </a:spcBef>
              <a:spcAft>
                <a:spcPct val="0"/>
              </a:spcAft>
            </a:pPr>
            <a:r>
              <a:rPr lang="en-US" sz="2400" b="1" dirty="0">
                <a:solidFill>
                  <a:srgbClr val="FFFFFF"/>
                </a:solidFill>
                <a:latin typeface="Times New Roman" pitchFamily="18" charset="0"/>
              </a:rPr>
              <a:t>Downtime</a:t>
            </a:r>
          </a:p>
        </p:txBody>
      </p:sp>
    </p:spTree>
    <p:extLst>
      <p:ext uri="{BB962C8B-B14F-4D97-AF65-F5344CB8AC3E}">
        <p14:creationId xmlns:p14="http://schemas.microsoft.com/office/powerpoint/2010/main" val="2489178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61275"/>
                                        </p:tgtEl>
                                        <p:attrNameLst>
                                          <p:attrName>style.visibility</p:attrName>
                                        </p:attrNameLst>
                                      </p:cBhvr>
                                      <p:to>
                                        <p:strVal val="visible"/>
                                      </p:to>
                                    </p:set>
                                    <p:animEffect transition="in" filter="wipe(right)">
                                      <p:cBhvr>
                                        <p:cTn id="7" dur="500"/>
                                        <p:tgtEl>
                                          <p:spTgt spid="116127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61276"/>
                                        </p:tgtEl>
                                        <p:attrNameLst>
                                          <p:attrName>style.visibility</p:attrName>
                                        </p:attrNameLst>
                                      </p:cBhvr>
                                      <p:to>
                                        <p:strVal val="visible"/>
                                      </p:to>
                                    </p:set>
                                    <p:animEffect transition="in" filter="wipe(up)">
                                      <p:cBhvr>
                                        <p:cTn id="11" dur="500"/>
                                        <p:tgtEl>
                                          <p:spTgt spid="11612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61277"/>
                                        </p:tgtEl>
                                        <p:attrNameLst>
                                          <p:attrName>style.visibility</p:attrName>
                                        </p:attrNameLst>
                                      </p:cBhvr>
                                      <p:to>
                                        <p:strVal val="visible"/>
                                      </p:to>
                                    </p:set>
                                    <p:animEffect transition="in" filter="wipe(up)">
                                      <p:cBhvr>
                                        <p:cTn id="16" dur="500"/>
                                        <p:tgtEl>
                                          <p:spTgt spid="1161277"/>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161278"/>
                                        </p:tgtEl>
                                        <p:attrNameLst>
                                          <p:attrName>style.visibility</p:attrName>
                                        </p:attrNameLst>
                                      </p:cBhvr>
                                      <p:to>
                                        <p:strVal val="visible"/>
                                      </p:to>
                                    </p:set>
                                    <p:animEffect transition="in" filter="dissolve">
                                      <p:cBhvr>
                                        <p:cTn id="20" dur="500"/>
                                        <p:tgtEl>
                                          <p:spTgt spid="1161278"/>
                                        </p:tgtEl>
                                      </p:cBhvr>
                                    </p:animEffect>
                                  </p:childTnLst>
                                </p:cTn>
                              </p:par>
                            </p:childTnLst>
                          </p:cTn>
                        </p:par>
                        <p:par>
                          <p:cTn id="21" fill="hold" nodeType="afterGroup">
                            <p:stCondLst>
                              <p:cond delay="1000"/>
                            </p:stCondLst>
                            <p:childTnLst>
                              <p:par>
                                <p:cTn id="22" presetID="22" presetClass="entr" presetSubtype="8" fill="hold" grpId="0" nodeType="afterEffect">
                                  <p:stCondLst>
                                    <p:cond delay="2000"/>
                                  </p:stCondLst>
                                  <p:childTnLst>
                                    <p:set>
                                      <p:cBhvr>
                                        <p:cTn id="23" dur="1" fill="hold">
                                          <p:stCondLst>
                                            <p:cond delay="0"/>
                                          </p:stCondLst>
                                        </p:cTn>
                                        <p:tgtEl>
                                          <p:spTgt spid="1161288"/>
                                        </p:tgtEl>
                                        <p:attrNameLst>
                                          <p:attrName>style.visibility</p:attrName>
                                        </p:attrNameLst>
                                      </p:cBhvr>
                                      <p:to>
                                        <p:strVal val="visible"/>
                                      </p:to>
                                    </p:set>
                                    <p:animEffect transition="in" filter="wipe(left)">
                                      <p:cBhvr>
                                        <p:cTn id="24" dur="500"/>
                                        <p:tgtEl>
                                          <p:spTgt spid="1161288"/>
                                        </p:tgtEl>
                                      </p:cBhvr>
                                    </p:animEffect>
                                  </p:childTnLst>
                                </p:cTn>
                              </p:par>
                            </p:childTnLst>
                          </p:cTn>
                        </p:par>
                        <p:par>
                          <p:cTn id="25" fill="hold" nodeType="afterGroup">
                            <p:stCondLst>
                              <p:cond delay="3500"/>
                            </p:stCondLst>
                            <p:childTnLst>
                              <p:par>
                                <p:cTn id="26" presetID="9" presetClass="entr" presetSubtype="0" fill="hold" grpId="0" nodeType="afterEffect">
                                  <p:stCondLst>
                                    <p:cond delay="0"/>
                                  </p:stCondLst>
                                  <p:childTnLst>
                                    <p:set>
                                      <p:cBhvr>
                                        <p:cTn id="27" dur="1" fill="hold">
                                          <p:stCondLst>
                                            <p:cond delay="0"/>
                                          </p:stCondLst>
                                        </p:cTn>
                                        <p:tgtEl>
                                          <p:spTgt spid="1161290"/>
                                        </p:tgtEl>
                                        <p:attrNameLst>
                                          <p:attrName>style.visibility</p:attrName>
                                        </p:attrNameLst>
                                      </p:cBhvr>
                                      <p:to>
                                        <p:strVal val="visible"/>
                                      </p:to>
                                    </p:set>
                                    <p:animEffect transition="in" filter="dissolve">
                                      <p:cBhvr>
                                        <p:cTn id="28" dur="500"/>
                                        <p:tgtEl>
                                          <p:spTgt spid="11612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61291"/>
                                        </p:tgtEl>
                                        <p:attrNameLst>
                                          <p:attrName>style.visibility</p:attrName>
                                        </p:attrNameLst>
                                      </p:cBhvr>
                                      <p:to>
                                        <p:strVal val="visible"/>
                                      </p:to>
                                    </p:set>
                                    <p:animEffect transition="in" filter="wipe(down)">
                                      <p:cBhvr>
                                        <p:cTn id="33" dur="500"/>
                                        <p:tgtEl>
                                          <p:spTgt spid="1161291"/>
                                        </p:tgtEl>
                                      </p:cBhvr>
                                    </p:animEffect>
                                  </p:childTnLst>
                                </p:cTn>
                              </p:par>
                            </p:childTnLst>
                          </p:cTn>
                        </p:par>
                        <p:par>
                          <p:cTn id="34" fill="hold" nodeType="afterGroup">
                            <p:stCondLst>
                              <p:cond delay="500"/>
                            </p:stCondLst>
                            <p:childTnLst>
                              <p:par>
                                <p:cTn id="35" presetID="9" presetClass="entr" presetSubtype="0" fill="hold" nodeType="afterEffect">
                                  <p:stCondLst>
                                    <p:cond delay="0"/>
                                  </p:stCondLst>
                                  <p:childTnLst>
                                    <p:set>
                                      <p:cBhvr>
                                        <p:cTn id="36" dur="1" fill="hold">
                                          <p:stCondLst>
                                            <p:cond delay="0"/>
                                          </p:stCondLst>
                                        </p:cTn>
                                        <p:tgtEl>
                                          <p:spTgt spid="1161293">
                                            <p:txEl>
                                              <p:pRg st="0" end="0"/>
                                            </p:txEl>
                                          </p:spTgt>
                                        </p:tgtEl>
                                        <p:attrNameLst>
                                          <p:attrName>style.visibility</p:attrName>
                                        </p:attrNameLst>
                                      </p:cBhvr>
                                      <p:to>
                                        <p:strVal val="visible"/>
                                      </p:to>
                                    </p:set>
                                    <p:animEffect transition="in" filter="dissolve">
                                      <p:cBhvr>
                                        <p:cTn id="37" dur="500"/>
                                        <p:tgtEl>
                                          <p:spTgt spid="1161293">
                                            <p:txEl>
                                              <p:pRg st="0" end="0"/>
                                            </p:txEl>
                                          </p:spTgt>
                                        </p:tgtEl>
                                      </p:cBhvr>
                                    </p:animEffect>
                                  </p:childTnLst>
                                </p:cTn>
                              </p:par>
                            </p:childTnLst>
                          </p:cTn>
                        </p:par>
                        <p:par>
                          <p:cTn id="38" fill="hold" nodeType="afterGroup">
                            <p:stCondLst>
                              <p:cond delay="1000"/>
                            </p:stCondLst>
                            <p:childTnLst>
                              <p:par>
                                <p:cTn id="39" presetID="9" presetClass="entr" presetSubtype="0" fill="hold" nodeType="afterEffect">
                                  <p:stCondLst>
                                    <p:cond delay="0"/>
                                  </p:stCondLst>
                                  <p:childTnLst>
                                    <p:set>
                                      <p:cBhvr>
                                        <p:cTn id="40" dur="1" fill="hold">
                                          <p:stCondLst>
                                            <p:cond delay="0"/>
                                          </p:stCondLst>
                                        </p:cTn>
                                        <p:tgtEl>
                                          <p:spTgt spid="1161285"/>
                                        </p:tgtEl>
                                        <p:attrNameLst>
                                          <p:attrName>style.visibility</p:attrName>
                                        </p:attrNameLst>
                                      </p:cBhvr>
                                      <p:to>
                                        <p:strVal val="visible"/>
                                      </p:to>
                                    </p:set>
                                    <p:animEffect transition="in" filter="dissolve">
                                      <p:cBhvr>
                                        <p:cTn id="41" dur="500"/>
                                        <p:tgtEl>
                                          <p:spTgt spid="11612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61294"/>
                                        </p:tgtEl>
                                        <p:attrNameLst>
                                          <p:attrName>style.visibility</p:attrName>
                                        </p:attrNameLst>
                                      </p:cBhvr>
                                      <p:to>
                                        <p:strVal val="visible"/>
                                      </p:to>
                                    </p:set>
                                    <p:animEffect transition="in" filter="wipe(up)">
                                      <p:cBhvr>
                                        <p:cTn id="46" dur="500"/>
                                        <p:tgtEl>
                                          <p:spTgt spid="1161294"/>
                                        </p:tgtEl>
                                      </p:cBhvr>
                                    </p:animEffect>
                                  </p:childTnLst>
                                </p:cTn>
                              </p:par>
                            </p:childTnLst>
                          </p:cTn>
                        </p:par>
                        <p:par>
                          <p:cTn id="47" fill="hold" nodeType="afterGroup">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1161298"/>
                                        </p:tgtEl>
                                        <p:attrNameLst>
                                          <p:attrName>style.visibility</p:attrName>
                                        </p:attrNameLst>
                                      </p:cBhvr>
                                      <p:to>
                                        <p:strVal val="visible"/>
                                      </p:to>
                                    </p:set>
                                    <p:animEffect transition="in" filter="dissolve">
                                      <p:cBhvr>
                                        <p:cTn id="50" dur="500"/>
                                        <p:tgtEl>
                                          <p:spTgt spid="1161298"/>
                                        </p:tgtEl>
                                      </p:cBhvr>
                                    </p:animEffect>
                                  </p:childTnLst>
                                </p:cTn>
                              </p:par>
                            </p:childTnLst>
                          </p:cTn>
                        </p:par>
                        <p:par>
                          <p:cTn id="51" fill="hold" nodeType="afterGroup">
                            <p:stCondLst>
                              <p:cond delay="1000"/>
                            </p:stCondLst>
                            <p:childTnLst>
                              <p:par>
                                <p:cTn id="52" presetID="9" presetClass="entr" presetSubtype="0" fill="hold" nodeType="afterEffect">
                                  <p:stCondLst>
                                    <p:cond delay="0"/>
                                  </p:stCondLst>
                                  <p:childTnLst>
                                    <p:set>
                                      <p:cBhvr>
                                        <p:cTn id="53" dur="1" fill="hold">
                                          <p:stCondLst>
                                            <p:cond delay="0"/>
                                          </p:stCondLst>
                                        </p:cTn>
                                        <p:tgtEl>
                                          <p:spTgt spid="1161300"/>
                                        </p:tgtEl>
                                        <p:attrNameLst>
                                          <p:attrName>style.visibility</p:attrName>
                                        </p:attrNameLst>
                                      </p:cBhvr>
                                      <p:to>
                                        <p:strVal val="visible"/>
                                      </p:to>
                                    </p:set>
                                    <p:animEffect transition="in" filter="dissolve">
                                      <p:cBhvr>
                                        <p:cTn id="54" dur="500"/>
                                        <p:tgtEl>
                                          <p:spTgt spid="116130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61303"/>
                                        </p:tgtEl>
                                        <p:attrNameLst>
                                          <p:attrName>style.visibility</p:attrName>
                                        </p:attrNameLst>
                                      </p:cBhvr>
                                      <p:to>
                                        <p:strVal val="visible"/>
                                      </p:to>
                                    </p:set>
                                    <p:animEffect transition="in" filter="wipe(down)">
                                      <p:cBhvr>
                                        <p:cTn id="59" dur="500"/>
                                        <p:tgtEl>
                                          <p:spTgt spid="1161303"/>
                                        </p:tgtEl>
                                      </p:cBhvr>
                                    </p:animEffect>
                                  </p:childTnLst>
                                </p:cTn>
                              </p:par>
                            </p:childTnLst>
                          </p:cTn>
                        </p:par>
                        <p:par>
                          <p:cTn id="60" fill="hold" nodeType="afterGroup">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1161304"/>
                                        </p:tgtEl>
                                        <p:attrNameLst>
                                          <p:attrName>style.visibility</p:attrName>
                                        </p:attrNameLst>
                                      </p:cBhvr>
                                      <p:to>
                                        <p:strVal val="visible"/>
                                      </p:to>
                                    </p:set>
                                    <p:animEffect transition="in" filter="dissolve">
                                      <p:cBhvr>
                                        <p:cTn id="63" dur="500"/>
                                        <p:tgtEl>
                                          <p:spTgt spid="1161304"/>
                                        </p:tgtEl>
                                      </p:cBhvr>
                                    </p:animEffect>
                                  </p:childTnLst>
                                </p:cTn>
                              </p:par>
                            </p:childTnLst>
                          </p:cTn>
                        </p:par>
                        <p:par>
                          <p:cTn id="64" fill="hold" nodeType="afterGroup">
                            <p:stCondLst>
                              <p:cond delay="1000"/>
                            </p:stCondLst>
                            <p:childTnLst>
                              <p:par>
                                <p:cTn id="65" presetID="9" presetClass="entr" presetSubtype="0" fill="hold" nodeType="afterEffect">
                                  <p:stCondLst>
                                    <p:cond delay="0"/>
                                  </p:stCondLst>
                                  <p:childTnLst>
                                    <p:set>
                                      <p:cBhvr>
                                        <p:cTn id="66" dur="1" fill="hold">
                                          <p:stCondLst>
                                            <p:cond delay="0"/>
                                          </p:stCondLst>
                                        </p:cTn>
                                        <p:tgtEl>
                                          <p:spTgt spid="1161318"/>
                                        </p:tgtEl>
                                        <p:attrNameLst>
                                          <p:attrName>style.visibility</p:attrName>
                                        </p:attrNameLst>
                                      </p:cBhvr>
                                      <p:to>
                                        <p:strVal val="visible"/>
                                      </p:to>
                                    </p:set>
                                    <p:animEffect transition="in" filter="dissolve">
                                      <p:cBhvr>
                                        <p:cTn id="67" dur="500"/>
                                        <p:tgtEl>
                                          <p:spTgt spid="11613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161311"/>
                                        </p:tgtEl>
                                        <p:attrNameLst>
                                          <p:attrName>style.visibility</p:attrName>
                                        </p:attrNameLst>
                                      </p:cBhvr>
                                      <p:to>
                                        <p:strVal val="visible"/>
                                      </p:to>
                                    </p:set>
                                    <p:animEffect transition="in" filter="wipe(up)">
                                      <p:cBhvr>
                                        <p:cTn id="72" dur="500"/>
                                        <p:tgtEl>
                                          <p:spTgt spid="1161311"/>
                                        </p:tgtEl>
                                      </p:cBhvr>
                                    </p:animEffect>
                                  </p:childTnLst>
                                </p:cTn>
                              </p:par>
                            </p:childTnLst>
                          </p:cTn>
                        </p:par>
                        <p:par>
                          <p:cTn id="73" fill="hold" nodeType="afterGroup">
                            <p:stCondLst>
                              <p:cond delay="500"/>
                            </p:stCondLst>
                            <p:childTnLst>
                              <p:par>
                                <p:cTn id="74" presetID="9" presetClass="entr" presetSubtype="0" fill="hold" nodeType="afterEffect">
                                  <p:stCondLst>
                                    <p:cond delay="0"/>
                                  </p:stCondLst>
                                  <p:childTnLst>
                                    <p:set>
                                      <p:cBhvr>
                                        <p:cTn id="75" dur="1" fill="hold">
                                          <p:stCondLst>
                                            <p:cond delay="0"/>
                                          </p:stCondLst>
                                        </p:cTn>
                                        <p:tgtEl>
                                          <p:spTgt spid="1161312"/>
                                        </p:tgtEl>
                                        <p:attrNameLst>
                                          <p:attrName>style.visibility</p:attrName>
                                        </p:attrNameLst>
                                      </p:cBhvr>
                                      <p:to>
                                        <p:strVal val="visible"/>
                                      </p:to>
                                    </p:set>
                                    <p:animEffect transition="in" filter="dissolve">
                                      <p:cBhvr>
                                        <p:cTn id="76" dur="500"/>
                                        <p:tgtEl>
                                          <p:spTgt spid="1161312"/>
                                        </p:tgtEl>
                                      </p:cBhvr>
                                    </p:animEffect>
                                  </p:childTnLst>
                                </p:cTn>
                              </p:par>
                            </p:childTnLst>
                          </p:cTn>
                        </p:par>
                        <p:par>
                          <p:cTn id="77" fill="hold" nodeType="afterGroup">
                            <p:stCondLst>
                              <p:cond delay="1000"/>
                            </p:stCondLst>
                            <p:childTnLst>
                              <p:par>
                                <p:cTn id="78" presetID="9" presetClass="entr" presetSubtype="0" fill="hold" grpId="0" nodeType="afterEffect">
                                  <p:stCondLst>
                                    <p:cond delay="0"/>
                                  </p:stCondLst>
                                  <p:childTnLst>
                                    <p:set>
                                      <p:cBhvr>
                                        <p:cTn id="79" dur="1" fill="hold">
                                          <p:stCondLst>
                                            <p:cond delay="0"/>
                                          </p:stCondLst>
                                        </p:cTn>
                                        <p:tgtEl>
                                          <p:spTgt spid="1161315"/>
                                        </p:tgtEl>
                                        <p:attrNameLst>
                                          <p:attrName>style.visibility</p:attrName>
                                        </p:attrNameLst>
                                      </p:cBhvr>
                                      <p:to>
                                        <p:strVal val="visible"/>
                                      </p:to>
                                    </p:set>
                                    <p:animEffect transition="in" filter="dissolve">
                                      <p:cBhvr>
                                        <p:cTn id="80" dur="500"/>
                                        <p:tgtEl>
                                          <p:spTgt spid="116131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1161322"/>
                                        </p:tgtEl>
                                        <p:attrNameLst>
                                          <p:attrName>style.visibility</p:attrName>
                                        </p:attrNameLst>
                                      </p:cBhvr>
                                      <p:to>
                                        <p:strVal val="visible"/>
                                      </p:to>
                                    </p:set>
                                    <p:animEffect transition="in" filter="dissolve">
                                      <p:cBhvr>
                                        <p:cTn id="85" dur="500"/>
                                        <p:tgtEl>
                                          <p:spTgt spid="1161322"/>
                                        </p:tgtEl>
                                      </p:cBhvr>
                                    </p:animEffect>
                                  </p:childTnLst>
                                </p:cTn>
                              </p:par>
                            </p:childTnLst>
                          </p:cTn>
                        </p:par>
                        <p:par>
                          <p:cTn id="86" fill="hold" nodeType="afterGroup">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1161321"/>
                                        </p:tgtEl>
                                        <p:attrNameLst>
                                          <p:attrName>style.visibility</p:attrName>
                                        </p:attrNameLst>
                                      </p:cBhvr>
                                      <p:to>
                                        <p:strVal val="visible"/>
                                      </p:to>
                                    </p:set>
                                    <p:animEffect transition="in" filter="wipe(down)">
                                      <p:cBhvr>
                                        <p:cTn id="89" dur="500"/>
                                        <p:tgtEl>
                                          <p:spTgt spid="1161321"/>
                                        </p:tgtEl>
                                      </p:cBhvr>
                                    </p:animEffect>
                                  </p:childTnLst>
                                </p:cTn>
                              </p:par>
                            </p:childTnLst>
                          </p:cTn>
                        </p:par>
                        <p:par>
                          <p:cTn id="90" fill="hold" nodeType="afterGroup">
                            <p:stCondLst>
                              <p:cond delay="1000"/>
                            </p:stCondLst>
                            <p:childTnLst>
                              <p:par>
                                <p:cTn id="91" presetID="9" presetClass="entr" presetSubtype="0" fill="hold" nodeType="afterEffect">
                                  <p:stCondLst>
                                    <p:cond delay="1000"/>
                                  </p:stCondLst>
                                  <p:childTnLst>
                                    <p:set>
                                      <p:cBhvr>
                                        <p:cTn id="92" dur="1" fill="hold">
                                          <p:stCondLst>
                                            <p:cond delay="0"/>
                                          </p:stCondLst>
                                        </p:cTn>
                                        <p:tgtEl>
                                          <p:spTgt spid="1161325">
                                            <p:txEl>
                                              <p:pRg st="0" end="0"/>
                                            </p:txEl>
                                          </p:spTgt>
                                        </p:tgtEl>
                                        <p:attrNameLst>
                                          <p:attrName>style.visibility</p:attrName>
                                        </p:attrNameLst>
                                      </p:cBhvr>
                                      <p:to>
                                        <p:strVal val="visible"/>
                                      </p:to>
                                    </p:set>
                                    <p:animEffect transition="in" filter="dissolve">
                                      <p:cBhvr>
                                        <p:cTn id="93" dur="500"/>
                                        <p:tgtEl>
                                          <p:spTgt spid="1161325">
                                            <p:txEl>
                                              <p:pRg st="0" end="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2" fill="hold" grpId="0" nodeType="clickEffect">
                                  <p:stCondLst>
                                    <p:cond delay="0"/>
                                  </p:stCondLst>
                                  <p:childTnLst>
                                    <p:set>
                                      <p:cBhvr>
                                        <p:cTn id="97" dur="1" fill="hold">
                                          <p:stCondLst>
                                            <p:cond delay="0"/>
                                          </p:stCondLst>
                                        </p:cTn>
                                        <p:tgtEl>
                                          <p:spTgt spid="1161328"/>
                                        </p:tgtEl>
                                        <p:attrNameLst>
                                          <p:attrName>style.visibility</p:attrName>
                                        </p:attrNameLst>
                                      </p:cBhvr>
                                      <p:to>
                                        <p:strVal val="visible"/>
                                      </p:to>
                                    </p:set>
                                    <p:animEffect transition="in" filter="wipe(right)">
                                      <p:cBhvr>
                                        <p:cTn id="98" dur="500"/>
                                        <p:tgtEl>
                                          <p:spTgt spid="1161328"/>
                                        </p:tgtEl>
                                      </p:cBhvr>
                                    </p:animEffect>
                                  </p:childTnLst>
                                </p:cTn>
                              </p:par>
                            </p:childTnLst>
                          </p:cTn>
                        </p:par>
                        <p:par>
                          <p:cTn id="99" fill="hold" nodeType="afterGroup">
                            <p:stCondLst>
                              <p:cond delay="500"/>
                            </p:stCondLst>
                            <p:childTnLst>
                              <p:par>
                                <p:cTn id="100" presetID="9" presetClass="entr" presetSubtype="0" fill="hold" grpId="0" nodeType="afterEffect">
                                  <p:stCondLst>
                                    <p:cond delay="0"/>
                                  </p:stCondLst>
                                  <p:childTnLst>
                                    <p:set>
                                      <p:cBhvr>
                                        <p:cTn id="101" dur="1" fill="hold">
                                          <p:stCondLst>
                                            <p:cond delay="0"/>
                                          </p:stCondLst>
                                        </p:cTn>
                                        <p:tgtEl>
                                          <p:spTgt spid="1161344"/>
                                        </p:tgtEl>
                                        <p:attrNameLst>
                                          <p:attrName>style.visibility</p:attrName>
                                        </p:attrNameLst>
                                      </p:cBhvr>
                                      <p:to>
                                        <p:strVal val="visible"/>
                                      </p:to>
                                    </p:set>
                                    <p:animEffect transition="in" filter="dissolve">
                                      <p:cBhvr>
                                        <p:cTn id="102" dur="500"/>
                                        <p:tgtEl>
                                          <p:spTgt spid="116134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161329"/>
                                        </p:tgtEl>
                                        <p:attrNameLst>
                                          <p:attrName>style.visibility</p:attrName>
                                        </p:attrNameLst>
                                      </p:cBhvr>
                                      <p:to>
                                        <p:strVal val="visible"/>
                                      </p:to>
                                    </p:set>
                                    <p:animEffect transition="in" filter="wipe(left)">
                                      <p:cBhvr>
                                        <p:cTn id="107" dur="500"/>
                                        <p:tgtEl>
                                          <p:spTgt spid="1161329"/>
                                        </p:tgtEl>
                                      </p:cBhvr>
                                    </p:animEffect>
                                  </p:childTnLst>
                                </p:cTn>
                              </p:par>
                            </p:childTnLst>
                          </p:cTn>
                        </p:par>
                        <p:par>
                          <p:cTn id="108" fill="hold" nodeType="afterGroup">
                            <p:stCondLst>
                              <p:cond delay="500"/>
                            </p:stCondLst>
                            <p:childTnLst>
                              <p:par>
                                <p:cTn id="109" presetID="9" presetClass="entr" presetSubtype="0" fill="hold" grpId="0" nodeType="afterEffect">
                                  <p:stCondLst>
                                    <p:cond delay="0"/>
                                  </p:stCondLst>
                                  <p:childTnLst>
                                    <p:set>
                                      <p:cBhvr>
                                        <p:cTn id="110" dur="1" fill="hold">
                                          <p:stCondLst>
                                            <p:cond delay="0"/>
                                          </p:stCondLst>
                                        </p:cTn>
                                        <p:tgtEl>
                                          <p:spTgt spid="1161339"/>
                                        </p:tgtEl>
                                        <p:attrNameLst>
                                          <p:attrName>style.visibility</p:attrName>
                                        </p:attrNameLst>
                                      </p:cBhvr>
                                      <p:to>
                                        <p:strVal val="visible"/>
                                      </p:to>
                                    </p:set>
                                    <p:animEffect transition="in" filter="dissolve">
                                      <p:cBhvr>
                                        <p:cTn id="111" dur="500"/>
                                        <p:tgtEl>
                                          <p:spTgt spid="1161339"/>
                                        </p:tgtEl>
                                      </p:cBhvr>
                                    </p:animEffect>
                                  </p:childTnLst>
                                </p:cTn>
                              </p:par>
                            </p:childTnLst>
                          </p:cTn>
                        </p:par>
                        <p:par>
                          <p:cTn id="112" fill="hold" nodeType="afterGroup">
                            <p:stCondLst>
                              <p:cond delay="1000"/>
                            </p:stCondLst>
                            <p:childTnLst>
                              <p:par>
                                <p:cTn id="113" presetID="9" presetClass="entr" presetSubtype="0" fill="hold" nodeType="afterEffect">
                                  <p:stCondLst>
                                    <p:cond delay="1000"/>
                                  </p:stCondLst>
                                  <p:childTnLst>
                                    <p:set>
                                      <p:cBhvr>
                                        <p:cTn id="114" dur="1" fill="hold">
                                          <p:stCondLst>
                                            <p:cond delay="0"/>
                                          </p:stCondLst>
                                        </p:cTn>
                                        <p:tgtEl>
                                          <p:spTgt spid="1161331"/>
                                        </p:tgtEl>
                                        <p:attrNameLst>
                                          <p:attrName>style.visibility</p:attrName>
                                        </p:attrNameLst>
                                      </p:cBhvr>
                                      <p:to>
                                        <p:strVal val="visible"/>
                                      </p:to>
                                    </p:set>
                                    <p:animEffect transition="in" filter="dissolve">
                                      <p:cBhvr>
                                        <p:cTn id="115" dur="500"/>
                                        <p:tgtEl>
                                          <p:spTgt spid="1161331"/>
                                        </p:tgtEl>
                                      </p:cBhvr>
                                    </p:animEffect>
                                  </p:childTnLst>
                                </p:cTn>
                              </p:par>
                            </p:childTnLst>
                          </p:cTn>
                        </p:par>
                        <p:par>
                          <p:cTn id="116" fill="hold" nodeType="afterGroup">
                            <p:stCondLst>
                              <p:cond delay="2500"/>
                            </p:stCondLst>
                            <p:childTnLst>
                              <p:par>
                                <p:cTn id="117" presetID="9" presetClass="entr" presetSubtype="0" fill="hold" grpId="0" nodeType="afterEffect">
                                  <p:stCondLst>
                                    <p:cond delay="1000"/>
                                  </p:stCondLst>
                                  <p:childTnLst>
                                    <p:set>
                                      <p:cBhvr>
                                        <p:cTn id="118" dur="1" fill="hold">
                                          <p:stCondLst>
                                            <p:cond delay="0"/>
                                          </p:stCondLst>
                                        </p:cTn>
                                        <p:tgtEl>
                                          <p:spTgt spid="1161338"/>
                                        </p:tgtEl>
                                        <p:attrNameLst>
                                          <p:attrName>style.visibility</p:attrName>
                                        </p:attrNameLst>
                                      </p:cBhvr>
                                      <p:to>
                                        <p:strVal val="visible"/>
                                      </p:to>
                                    </p:set>
                                    <p:animEffect transition="in" filter="dissolve">
                                      <p:cBhvr>
                                        <p:cTn id="119" dur="500"/>
                                        <p:tgtEl>
                                          <p:spTgt spid="116133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161345"/>
                                        </p:tgtEl>
                                        <p:attrNameLst>
                                          <p:attrName>style.visibility</p:attrName>
                                        </p:attrNameLst>
                                      </p:cBhvr>
                                      <p:to>
                                        <p:strVal val="visible"/>
                                      </p:to>
                                    </p:set>
                                    <p:animEffect transition="in" filter="wipe(down)">
                                      <p:cBhvr>
                                        <p:cTn id="124" dur="500"/>
                                        <p:tgtEl>
                                          <p:spTgt spid="1161345"/>
                                        </p:tgtEl>
                                      </p:cBhvr>
                                    </p:animEffect>
                                  </p:childTnLst>
                                </p:cTn>
                              </p:par>
                            </p:childTnLst>
                          </p:cTn>
                        </p:par>
                        <p:par>
                          <p:cTn id="125" fill="hold" nodeType="afterGroup">
                            <p:stCondLst>
                              <p:cond delay="500"/>
                            </p:stCondLst>
                            <p:childTnLst>
                              <p:par>
                                <p:cTn id="126" presetID="9" presetClass="entr" presetSubtype="0" fill="hold" nodeType="afterEffect">
                                  <p:stCondLst>
                                    <p:cond delay="1000"/>
                                  </p:stCondLst>
                                  <p:childTnLst>
                                    <p:set>
                                      <p:cBhvr>
                                        <p:cTn id="127" dur="1" fill="hold">
                                          <p:stCondLst>
                                            <p:cond delay="0"/>
                                          </p:stCondLst>
                                        </p:cTn>
                                        <p:tgtEl>
                                          <p:spTgt spid="1161346">
                                            <p:txEl>
                                              <p:pRg st="0" end="0"/>
                                            </p:txEl>
                                          </p:spTgt>
                                        </p:tgtEl>
                                        <p:attrNameLst>
                                          <p:attrName>style.visibility</p:attrName>
                                        </p:attrNameLst>
                                      </p:cBhvr>
                                      <p:to>
                                        <p:strVal val="visible"/>
                                      </p:to>
                                    </p:set>
                                    <p:animEffect transition="in" filter="dissolve">
                                      <p:cBhvr>
                                        <p:cTn id="128" dur="500"/>
                                        <p:tgtEl>
                                          <p:spTgt spid="1161346">
                                            <p:txEl>
                                              <p:pRg st="0" end="0"/>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161347"/>
                                        </p:tgtEl>
                                        <p:attrNameLst>
                                          <p:attrName>style.visibility</p:attrName>
                                        </p:attrNameLst>
                                      </p:cBhvr>
                                      <p:to>
                                        <p:strVal val="visible"/>
                                      </p:to>
                                    </p:set>
                                    <p:animEffect transition="in" filter="wipe(down)">
                                      <p:cBhvr>
                                        <p:cTn id="133" dur="500"/>
                                        <p:tgtEl>
                                          <p:spTgt spid="1161347"/>
                                        </p:tgtEl>
                                      </p:cBhvr>
                                    </p:animEffect>
                                  </p:childTnLst>
                                </p:cTn>
                              </p:par>
                            </p:childTnLst>
                          </p:cTn>
                        </p:par>
                        <p:par>
                          <p:cTn id="134" fill="hold" nodeType="afterGroup">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161348"/>
                                        </p:tgtEl>
                                        <p:attrNameLst>
                                          <p:attrName>style.visibility</p:attrName>
                                        </p:attrNameLst>
                                      </p:cBhvr>
                                      <p:to>
                                        <p:strVal val="visible"/>
                                      </p:to>
                                    </p:set>
                                    <p:animEffect transition="in" filter="wipe(left)">
                                      <p:cBhvr>
                                        <p:cTn id="137" dur="500"/>
                                        <p:tgtEl>
                                          <p:spTgt spid="1161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75" grpId="0" animBg="1"/>
      <p:bldP spid="1161276" grpId="0" animBg="1"/>
      <p:bldP spid="1161277" grpId="0" animBg="1"/>
      <p:bldP spid="1161288" grpId="0" animBg="1"/>
      <p:bldP spid="1161290" grpId="0"/>
      <p:bldP spid="1161291" grpId="0" animBg="1"/>
      <p:bldP spid="1161294" grpId="0" animBg="1"/>
      <p:bldP spid="1161298" grpId="0"/>
      <p:bldP spid="1161303" grpId="0" animBg="1"/>
      <p:bldP spid="1161304" grpId="0"/>
      <p:bldP spid="1161311" grpId="0" animBg="1"/>
      <p:bldP spid="1161315" grpId="0"/>
      <p:bldP spid="1161321" grpId="0" animBg="1"/>
      <p:bldP spid="1161328" grpId="0" animBg="1"/>
      <p:bldP spid="1161329" grpId="0" animBg="1"/>
      <p:bldP spid="1161338" grpId="0"/>
      <p:bldP spid="1161339" grpId="0"/>
      <p:bldP spid="1161344" grpId="0"/>
      <p:bldP spid="1161345" grpId="0" animBg="1"/>
      <p:bldP spid="1161347" grpId="0" animBg="1"/>
      <p:bldP spid="11613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ChangeArrowheads="1"/>
          </p:cNvSpPr>
          <p:nvPr/>
        </p:nvSpPr>
        <p:spPr bwMode="auto">
          <a:xfrm>
            <a:off x="390525" y="2286000"/>
            <a:ext cx="609600" cy="1143000"/>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15" name="Rectangle 3"/>
          <p:cNvSpPr>
            <a:spLocks noChangeArrowheads="1"/>
          </p:cNvSpPr>
          <p:nvPr/>
        </p:nvSpPr>
        <p:spPr bwMode="auto">
          <a:xfrm>
            <a:off x="4786318" y="2286000"/>
            <a:ext cx="1081087" cy="1143000"/>
          </a:xfrm>
          <a:prstGeom prst="rec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16" name="Rectangle 4"/>
          <p:cNvSpPr>
            <a:spLocks noChangeArrowheads="1"/>
          </p:cNvSpPr>
          <p:nvPr/>
        </p:nvSpPr>
        <p:spPr bwMode="auto">
          <a:xfrm>
            <a:off x="4191005" y="2286000"/>
            <a:ext cx="609600" cy="1143000"/>
          </a:xfrm>
          <a:prstGeom prst="rect">
            <a:avLst/>
          </a:prstGeom>
          <a:solidFill>
            <a:srgbClr val="FDA4B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17" name="Rectangle 5"/>
          <p:cNvSpPr>
            <a:spLocks noChangeArrowheads="1"/>
          </p:cNvSpPr>
          <p:nvPr/>
        </p:nvSpPr>
        <p:spPr bwMode="auto">
          <a:xfrm>
            <a:off x="3657605" y="2286000"/>
            <a:ext cx="533400" cy="1143000"/>
          </a:xfrm>
          <a:prstGeom prst="rect">
            <a:avLst/>
          </a:prstGeom>
          <a:solidFill>
            <a:srgbClr val="5F5F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18" name="Rectangle 6"/>
          <p:cNvSpPr>
            <a:spLocks noChangeArrowheads="1"/>
          </p:cNvSpPr>
          <p:nvPr/>
        </p:nvSpPr>
        <p:spPr bwMode="auto">
          <a:xfrm>
            <a:off x="957267" y="2286000"/>
            <a:ext cx="762001" cy="11430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19" name="Rectangle 7"/>
          <p:cNvSpPr>
            <a:spLocks noChangeArrowheads="1"/>
          </p:cNvSpPr>
          <p:nvPr/>
        </p:nvSpPr>
        <p:spPr bwMode="auto">
          <a:xfrm>
            <a:off x="2405067" y="2286000"/>
            <a:ext cx="762001" cy="1143000"/>
          </a:xfrm>
          <a:prstGeom prst="rect">
            <a:avLst/>
          </a:prstGeom>
          <a:solidFill>
            <a:srgbClr val="FCC85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20" name="Rectangle 8"/>
          <p:cNvSpPr>
            <a:spLocks noChangeArrowheads="1"/>
          </p:cNvSpPr>
          <p:nvPr/>
        </p:nvSpPr>
        <p:spPr bwMode="auto">
          <a:xfrm>
            <a:off x="1662117" y="2286000"/>
            <a:ext cx="762001" cy="11430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21" name="Rectangle 9"/>
          <p:cNvSpPr>
            <a:spLocks noChangeArrowheads="1"/>
          </p:cNvSpPr>
          <p:nvPr/>
        </p:nvSpPr>
        <p:spPr bwMode="auto">
          <a:xfrm>
            <a:off x="6643692" y="2286000"/>
            <a:ext cx="762001" cy="114300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22" name="Rectangle 10"/>
          <p:cNvSpPr>
            <a:spLocks noChangeArrowheads="1"/>
          </p:cNvSpPr>
          <p:nvPr/>
        </p:nvSpPr>
        <p:spPr bwMode="auto">
          <a:xfrm>
            <a:off x="8305804" y="2286000"/>
            <a:ext cx="762001" cy="114300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23" name="Rectangle 11"/>
          <p:cNvSpPr>
            <a:spLocks noChangeArrowheads="1"/>
          </p:cNvSpPr>
          <p:nvPr/>
        </p:nvSpPr>
        <p:spPr bwMode="auto">
          <a:xfrm>
            <a:off x="5867404" y="2286000"/>
            <a:ext cx="762001" cy="11430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24" name="Rectangle 12"/>
          <p:cNvSpPr>
            <a:spLocks noChangeArrowheads="1"/>
          </p:cNvSpPr>
          <p:nvPr/>
        </p:nvSpPr>
        <p:spPr bwMode="auto">
          <a:xfrm>
            <a:off x="7405688" y="2290763"/>
            <a:ext cx="914400" cy="11430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nvGrpSpPr>
          <p:cNvPr id="1370125" name="Group 13"/>
          <p:cNvGrpSpPr>
            <a:grpSpLocks/>
          </p:cNvGrpSpPr>
          <p:nvPr/>
        </p:nvGrpSpPr>
        <p:grpSpPr bwMode="auto">
          <a:xfrm>
            <a:off x="381005" y="1985963"/>
            <a:ext cx="8685213" cy="1447800"/>
            <a:chOff x="0" y="1344"/>
            <a:chExt cx="5760" cy="864"/>
          </a:xfrm>
        </p:grpSpPr>
        <p:sp>
          <p:nvSpPr>
            <p:cNvPr id="1370126" name="Rectangle 14"/>
            <p:cNvSpPr>
              <a:spLocks noChangeArrowheads="1"/>
            </p:cNvSpPr>
            <p:nvPr/>
          </p:nvSpPr>
          <p:spPr bwMode="auto">
            <a:xfrm>
              <a:off x="0" y="1344"/>
              <a:ext cx="5760" cy="7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27" name="Rectangle 15"/>
            <p:cNvSpPr>
              <a:spLocks noChangeArrowheads="1"/>
            </p:cNvSpPr>
            <p:nvPr/>
          </p:nvSpPr>
          <p:spPr bwMode="auto">
            <a:xfrm>
              <a:off x="0" y="1536"/>
              <a:ext cx="5760" cy="6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128" name="Text Box 16"/>
          <p:cNvSpPr txBox="1">
            <a:spLocks noChangeArrowheads="1"/>
          </p:cNvSpPr>
          <p:nvPr/>
        </p:nvSpPr>
        <p:spPr bwMode="auto">
          <a:xfrm>
            <a:off x="3740154" y="1968509"/>
            <a:ext cx="24587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279F"/>
                </a:solidFill>
              </a:rPr>
              <a:t>Maintenance Management</a:t>
            </a:r>
          </a:p>
        </p:txBody>
      </p:sp>
      <p:sp>
        <p:nvSpPr>
          <p:cNvPr id="1370129" name="Line 17"/>
          <p:cNvSpPr>
            <a:spLocks noChangeShapeType="1"/>
          </p:cNvSpPr>
          <p:nvPr/>
        </p:nvSpPr>
        <p:spPr bwMode="auto">
          <a:xfrm>
            <a:off x="3155950" y="2290773"/>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30" name="Text Box 18"/>
          <p:cNvSpPr txBox="1">
            <a:spLocks noChangeArrowheads="1"/>
          </p:cNvSpPr>
          <p:nvPr/>
        </p:nvSpPr>
        <p:spPr bwMode="auto">
          <a:xfrm>
            <a:off x="3108330" y="2259014"/>
            <a:ext cx="6169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u="sng">
                <a:solidFill>
                  <a:srgbClr val="00279F"/>
                </a:solidFill>
              </a:rPr>
              <a:t>Office</a:t>
            </a:r>
            <a:r>
              <a:rPr lang="en-US" sz="1000" b="1">
                <a:solidFill>
                  <a:srgbClr val="00279F"/>
                </a:solidFill>
              </a:rPr>
              <a:t> </a:t>
            </a:r>
          </a:p>
          <a:p>
            <a:pPr eaLnBrk="0" fontAlgn="base" hangingPunct="0">
              <a:spcBef>
                <a:spcPct val="0"/>
              </a:spcBef>
              <a:spcAft>
                <a:spcPct val="0"/>
              </a:spcAft>
            </a:pPr>
            <a:r>
              <a:rPr lang="en-US" sz="1000" b="1">
                <a:solidFill>
                  <a:srgbClr val="00279F"/>
                </a:solidFill>
              </a:rPr>
              <a:t>Supv.</a:t>
            </a:r>
          </a:p>
          <a:p>
            <a:pPr eaLnBrk="0" fontAlgn="base" hangingPunct="0">
              <a:spcBef>
                <a:spcPct val="0"/>
              </a:spcBef>
              <a:spcAft>
                <a:spcPct val="0"/>
              </a:spcAft>
            </a:pPr>
            <a:r>
              <a:rPr lang="en-US" sz="1000" b="1">
                <a:solidFill>
                  <a:srgbClr val="00279F"/>
                </a:solidFill>
              </a:rPr>
              <a:t>attend.</a:t>
            </a:r>
          </a:p>
          <a:p>
            <a:pPr eaLnBrk="0" fontAlgn="base" hangingPunct="0">
              <a:spcBef>
                <a:spcPct val="0"/>
              </a:spcBef>
              <a:spcAft>
                <a:spcPct val="0"/>
              </a:spcAft>
            </a:pPr>
            <a:r>
              <a:rPr lang="en-US" sz="1000" b="1">
                <a:solidFill>
                  <a:srgbClr val="00279F"/>
                </a:solidFill>
              </a:rPr>
              <a:t>Skills</a:t>
            </a:r>
          </a:p>
          <a:p>
            <a:pPr eaLnBrk="0" fontAlgn="base" hangingPunct="0">
              <a:spcBef>
                <a:spcPct val="0"/>
              </a:spcBef>
              <a:spcAft>
                <a:spcPct val="0"/>
              </a:spcAft>
            </a:pPr>
            <a:r>
              <a:rPr lang="en-US" sz="1000" b="1">
                <a:solidFill>
                  <a:srgbClr val="00279F"/>
                </a:solidFill>
              </a:rPr>
              <a:t>matrix </a:t>
            </a:r>
          </a:p>
        </p:txBody>
      </p:sp>
      <p:sp>
        <p:nvSpPr>
          <p:cNvPr id="1370131" name="Text Box 19"/>
          <p:cNvSpPr txBox="1">
            <a:spLocks noChangeArrowheads="1"/>
          </p:cNvSpPr>
          <p:nvPr/>
        </p:nvSpPr>
        <p:spPr bwMode="auto">
          <a:xfrm>
            <a:off x="3613151" y="2259014"/>
            <a:ext cx="69548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FFFFFF"/>
                </a:solidFill>
              </a:rPr>
              <a:t>  W.O. </a:t>
            </a:r>
          </a:p>
          <a:p>
            <a:pPr eaLnBrk="0" fontAlgn="base" hangingPunct="0">
              <a:spcBef>
                <a:spcPct val="0"/>
              </a:spcBef>
              <a:spcAft>
                <a:spcPct val="0"/>
              </a:spcAft>
            </a:pPr>
            <a:r>
              <a:rPr lang="en-US" sz="1000" b="1">
                <a:solidFill>
                  <a:srgbClr val="FFFFFF"/>
                </a:solidFill>
              </a:rPr>
              <a:t>System</a:t>
            </a:r>
          </a:p>
          <a:p>
            <a:pPr eaLnBrk="0" fontAlgn="base" hangingPunct="0">
              <a:spcBef>
                <a:spcPct val="0"/>
              </a:spcBef>
              <a:spcAft>
                <a:spcPct val="0"/>
              </a:spcAft>
            </a:pPr>
            <a:endParaRPr lang="en-US" sz="1000" b="1">
              <a:solidFill>
                <a:srgbClr val="FFFFFF"/>
              </a:solidFill>
            </a:endParaRPr>
          </a:p>
          <a:p>
            <a:pPr eaLnBrk="0" fontAlgn="base" hangingPunct="0">
              <a:spcBef>
                <a:spcPct val="0"/>
              </a:spcBef>
              <a:spcAft>
                <a:spcPct val="0"/>
              </a:spcAft>
            </a:pPr>
            <a:r>
              <a:rPr lang="en-US" sz="1000" b="1">
                <a:solidFill>
                  <a:srgbClr val="FFFFFF"/>
                </a:solidFill>
              </a:rPr>
              <a:t>Failure</a:t>
            </a:r>
          </a:p>
          <a:p>
            <a:pPr eaLnBrk="0" fontAlgn="base" hangingPunct="0">
              <a:spcBef>
                <a:spcPct val="0"/>
              </a:spcBef>
              <a:spcAft>
                <a:spcPct val="0"/>
              </a:spcAft>
            </a:pPr>
            <a:r>
              <a:rPr lang="en-US" sz="1000" b="1">
                <a:solidFill>
                  <a:srgbClr val="FFFFFF"/>
                </a:solidFill>
              </a:rPr>
              <a:t>history  </a:t>
            </a:r>
          </a:p>
        </p:txBody>
      </p:sp>
      <p:sp>
        <p:nvSpPr>
          <p:cNvPr id="1370132" name="Text Box 20"/>
          <p:cNvSpPr txBox="1">
            <a:spLocks noChangeArrowheads="1"/>
          </p:cNvSpPr>
          <p:nvPr/>
        </p:nvSpPr>
        <p:spPr bwMode="auto">
          <a:xfrm>
            <a:off x="4132263" y="2259023"/>
            <a:ext cx="7461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Equip. </a:t>
            </a:r>
          </a:p>
          <a:p>
            <a:pPr eaLnBrk="0" fontAlgn="base" hangingPunct="0">
              <a:spcBef>
                <a:spcPct val="0"/>
              </a:spcBef>
              <a:spcAft>
                <a:spcPct val="0"/>
              </a:spcAft>
            </a:pPr>
            <a:r>
              <a:rPr lang="en-US" sz="1000" b="1">
                <a:solidFill>
                  <a:srgbClr val="00279F"/>
                </a:solidFill>
              </a:rPr>
              <a:t>docum.</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Manuals,</a:t>
            </a:r>
          </a:p>
          <a:p>
            <a:pPr eaLnBrk="0" fontAlgn="base" hangingPunct="0">
              <a:spcBef>
                <a:spcPct val="0"/>
              </a:spcBef>
              <a:spcAft>
                <a:spcPct val="0"/>
              </a:spcAft>
            </a:pPr>
            <a:r>
              <a:rPr lang="en-US" sz="1000" b="1">
                <a:solidFill>
                  <a:srgbClr val="00279F"/>
                </a:solidFill>
              </a:rPr>
              <a:t>prints, </a:t>
            </a:r>
          </a:p>
          <a:p>
            <a:pPr eaLnBrk="0" fontAlgn="base" hangingPunct="0">
              <a:spcBef>
                <a:spcPct val="0"/>
              </a:spcBef>
              <a:spcAft>
                <a:spcPct val="0"/>
              </a:spcAft>
            </a:pPr>
            <a:r>
              <a:rPr lang="en-US" sz="1000" b="1">
                <a:solidFill>
                  <a:srgbClr val="00279F"/>
                </a:solidFill>
              </a:rPr>
              <a:t>etc.  </a:t>
            </a:r>
          </a:p>
        </p:txBody>
      </p:sp>
      <p:sp>
        <p:nvSpPr>
          <p:cNvPr id="1370133" name="Text Box 21"/>
          <p:cNvSpPr txBox="1">
            <a:spLocks noChangeArrowheads="1"/>
          </p:cNvSpPr>
          <p:nvPr/>
        </p:nvSpPr>
        <p:spPr bwMode="auto">
          <a:xfrm>
            <a:off x="4733926" y="2259023"/>
            <a:ext cx="119926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Maintenance </a:t>
            </a:r>
          </a:p>
          <a:p>
            <a:pPr eaLnBrk="0" fontAlgn="base" hangingPunct="0">
              <a:spcBef>
                <a:spcPct val="0"/>
              </a:spcBef>
              <a:spcAft>
                <a:spcPct val="0"/>
              </a:spcAft>
            </a:pPr>
            <a:r>
              <a:rPr lang="en-US" sz="1000" b="1">
                <a:solidFill>
                  <a:srgbClr val="00279F"/>
                </a:solidFill>
              </a:rPr>
              <a:t>tools :</a:t>
            </a:r>
          </a:p>
          <a:p>
            <a:pPr eaLnBrk="0" fontAlgn="base" hangingPunct="0">
              <a:spcBef>
                <a:spcPct val="0"/>
              </a:spcBef>
              <a:spcAft>
                <a:spcPct val="0"/>
              </a:spcAft>
            </a:pPr>
            <a:r>
              <a:rPr lang="en-US" sz="1000" b="1">
                <a:solidFill>
                  <a:srgbClr val="00279F"/>
                </a:solidFill>
              </a:rPr>
              <a:t>hydraulic  jacks,</a:t>
            </a:r>
          </a:p>
          <a:p>
            <a:pPr eaLnBrk="0" fontAlgn="base" hangingPunct="0">
              <a:spcBef>
                <a:spcPct val="0"/>
              </a:spcBef>
              <a:spcAft>
                <a:spcPct val="0"/>
              </a:spcAft>
            </a:pPr>
            <a:r>
              <a:rPr lang="en-US" sz="1000" b="1">
                <a:solidFill>
                  <a:srgbClr val="00279F"/>
                </a:solidFill>
              </a:rPr>
              <a:t>bearing puller,</a:t>
            </a:r>
          </a:p>
          <a:p>
            <a:pPr eaLnBrk="0" fontAlgn="base" hangingPunct="0">
              <a:spcBef>
                <a:spcPct val="0"/>
              </a:spcBef>
              <a:spcAft>
                <a:spcPct val="0"/>
              </a:spcAft>
            </a:pPr>
            <a:r>
              <a:rPr lang="en-US" sz="1000" b="1">
                <a:solidFill>
                  <a:srgbClr val="00279F"/>
                </a:solidFill>
              </a:rPr>
              <a:t>power wash, </a:t>
            </a:r>
          </a:p>
          <a:p>
            <a:pPr eaLnBrk="0" fontAlgn="base" hangingPunct="0">
              <a:spcBef>
                <a:spcPct val="0"/>
              </a:spcBef>
              <a:spcAft>
                <a:spcPct val="0"/>
              </a:spcAft>
            </a:pPr>
            <a:r>
              <a:rPr lang="en-US" sz="1000" b="1">
                <a:solidFill>
                  <a:srgbClr val="00279F"/>
                </a:solidFill>
              </a:rPr>
              <a:t>drills, saws, etc.</a:t>
            </a:r>
          </a:p>
          <a:p>
            <a:pPr eaLnBrk="0" fontAlgn="base" hangingPunct="0">
              <a:spcBef>
                <a:spcPct val="0"/>
              </a:spcBef>
              <a:spcAft>
                <a:spcPct val="0"/>
              </a:spcAft>
            </a:pPr>
            <a:r>
              <a:rPr lang="en-US" sz="1000" b="1">
                <a:solidFill>
                  <a:srgbClr val="00279F"/>
                </a:solidFill>
              </a:rPr>
              <a:t> </a:t>
            </a:r>
          </a:p>
        </p:txBody>
      </p:sp>
      <p:sp>
        <p:nvSpPr>
          <p:cNvPr id="1370134" name="Text Box 22"/>
          <p:cNvSpPr txBox="1">
            <a:spLocks noChangeArrowheads="1"/>
          </p:cNvSpPr>
          <p:nvPr/>
        </p:nvSpPr>
        <p:spPr bwMode="auto">
          <a:xfrm>
            <a:off x="6599239" y="2247910"/>
            <a:ext cx="90484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FFFFFF"/>
                </a:solidFill>
              </a:rPr>
              <a:t>Machining</a:t>
            </a:r>
          </a:p>
          <a:p>
            <a:pPr eaLnBrk="0" fontAlgn="base" hangingPunct="0">
              <a:spcBef>
                <a:spcPct val="0"/>
              </a:spcBef>
              <a:spcAft>
                <a:spcPct val="0"/>
              </a:spcAft>
            </a:pPr>
            <a:r>
              <a:rPr lang="en-US" sz="1000" b="1">
                <a:solidFill>
                  <a:srgbClr val="FFFFFF"/>
                </a:solidFill>
              </a:rPr>
              <a:t>area: </a:t>
            </a:r>
          </a:p>
          <a:p>
            <a:pPr eaLnBrk="0" fontAlgn="base" hangingPunct="0">
              <a:spcBef>
                <a:spcPct val="0"/>
              </a:spcBef>
              <a:spcAft>
                <a:spcPct val="0"/>
              </a:spcAft>
            </a:pPr>
            <a:r>
              <a:rPr lang="en-US" sz="1000" b="1">
                <a:solidFill>
                  <a:srgbClr val="FFFFFF"/>
                </a:solidFill>
              </a:rPr>
              <a:t>lathes,</a:t>
            </a:r>
          </a:p>
          <a:p>
            <a:pPr eaLnBrk="0" fontAlgn="base" hangingPunct="0">
              <a:spcBef>
                <a:spcPct val="0"/>
              </a:spcBef>
              <a:spcAft>
                <a:spcPct val="0"/>
              </a:spcAft>
            </a:pPr>
            <a:r>
              <a:rPr lang="en-US" sz="1000" b="1">
                <a:solidFill>
                  <a:srgbClr val="FFFFFF"/>
                </a:solidFill>
              </a:rPr>
              <a:t>drill, </a:t>
            </a:r>
          </a:p>
          <a:p>
            <a:pPr eaLnBrk="0" fontAlgn="base" hangingPunct="0">
              <a:spcBef>
                <a:spcPct val="0"/>
              </a:spcBef>
              <a:spcAft>
                <a:spcPct val="0"/>
              </a:spcAft>
            </a:pPr>
            <a:r>
              <a:rPr lang="en-US" sz="1000" b="1">
                <a:solidFill>
                  <a:srgbClr val="FFFFFF"/>
                </a:solidFill>
              </a:rPr>
              <a:t>grinder,</a:t>
            </a:r>
          </a:p>
          <a:p>
            <a:pPr eaLnBrk="0" fontAlgn="base" hangingPunct="0">
              <a:spcBef>
                <a:spcPct val="0"/>
              </a:spcBef>
              <a:spcAft>
                <a:spcPct val="0"/>
              </a:spcAft>
            </a:pPr>
            <a:r>
              <a:rPr lang="en-US" sz="1000" b="1">
                <a:solidFill>
                  <a:srgbClr val="FFFFFF"/>
                </a:solidFill>
              </a:rPr>
              <a:t>arbor press</a:t>
            </a:r>
          </a:p>
          <a:p>
            <a:pPr eaLnBrk="0" fontAlgn="base" hangingPunct="0">
              <a:spcBef>
                <a:spcPct val="0"/>
              </a:spcBef>
              <a:spcAft>
                <a:spcPct val="0"/>
              </a:spcAft>
            </a:pPr>
            <a:r>
              <a:rPr lang="en-US" sz="1000" b="1">
                <a:solidFill>
                  <a:srgbClr val="FFFFFF"/>
                </a:solidFill>
              </a:rPr>
              <a:t>etc. </a:t>
            </a:r>
          </a:p>
        </p:txBody>
      </p:sp>
      <p:sp>
        <p:nvSpPr>
          <p:cNvPr id="1370135" name="Line 23"/>
          <p:cNvSpPr>
            <a:spLocks noChangeShapeType="1"/>
          </p:cNvSpPr>
          <p:nvPr/>
        </p:nvSpPr>
        <p:spPr bwMode="auto">
          <a:xfrm>
            <a:off x="3660775"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36" name="Line 24"/>
          <p:cNvSpPr>
            <a:spLocks noChangeShapeType="1"/>
          </p:cNvSpPr>
          <p:nvPr/>
        </p:nvSpPr>
        <p:spPr bwMode="auto">
          <a:xfrm>
            <a:off x="4194175" y="23193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37" name="Line 25"/>
          <p:cNvSpPr>
            <a:spLocks noChangeShapeType="1"/>
          </p:cNvSpPr>
          <p:nvPr/>
        </p:nvSpPr>
        <p:spPr bwMode="auto">
          <a:xfrm>
            <a:off x="4784725" y="2309823"/>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38" name="Line 26"/>
          <p:cNvSpPr>
            <a:spLocks noChangeShapeType="1"/>
          </p:cNvSpPr>
          <p:nvPr/>
        </p:nvSpPr>
        <p:spPr bwMode="auto">
          <a:xfrm>
            <a:off x="5851525"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39" name="Line 27"/>
          <p:cNvSpPr>
            <a:spLocks noChangeShapeType="1"/>
          </p:cNvSpPr>
          <p:nvPr/>
        </p:nvSpPr>
        <p:spPr bwMode="auto">
          <a:xfrm>
            <a:off x="6642100"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40" name="Line 28"/>
          <p:cNvSpPr>
            <a:spLocks noChangeShapeType="1"/>
          </p:cNvSpPr>
          <p:nvPr/>
        </p:nvSpPr>
        <p:spPr bwMode="auto">
          <a:xfrm>
            <a:off x="7423150"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41" name="Text Box 29"/>
          <p:cNvSpPr txBox="1">
            <a:spLocks noChangeArrowheads="1"/>
          </p:cNvSpPr>
          <p:nvPr/>
        </p:nvSpPr>
        <p:spPr bwMode="auto">
          <a:xfrm>
            <a:off x="7381880" y="2247901"/>
            <a:ext cx="106841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Lubrication </a:t>
            </a:r>
          </a:p>
          <a:p>
            <a:pPr eaLnBrk="0" fontAlgn="base" hangingPunct="0">
              <a:spcBef>
                <a:spcPct val="0"/>
              </a:spcBef>
              <a:spcAft>
                <a:spcPct val="0"/>
              </a:spcAft>
            </a:pPr>
            <a:r>
              <a:rPr lang="en-US" sz="1000" b="1">
                <a:solidFill>
                  <a:srgbClr val="00279F"/>
                </a:solidFill>
              </a:rPr>
              <a:t>area: </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Oils, greases, </a:t>
            </a:r>
          </a:p>
          <a:p>
            <a:pPr eaLnBrk="0" fontAlgn="base" hangingPunct="0">
              <a:spcBef>
                <a:spcPct val="0"/>
              </a:spcBef>
              <a:spcAft>
                <a:spcPct val="0"/>
              </a:spcAft>
            </a:pPr>
            <a:r>
              <a:rPr lang="en-US" sz="1000" b="1">
                <a:solidFill>
                  <a:srgbClr val="00279F"/>
                </a:solidFill>
              </a:rPr>
              <a:t>dispensing</a:t>
            </a:r>
          </a:p>
        </p:txBody>
      </p:sp>
      <p:sp>
        <p:nvSpPr>
          <p:cNvPr id="1370142" name="Line 30"/>
          <p:cNvSpPr>
            <a:spLocks noChangeShapeType="1"/>
          </p:cNvSpPr>
          <p:nvPr/>
        </p:nvSpPr>
        <p:spPr bwMode="auto">
          <a:xfrm>
            <a:off x="8318500" y="22812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43" name="Text Box 31"/>
          <p:cNvSpPr txBox="1">
            <a:spLocks noChangeArrowheads="1"/>
          </p:cNvSpPr>
          <p:nvPr/>
        </p:nvSpPr>
        <p:spPr bwMode="auto">
          <a:xfrm>
            <a:off x="8266114" y="2247910"/>
            <a:ext cx="9032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FFFFFF"/>
                </a:solidFill>
              </a:rPr>
              <a:t>Waste </a:t>
            </a:r>
          </a:p>
          <a:p>
            <a:pPr eaLnBrk="0" fontAlgn="base" hangingPunct="0">
              <a:spcBef>
                <a:spcPct val="0"/>
              </a:spcBef>
              <a:spcAft>
                <a:spcPct val="0"/>
              </a:spcAft>
            </a:pPr>
            <a:r>
              <a:rPr lang="en-US" sz="1000" b="1">
                <a:solidFill>
                  <a:srgbClr val="FFFFFF"/>
                </a:solidFill>
              </a:rPr>
              <a:t>area: </a:t>
            </a:r>
          </a:p>
          <a:p>
            <a:pPr eaLnBrk="0" fontAlgn="base" hangingPunct="0">
              <a:spcBef>
                <a:spcPct val="0"/>
              </a:spcBef>
              <a:spcAft>
                <a:spcPct val="0"/>
              </a:spcAft>
            </a:pPr>
            <a:endParaRPr lang="en-US" sz="1000" b="1">
              <a:solidFill>
                <a:srgbClr val="FFFFFF"/>
              </a:solidFill>
            </a:endParaRPr>
          </a:p>
          <a:p>
            <a:pPr eaLnBrk="0" fontAlgn="base" hangingPunct="0">
              <a:spcBef>
                <a:spcPct val="0"/>
              </a:spcBef>
              <a:spcAft>
                <a:spcPct val="0"/>
              </a:spcAft>
            </a:pPr>
            <a:r>
              <a:rPr lang="en-US" sz="1000" b="1">
                <a:solidFill>
                  <a:srgbClr val="FFFFFF"/>
                </a:solidFill>
              </a:rPr>
              <a:t>Rags, </a:t>
            </a:r>
          </a:p>
          <a:p>
            <a:pPr eaLnBrk="0" fontAlgn="base" hangingPunct="0">
              <a:spcBef>
                <a:spcPct val="0"/>
              </a:spcBef>
              <a:spcAft>
                <a:spcPct val="0"/>
              </a:spcAft>
            </a:pPr>
            <a:r>
              <a:rPr lang="en-US" sz="1000" b="1">
                <a:solidFill>
                  <a:srgbClr val="FFFFFF"/>
                </a:solidFill>
              </a:rPr>
              <a:t>oil, grease, </a:t>
            </a:r>
          </a:p>
          <a:p>
            <a:pPr eaLnBrk="0" fontAlgn="base" hangingPunct="0">
              <a:spcBef>
                <a:spcPct val="0"/>
              </a:spcBef>
              <a:spcAft>
                <a:spcPct val="0"/>
              </a:spcAft>
            </a:pPr>
            <a:r>
              <a:rPr lang="en-US" sz="1000" b="1">
                <a:solidFill>
                  <a:srgbClr val="FFFFFF"/>
                </a:solidFill>
              </a:rPr>
              <a:t>speedi-</a:t>
            </a:r>
          </a:p>
          <a:p>
            <a:pPr eaLnBrk="0" fontAlgn="base" hangingPunct="0">
              <a:spcBef>
                <a:spcPct val="0"/>
              </a:spcBef>
              <a:spcAft>
                <a:spcPct val="0"/>
              </a:spcAft>
            </a:pPr>
            <a:r>
              <a:rPr lang="en-US" sz="1000" b="1">
                <a:solidFill>
                  <a:srgbClr val="FFFFFF"/>
                </a:solidFill>
              </a:rPr>
              <a:t>dry </a:t>
            </a:r>
          </a:p>
        </p:txBody>
      </p:sp>
      <p:sp>
        <p:nvSpPr>
          <p:cNvPr id="1370144" name="Text Box 32"/>
          <p:cNvSpPr txBox="1">
            <a:spLocks noChangeArrowheads="1"/>
          </p:cNvSpPr>
          <p:nvPr/>
        </p:nvSpPr>
        <p:spPr bwMode="auto">
          <a:xfrm>
            <a:off x="2374905" y="2247901"/>
            <a:ext cx="91138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Fasteners</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Plumbing </a:t>
            </a:r>
          </a:p>
          <a:p>
            <a:pPr eaLnBrk="0" fontAlgn="base" hangingPunct="0">
              <a:spcBef>
                <a:spcPct val="0"/>
              </a:spcBef>
              <a:spcAft>
                <a:spcPct val="0"/>
              </a:spcAft>
            </a:pPr>
            <a:endParaRPr lang="en-US" sz="1000" b="1">
              <a:solidFill>
                <a:srgbClr val="00279F"/>
              </a:solidFill>
            </a:endParaRPr>
          </a:p>
          <a:p>
            <a:pPr eaLnBrk="0" fontAlgn="base" hangingPunct="0">
              <a:spcBef>
                <a:spcPct val="0"/>
              </a:spcBef>
              <a:spcAft>
                <a:spcPct val="0"/>
              </a:spcAft>
            </a:pPr>
            <a:r>
              <a:rPr lang="en-US" sz="1000" b="1">
                <a:solidFill>
                  <a:srgbClr val="00279F"/>
                </a:solidFill>
              </a:rPr>
              <a:t>Adhesives  </a:t>
            </a:r>
          </a:p>
        </p:txBody>
      </p:sp>
      <p:sp>
        <p:nvSpPr>
          <p:cNvPr id="1370145" name="Line 33"/>
          <p:cNvSpPr>
            <a:spLocks noChangeShapeType="1"/>
          </p:cNvSpPr>
          <p:nvPr/>
        </p:nvSpPr>
        <p:spPr bwMode="auto">
          <a:xfrm>
            <a:off x="2427288" y="23193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46" name="Text Box 34"/>
          <p:cNvSpPr txBox="1">
            <a:spLocks noChangeArrowheads="1"/>
          </p:cNvSpPr>
          <p:nvPr/>
        </p:nvSpPr>
        <p:spPr bwMode="auto">
          <a:xfrm>
            <a:off x="1608142" y="2247901"/>
            <a:ext cx="9408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FFFFFF"/>
                </a:solidFill>
              </a:rPr>
              <a:t>Spare parts </a:t>
            </a:r>
          </a:p>
          <a:p>
            <a:pPr eaLnBrk="0" fontAlgn="base" hangingPunct="0">
              <a:spcBef>
                <a:spcPct val="0"/>
              </a:spcBef>
              <a:spcAft>
                <a:spcPct val="0"/>
              </a:spcAft>
            </a:pPr>
            <a:r>
              <a:rPr lang="en-US" sz="1000" b="1">
                <a:solidFill>
                  <a:srgbClr val="FFFFFF"/>
                </a:solidFill>
              </a:rPr>
              <a:t>Inventory   </a:t>
            </a:r>
          </a:p>
        </p:txBody>
      </p:sp>
      <p:sp>
        <p:nvSpPr>
          <p:cNvPr id="1370147" name="Text Box 35"/>
          <p:cNvSpPr txBox="1">
            <a:spLocks noChangeArrowheads="1"/>
          </p:cNvSpPr>
          <p:nvPr/>
        </p:nvSpPr>
        <p:spPr bwMode="auto">
          <a:xfrm>
            <a:off x="890593" y="2247901"/>
            <a:ext cx="89012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Repairable </a:t>
            </a:r>
          </a:p>
          <a:p>
            <a:pPr eaLnBrk="0" fontAlgn="base" hangingPunct="0">
              <a:spcBef>
                <a:spcPct val="0"/>
              </a:spcBef>
              <a:spcAft>
                <a:spcPct val="0"/>
              </a:spcAft>
            </a:pPr>
            <a:r>
              <a:rPr lang="en-US" sz="1000" b="1">
                <a:solidFill>
                  <a:srgbClr val="00279F"/>
                </a:solidFill>
              </a:rPr>
              <a:t>spare </a:t>
            </a:r>
          </a:p>
          <a:p>
            <a:pPr eaLnBrk="0" fontAlgn="base" hangingPunct="0">
              <a:spcBef>
                <a:spcPct val="0"/>
              </a:spcBef>
              <a:spcAft>
                <a:spcPct val="0"/>
              </a:spcAft>
            </a:pPr>
            <a:r>
              <a:rPr lang="en-US" sz="1000" b="1">
                <a:solidFill>
                  <a:srgbClr val="00279F"/>
                </a:solidFill>
              </a:rPr>
              <a:t>parts    </a:t>
            </a:r>
          </a:p>
        </p:txBody>
      </p:sp>
      <p:sp>
        <p:nvSpPr>
          <p:cNvPr id="1370148" name="Line 36"/>
          <p:cNvSpPr>
            <a:spLocks noChangeShapeType="1"/>
          </p:cNvSpPr>
          <p:nvPr/>
        </p:nvSpPr>
        <p:spPr bwMode="auto">
          <a:xfrm>
            <a:off x="1665288" y="2309823"/>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49" name="Text Box 37"/>
          <p:cNvSpPr txBox="1">
            <a:spLocks noChangeArrowheads="1"/>
          </p:cNvSpPr>
          <p:nvPr/>
        </p:nvSpPr>
        <p:spPr bwMode="auto">
          <a:xfrm>
            <a:off x="3717538" y="19059"/>
            <a:ext cx="1902600" cy="646331"/>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a:solidFill>
                  <a:srgbClr val="FFFFFF"/>
                </a:solidFill>
              </a:rPr>
              <a:t>Production line</a:t>
            </a:r>
          </a:p>
          <a:p>
            <a:pPr algn="ctr" eaLnBrk="0" fontAlgn="base" hangingPunct="0">
              <a:spcBef>
                <a:spcPct val="0"/>
              </a:spcBef>
              <a:spcAft>
                <a:spcPct val="0"/>
              </a:spcAft>
            </a:pPr>
            <a:r>
              <a:rPr lang="en-US" b="1">
                <a:solidFill>
                  <a:srgbClr val="FFFFFF"/>
                </a:solidFill>
              </a:rPr>
              <a:t>Office  </a:t>
            </a:r>
          </a:p>
        </p:txBody>
      </p:sp>
      <p:sp>
        <p:nvSpPr>
          <p:cNvPr id="1370159" name="Line 47"/>
          <p:cNvSpPr>
            <a:spLocks noChangeShapeType="1"/>
          </p:cNvSpPr>
          <p:nvPr/>
        </p:nvSpPr>
        <p:spPr bwMode="auto">
          <a:xfrm>
            <a:off x="6402392" y="138113"/>
            <a:ext cx="9128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60" name="Line 48"/>
          <p:cNvSpPr>
            <a:spLocks noChangeShapeType="1"/>
          </p:cNvSpPr>
          <p:nvPr/>
        </p:nvSpPr>
        <p:spPr bwMode="auto">
          <a:xfrm>
            <a:off x="6402392" y="333375"/>
            <a:ext cx="9128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370161" name="Group 49"/>
          <p:cNvGrpSpPr>
            <a:grpSpLocks/>
          </p:cNvGrpSpPr>
          <p:nvPr/>
        </p:nvGrpSpPr>
        <p:grpSpPr bwMode="auto">
          <a:xfrm>
            <a:off x="6402392" y="485775"/>
            <a:ext cx="912813" cy="152400"/>
            <a:chOff x="4032" y="528"/>
            <a:chExt cx="576" cy="96"/>
          </a:xfrm>
        </p:grpSpPr>
        <p:sp>
          <p:nvSpPr>
            <p:cNvPr id="1370162" name="Line 50"/>
            <p:cNvSpPr>
              <a:spLocks noChangeShapeType="1"/>
            </p:cNvSpPr>
            <p:nvPr/>
          </p:nvSpPr>
          <p:spPr bwMode="auto">
            <a:xfrm>
              <a:off x="4032" y="528"/>
              <a:ext cx="3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63" name="Line 51"/>
            <p:cNvSpPr>
              <a:spLocks noChangeShapeType="1"/>
            </p:cNvSpPr>
            <p:nvPr/>
          </p:nvSpPr>
          <p:spPr bwMode="auto">
            <a:xfrm flipH="1">
              <a:off x="4320" y="528"/>
              <a:ext cx="96"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64" name="Line 52"/>
            <p:cNvSpPr>
              <a:spLocks noChangeShapeType="1"/>
            </p:cNvSpPr>
            <p:nvPr/>
          </p:nvSpPr>
          <p:spPr bwMode="auto">
            <a:xfrm>
              <a:off x="4320" y="62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1370165" name="Text Box 53"/>
          <p:cNvSpPr txBox="1">
            <a:spLocks noChangeArrowheads="1"/>
          </p:cNvSpPr>
          <p:nvPr/>
        </p:nvSpPr>
        <p:spPr bwMode="auto">
          <a:xfrm>
            <a:off x="7289801" y="4763"/>
            <a:ext cx="10960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Walking </a:t>
            </a:r>
          </a:p>
          <a:p>
            <a:pPr eaLnBrk="0" fontAlgn="base" hangingPunct="0">
              <a:spcBef>
                <a:spcPct val="0"/>
              </a:spcBef>
              <a:spcAft>
                <a:spcPct val="0"/>
              </a:spcAft>
            </a:pPr>
            <a:r>
              <a:rPr lang="en-US" sz="1200" b="1">
                <a:solidFill>
                  <a:srgbClr val="00279F"/>
                </a:solidFill>
              </a:rPr>
              <a:t>Telephone   </a:t>
            </a:r>
          </a:p>
        </p:txBody>
      </p:sp>
      <p:grpSp>
        <p:nvGrpSpPr>
          <p:cNvPr id="1370166" name="Group 54"/>
          <p:cNvGrpSpPr>
            <a:grpSpLocks/>
          </p:cNvGrpSpPr>
          <p:nvPr/>
        </p:nvGrpSpPr>
        <p:grpSpPr bwMode="auto">
          <a:xfrm>
            <a:off x="6948488" y="790575"/>
            <a:ext cx="381000" cy="338138"/>
            <a:chOff x="4314" y="975"/>
            <a:chExt cx="240" cy="213"/>
          </a:xfrm>
        </p:grpSpPr>
        <p:sp>
          <p:nvSpPr>
            <p:cNvPr id="1370167" name="AutoShape 55"/>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68" name="AutoShape 56"/>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169" name="Text Box 57"/>
          <p:cNvSpPr txBox="1">
            <a:spLocks noChangeArrowheads="1"/>
          </p:cNvSpPr>
          <p:nvPr/>
        </p:nvSpPr>
        <p:spPr bwMode="auto">
          <a:xfrm>
            <a:off x="7289804" y="481023"/>
            <a:ext cx="10798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Electronic   </a:t>
            </a:r>
          </a:p>
        </p:txBody>
      </p:sp>
      <p:sp>
        <p:nvSpPr>
          <p:cNvPr id="1370170" name="Text Box 58"/>
          <p:cNvSpPr txBox="1">
            <a:spLocks noChangeArrowheads="1"/>
          </p:cNvSpPr>
          <p:nvPr/>
        </p:nvSpPr>
        <p:spPr bwMode="auto">
          <a:xfrm>
            <a:off x="7289805" y="773114"/>
            <a:ext cx="1227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Maintenance  </a:t>
            </a:r>
          </a:p>
        </p:txBody>
      </p:sp>
      <p:sp>
        <p:nvSpPr>
          <p:cNvPr id="1370171" name="Line 59"/>
          <p:cNvSpPr>
            <a:spLocks noChangeShapeType="1"/>
          </p:cNvSpPr>
          <p:nvPr/>
        </p:nvSpPr>
        <p:spPr bwMode="auto">
          <a:xfrm flipH="1">
            <a:off x="685805" y="3252788"/>
            <a:ext cx="2667000" cy="253841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73" name="Line 61"/>
          <p:cNvSpPr>
            <a:spLocks noChangeShapeType="1"/>
          </p:cNvSpPr>
          <p:nvPr/>
        </p:nvSpPr>
        <p:spPr bwMode="auto">
          <a:xfrm>
            <a:off x="276225" y="6448425"/>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74" name="Line 62"/>
          <p:cNvSpPr>
            <a:spLocks noChangeShapeType="1"/>
          </p:cNvSpPr>
          <p:nvPr/>
        </p:nvSpPr>
        <p:spPr bwMode="auto">
          <a:xfrm>
            <a:off x="1114425" y="6457950"/>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75" name="Text Box 63"/>
          <p:cNvSpPr txBox="1">
            <a:spLocks noChangeArrowheads="1"/>
          </p:cNvSpPr>
          <p:nvPr/>
        </p:nvSpPr>
        <p:spPr bwMode="auto">
          <a:xfrm>
            <a:off x="331793" y="6211898"/>
            <a:ext cx="685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45 min</a:t>
            </a:r>
          </a:p>
        </p:txBody>
      </p:sp>
      <p:sp>
        <p:nvSpPr>
          <p:cNvPr id="1370176" name="Text Box 64"/>
          <p:cNvSpPr txBox="1">
            <a:spLocks noChangeArrowheads="1"/>
          </p:cNvSpPr>
          <p:nvPr/>
        </p:nvSpPr>
        <p:spPr bwMode="auto">
          <a:xfrm>
            <a:off x="1193800" y="6219834"/>
            <a:ext cx="5989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5 min</a:t>
            </a:r>
          </a:p>
        </p:txBody>
      </p:sp>
      <p:sp>
        <p:nvSpPr>
          <p:cNvPr id="1370177" name="Line 65"/>
          <p:cNvSpPr>
            <a:spLocks noChangeShapeType="1"/>
          </p:cNvSpPr>
          <p:nvPr/>
        </p:nvSpPr>
        <p:spPr bwMode="auto">
          <a:xfrm>
            <a:off x="1952625" y="6453188"/>
            <a:ext cx="838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78" name="Line 66"/>
          <p:cNvSpPr>
            <a:spLocks noChangeShapeType="1"/>
          </p:cNvSpPr>
          <p:nvPr/>
        </p:nvSpPr>
        <p:spPr bwMode="auto">
          <a:xfrm rot="9587574" flipH="1">
            <a:off x="252413" y="3171825"/>
            <a:ext cx="914400" cy="2438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79" name="Text Box 67"/>
          <p:cNvSpPr txBox="1">
            <a:spLocks noChangeArrowheads="1"/>
          </p:cNvSpPr>
          <p:nvPr/>
        </p:nvSpPr>
        <p:spPr bwMode="auto">
          <a:xfrm>
            <a:off x="2000255" y="6216659"/>
            <a:ext cx="685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30 min</a:t>
            </a:r>
          </a:p>
        </p:txBody>
      </p:sp>
      <p:sp>
        <p:nvSpPr>
          <p:cNvPr id="1370180" name="Line 68"/>
          <p:cNvSpPr>
            <a:spLocks noChangeShapeType="1"/>
          </p:cNvSpPr>
          <p:nvPr/>
        </p:nvSpPr>
        <p:spPr bwMode="auto">
          <a:xfrm>
            <a:off x="2805113"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81" name="Text Box 69"/>
          <p:cNvSpPr txBox="1">
            <a:spLocks noChangeArrowheads="1"/>
          </p:cNvSpPr>
          <p:nvPr/>
        </p:nvSpPr>
        <p:spPr bwMode="auto">
          <a:xfrm rot="-48080826">
            <a:off x="1040340" y="1138210"/>
            <a:ext cx="2156360" cy="2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E-mail to Production Supv </a:t>
            </a:r>
          </a:p>
        </p:txBody>
      </p:sp>
      <p:sp>
        <p:nvSpPr>
          <p:cNvPr id="1370182" name="Line 70"/>
          <p:cNvSpPr>
            <a:spLocks noChangeShapeType="1"/>
          </p:cNvSpPr>
          <p:nvPr/>
        </p:nvSpPr>
        <p:spPr bwMode="auto">
          <a:xfrm>
            <a:off x="3957638" y="62245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83" name="Text Box 71"/>
          <p:cNvSpPr txBox="1">
            <a:spLocks noChangeArrowheads="1"/>
          </p:cNvSpPr>
          <p:nvPr/>
        </p:nvSpPr>
        <p:spPr bwMode="auto">
          <a:xfrm>
            <a:off x="2762254" y="6207134"/>
            <a:ext cx="685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30 min</a:t>
            </a:r>
          </a:p>
        </p:txBody>
      </p:sp>
      <p:sp>
        <p:nvSpPr>
          <p:cNvPr id="1370184" name="Line 72"/>
          <p:cNvSpPr>
            <a:spLocks noChangeShapeType="1"/>
          </p:cNvSpPr>
          <p:nvPr/>
        </p:nvSpPr>
        <p:spPr bwMode="auto">
          <a:xfrm>
            <a:off x="2209800" y="3352800"/>
            <a:ext cx="1143000" cy="25908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370185" name="Group 73"/>
          <p:cNvGrpSpPr>
            <a:grpSpLocks/>
          </p:cNvGrpSpPr>
          <p:nvPr/>
        </p:nvGrpSpPr>
        <p:grpSpPr bwMode="auto">
          <a:xfrm>
            <a:off x="2971800" y="5715000"/>
            <a:ext cx="381000" cy="338138"/>
            <a:chOff x="4314" y="975"/>
            <a:chExt cx="240" cy="213"/>
          </a:xfrm>
        </p:grpSpPr>
        <p:sp>
          <p:nvSpPr>
            <p:cNvPr id="1370186" name="AutoShape 74"/>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87" name="AutoShape 75"/>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grpSp>
        <p:nvGrpSpPr>
          <p:cNvPr id="1370188" name="Group 76"/>
          <p:cNvGrpSpPr>
            <a:grpSpLocks/>
          </p:cNvGrpSpPr>
          <p:nvPr/>
        </p:nvGrpSpPr>
        <p:grpSpPr bwMode="auto">
          <a:xfrm>
            <a:off x="1905000" y="3124200"/>
            <a:ext cx="381000" cy="338138"/>
            <a:chOff x="4314" y="975"/>
            <a:chExt cx="240" cy="213"/>
          </a:xfrm>
        </p:grpSpPr>
        <p:sp>
          <p:nvSpPr>
            <p:cNvPr id="1370189" name="AutoShape 77"/>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190" name="AutoShape 78"/>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191" name="Line 79"/>
          <p:cNvSpPr>
            <a:spLocks noChangeShapeType="1"/>
          </p:cNvSpPr>
          <p:nvPr/>
        </p:nvSpPr>
        <p:spPr bwMode="auto">
          <a:xfrm>
            <a:off x="971550" y="2319348"/>
            <a:ext cx="0" cy="1114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92" name="Text Box 80"/>
          <p:cNvSpPr txBox="1">
            <a:spLocks noChangeArrowheads="1"/>
          </p:cNvSpPr>
          <p:nvPr/>
        </p:nvSpPr>
        <p:spPr bwMode="auto">
          <a:xfrm>
            <a:off x="314329" y="2247901"/>
            <a:ext cx="81652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Parts </a:t>
            </a:r>
          </a:p>
          <a:p>
            <a:pPr eaLnBrk="0" fontAlgn="base" hangingPunct="0">
              <a:spcBef>
                <a:spcPct val="0"/>
              </a:spcBef>
              <a:spcAft>
                <a:spcPct val="0"/>
              </a:spcAft>
            </a:pPr>
            <a:r>
              <a:rPr lang="en-US" sz="1000" b="1">
                <a:solidFill>
                  <a:srgbClr val="00279F"/>
                </a:solidFill>
              </a:rPr>
              <a:t>ordering </a:t>
            </a:r>
          </a:p>
          <a:p>
            <a:pPr eaLnBrk="0" fontAlgn="base" hangingPunct="0">
              <a:spcBef>
                <a:spcPct val="0"/>
              </a:spcBef>
              <a:spcAft>
                <a:spcPct val="0"/>
              </a:spcAft>
            </a:pPr>
            <a:r>
              <a:rPr lang="en-US" sz="1000" b="1">
                <a:solidFill>
                  <a:srgbClr val="00279F"/>
                </a:solidFill>
              </a:rPr>
              <a:t>system     </a:t>
            </a:r>
          </a:p>
        </p:txBody>
      </p:sp>
      <p:sp>
        <p:nvSpPr>
          <p:cNvPr id="1370193" name="Text Box 81"/>
          <p:cNvSpPr txBox="1">
            <a:spLocks noChangeArrowheads="1"/>
          </p:cNvSpPr>
          <p:nvPr/>
        </p:nvSpPr>
        <p:spPr bwMode="auto">
          <a:xfrm>
            <a:off x="2819405" y="5988050"/>
            <a:ext cx="1085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0000"/>
                </a:solidFill>
              </a:rPr>
              <a:t>180 minutes</a:t>
            </a:r>
          </a:p>
        </p:txBody>
      </p:sp>
      <p:sp>
        <p:nvSpPr>
          <p:cNvPr id="1370194" name="Text Box 82"/>
          <p:cNvSpPr txBox="1">
            <a:spLocks noChangeArrowheads="1"/>
          </p:cNvSpPr>
          <p:nvPr/>
        </p:nvSpPr>
        <p:spPr bwMode="auto">
          <a:xfrm>
            <a:off x="3276605" y="6196023"/>
            <a:ext cx="8165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150 min </a:t>
            </a:r>
          </a:p>
        </p:txBody>
      </p:sp>
      <p:sp>
        <p:nvSpPr>
          <p:cNvPr id="1370195" name="Text Box 83"/>
          <p:cNvSpPr txBox="1">
            <a:spLocks noChangeArrowheads="1"/>
          </p:cNvSpPr>
          <p:nvPr/>
        </p:nvSpPr>
        <p:spPr bwMode="auto">
          <a:xfrm>
            <a:off x="5434013" y="6029325"/>
            <a:ext cx="161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0000"/>
                </a:solidFill>
              </a:rPr>
              <a:t>D.T. -  3 hours  </a:t>
            </a:r>
          </a:p>
          <a:p>
            <a:pPr eaLnBrk="0" fontAlgn="base" hangingPunct="0">
              <a:spcBef>
                <a:spcPct val="0"/>
              </a:spcBef>
              <a:spcAft>
                <a:spcPct val="0"/>
              </a:spcAft>
            </a:pPr>
            <a:r>
              <a:rPr lang="en-US" sz="1200" b="1">
                <a:solidFill>
                  <a:srgbClr val="000000"/>
                </a:solidFill>
              </a:rPr>
              <a:t>V.A. -  300 minutes </a:t>
            </a:r>
          </a:p>
        </p:txBody>
      </p:sp>
      <p:sp>
        <p:nvSpPr>
          <p:cNvPr id="1370196" name="Text Box 84"/>
          <p:cNvSpPr txBox="1">
            <a:spLocks noChangeArrowheads="1"/>
          </p:cNvSpPr>
          <p:nvPr/>
        </p:nvSpPr>
        <p:spPr bwMode="auto">
          <a:xfrm rot="-511538">
            <a:off x="366114" y="2805529"/>
            <a:ext cx="15934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Bearing delivered  </a:t>
            </a:r>
          </a:p>
        </p:txBody>
      </p:sp>
      <p:sp>
        <p:nvSpPr>
          <p:cNvPr id="1370197" name="Line 85"/>
          <p:cNvSpPr>
            <a:spLocks noChangeShapeType="1"/>
          </p:cNvSpPr>
          <p:nvPr/>
        </p:nvSpPr>
        <p:spPr bwMode="auto">
          <a:xfrm>
            <a:off x="1128713" y="62198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98" name="Line 86"/>
          <p:cNvSpPr>
            <a:spLocks noChangeShapeType="1"/>
          </p:cNvSpPr>
          <p:nvPr/>
        </p:nvSpPr>
        <p:spPr bwMode="auto">
          <a:xfrm>
            <a:off x="1952625" y="6210300"/>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199" name="Text Box 87"/>
          <p:cNvSpPr txBox="1">
            <a:spLocks noChangeArrowheads="1"/>
          </p:cNvSpPr>
          <p:nvPr/>
        </p:nvSpPr>
        <p:spPr bwMode="auto">
          <a:xfrm>
            <a:off x="7300914" y="1476384"/>
            <a:ext cx="1243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Regular parts </a:t>
            </a:r>
          </a:p>
          <a:p>
            <a:pPr eaLnBrk="0" fontAlgn="base" hangingPunct="0">
              <a:spcBef>
                <a:spcPct val="0"/>
              </a:spcBef>
              <a:spcAft>
                <a:spcPct val="0"/>
              </a:spcAft>
            </a:pPr>
            <a:r>
              <a:rPr lang="en-US" sz="1200" b="1">
                <a:solidFill>
                  <a:srgbClr val="00279F"/>
                </a:solidFill>
              </a:rPr>
              <a:t>shipment   </a:t>
            </a:r>
          </a:p>
        </p:txBody>
      </p:sp>
      <p:sp>
        <p:nvSpPr>
          <p:cNvPr id="1370200" name="Line 88"/>
          <p:cNvSpPr>
            <a:spLocks noChangeShapeType="1"/>
          </p:cNvSpPr>
          <p:nvPr/>
        </p:nvSpPr>
        <p:spPr bwMode="auto">
          <a:xfrm flipH="1" flipV="1">
            <a:off x="2209800" y="2895600"/>
            <a:ext cx="2133600" cy="29718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01" name="Text Box 89"/>
          <p:cNvSpPr txBox="1">
            <a:spLocks noChangeArrowheads="1"/>
          </p:cNvSpPr>
          <p:nvPr/>
        </p:nvSpPr>
        <p:spPr bwMode="auto">
          <a:xfrm rot="3984244">
            <a:off x="1569164" y="4613247"/>
            <a:ext cx="2775119" cy="2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Pulled old bearing &amp; installed new  </a:t>
            </a:r>
          </a:p>
        </p:txBody>
      </p:sp>
      <p:sp>
        <p:nvSpPr>
          <p:cNvPr id="1370202" name="Text Box 90"/>
          <p:cNvSpPr txBox="1">
            <a:spLocks noChangeArrowheads="1"/>
          </p:cNvSpPr>
          <p:nvPr/>
        </p:nvSpPr>
        <p:spPr bwMode="auto">
          <a:xfrm>
            <a:off x="5789617" y="2247910"/>
            <a:ext cx="940831" cy="10156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000" b="1">
                <a:solidFill>
                  <a:srgbClr val="00279F"/>
                </a:solidFill>
              </a:rPr>
              <a:t>Safety area:</a:t>
            </a:r>
          </a:p>
          <a:p>
            <a:pPr eaLnBrk="0" fontAlgn="base" hangingPunct="0">
              <a:spcBef>
                <a:spcPct val="0"/>
              </a:spcBef>
              <a:spcAft>
                <a:spcPct val="0"/>
              </a:spcAft>
            </a:pPr>
            <a:r>
              <a:rPr lang="en-US" sz="1000" b="1">
                <a:solidFill>
                  <a:srgbClr val="00279F"/>
                </a:solidFill>
              </a:rPr>
              <a:t>ladders, </a:t>
            </a:r>
          </a:p>
          <a:p>
            <a:pPr eaLnBrk="0" fontAlgn="base" hangingPunct="0">
              <a:spcBef>
                <a:spcPct val="0"/>
              </a:spcBef>
              <a:spcAft>
                <a:spcPct val="0"/>
              </a:spcAft>
            </a:pPr>
            <a:r>
              <a:rPr lang="en-US" sz="1000" b="1">
                <a:solidFill>
                  <a:srgbClr val="00279F"/>
                </a:solidFill>
              </a:rPr>
              <a:t>slings, lifts, </a:t>
            </a:r>
          </a:p>
          <a:p>
            <a:pPr eaLnBrk="0" fontAlgn="base" hangingPunct="0">
              <a:spcBef>
                <a:spcPct val="0"/>
              </a:spcBef>
              <a:spcAft>
                <a:spcPct val="0"/>
              </a:spcAft>
            </a:pPr>
            <a:r>
              <a:rPr lang="en-US" sz="1000" b="1">
                <a:solidFill>
                  <a:srgbClr val="00279F"/>
                </a:solidFill>
              </a:rPr>
              <a:t>PPE, </a:t>
            </a:r>
          </a:p>
          <a:p>
            <a:pPr eaLnBrk="0" fontAlgn="base" hangingPunct="0">
              <a:spcBef>
                <a:spcPct val="0"/>
              </a:spcBef>
              <a:spcAft>
                <a:spcPct val="0"/>
              </a:spcAft>
            </a:pPr>
            <a:r>
              <a:rPr lang="en-US" sz="1000" b="1">
                <a:solidFill>
                  <a:srgbClr val="00279F"/>
                </a:solidFill>
              </a:rPr>
              <a:t>LOTO </a:t>
            </a:r>
          </a:p>
          <a:p>
            <a:pPr eaLnBrk="0" fontAlgn="base" hangingPunct="0">
              <a:spcBef>
                <a:spcPct val="0"/>
              </a:spcBef>
              <a:spcAft>
                <a:spcPct val="0"/>
              </a:spcAft>
            </a:pPr>
            <a:r>
              <a:rPr lang="en-US" sz="1000" b="1">
                <a:solidFill>
                  <a:srgbClr val="00279F"/>
                </a:solidFill>
              </a:rPr>
              <a:t>center, etc. </a:t>
            </a:r>
          </a:p>
        </p:txBody>
      </p:sp>
      <p:sp>
        <p:nvSpPr>
          <p:cNvPr id="1370207" name="Oval 95"/>
          <p:cNvSpPr>
            <a:spLocks noChangeArrowheads="1"/>
          </p:cNvSpPr>
          <p:nvPr/>
        </p:nvSpPr>
        <p:spPr bwMode="auto">
          <a:xfrm>
            <a:off x="5334000" y="5924550"/>
            <a:ext cx="1709738" cy="6985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08" name="Line 96"/>
          <p:cNvSpPr>
            <a:spLocks noChangeShapeType="1"/>
          </p:cNvSpPr>
          <p:nvPr/>
        </p:nvSpPr>
        <p:spPr bwMode="auto">
          <a:xfrm>
            <a:off x="5334001" y="6221413"/>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1370209" name="Picture 97" descr="SIT069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574800"/>
            <a:ext cx="457200" cy="331788"/>
          </a:xfrm>
          <a:prstGeom prst="rect">
            <a:avLst/>
          </a:prstGeom>
          <a:noFill/>
          <a:extLst>
            <a:ext uri="{909E8E84-426E-40DD-AFC4-6F175D3DCCD1}">
              <a14:hiddenFill xmlns:a14="http://schemas.microsoft.com/office/drawing/2010/main">
                <a:solidFill>
                  <a:srgbClr val="FFFFFF"/>
                </a:solidFill>
              </a14:hiddenFill>
            </a:ext>
          </a:extLst>
        </p:spPr>
      </p:pic>
      <p:sp>
        <p:nvSpPr>
          <p:cNvPr id="1370210" name="Text Box 98"/>
          <p:cNvSpPr txBox="1">
            <a:spLocks noChangeArrowheads="1"/>
          </p:cNvSpPr>
          <p:nvPr/>
        </p:nvSpPr>
        <p:spPr bwMode="auto">
          <a:xfrm>
            <a:off x="46028" y="42873"/>
            <a:ext cx="2217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1600" b="1" u="sng">
                <a:solidFill>
                  <a:srgbClr val="000000"/>
                </a:solidFill>
                <a:effectLst>
                  <a:outerShdw blurRad="38100" dist="38100" dir="2700000" algn="tl">
                    <a:srgbClr val="C0C0C0"/>
                  </a:outerShdw>
                </a:effectLst>
                <a:latin typeface="Times New Roman" pitchFamily="18" charset="0"/>
                <a:cs typeface="Times New Roman" pitchFamily="18" charset="0"/>
              </a:rPr>
              <a:t>Potential Future State </a:t>
            </a:r>
          </a:p>
          <a:p>
            <a:pPr algn="ctr" fontAlgn="base">
              <a:spcBef>
                <a:spcPct val="0"/>
              </a:spcBef>
              <a:spcAft>
                <a:spcPct val="0"/>
              </a:spcAft>
            </a:pPr>
            <a:r>
              <a:rPr lang="en-US" sz="1600" b="1" u="sng">
                <a:solidFill>
                  <a:srgbClr val="000000"/>
                </a:solidFill>
                <a:effectLst>
                  <a:outerShdw blurRad="38100" dist="38100" dir="2700000" algn="tl">
                    <a:srgbClr val="C0C0C0"/>
                  </a:outerShdw>
                </a:effectLst>
                <a:latin typeface="Times New Roman" pitchFamily="18" charset="0"/>
                <a:cs typeface="Times New Roman" pitchFamily="18" charset="0"/>
              </a:rPr>
              <a:t>Maintenance Map </a:t>
            </a:r>
          </a:p>
        </p:txBody>
      </p:sp>
      <p:sp>
        <p:nvSpPr>
          <p:cNvPr id="1370211" name="Text Box 99"/>
          <p:cNvSpPr txBox="1">
            <a:spLocks noChangeArrowheads="1"/>
          </p:cNvSpPr>
          <p:nvPr/>
        </p:nvSpPr>
        <p:spPr bwMode="auto">
          <a:xfrm rot="-110685220">
            <a:off x="357124" y="4528650"/>
            <a:ext cx="26075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dirty="0">
                <a:solidFill>
                  <a:srgbClr val="00279F"/>
                </a:solidFill>
              </a:rPr>
              <a:t>Planner opens job &amp;  estimates  </a:t>
            </a:r>
          </a:p>
        </p:txBody>
      </p:sp>
      <p:sp>
        <p:nvSpPr>
          <p:cNvPr id="1370212" name="Line 100"/>
          <p:cNvSpPr>
            <a:spLocks noChangeShapeType="1"/>
          </p:cNvSpPr>
          <p:nvPr/>
        </p:nvSpPr>
        <p:spPr bwMode="auto">
          <a:xfrm>
            <a:off x="276225" y="62198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13" name="Text Box 101"/>
          <p:cNvSpPr txBox="1">
            <a:spLocks noChangeArrowheads="1"/>
          </p:cNvSpPr>
          <p:nvPr/>
        </p:nvSpPr>
        <p:spPr bwMode="auto">
          <a:xfrm rot="16200000">
            <a:off x="-415219" y="4271141"/>
            <a:ext cx="1955985" cy="2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Planner orders bearing  </a:t>
            </a:r>
          </a:p>
        </p:txBody>
      </p:sp>
      <p:sp>
        <p:nvSpPr>
          <p:cNvPr id="1370214" name="Line 102"/>
          <p:cNvSpPr>
            <a:spLocks noChangeShapeType="1"/>
          </p:cNvSpPr>
          <p:nvPr/>
        </p:nvSpPr>
        <p:spPr bwMode="auto">
          <a:xfrm flipV="1">
            <a:off x="685800" y="2971800"/>
            <a:ext cx="1219200" cy="152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1370215" name="Picture 103" descr="SIT069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3097223"/>
            <a:ext cx="457200" cy="331787"/>
          </a:xfrm>
          <a:prstGeom prst="rect">
            <a:avLst/>
          </a:prstGeom>
          <a:noFill/>
          <a:extLst>
            <a:ext uri="{909E8E84-426E-40DD-AFC4-6F175D3DCCD1}">
              <a14:hiddenFill xmlns:a14="http://schemas.microsoft.com/office/drawing/2010/main">
                <a:solidFill>
                  <a:srgbClr val="FFFFFF"/>
                </a:solidFill>
              </a14:hiddenFill>
            </a:ext>
          </a:extLst>
        </p:spPr>
      </p:pic>
      <p:sp>
        <p:nvSpPr>
          <p:cNvPr id="1370216" name="Line 104"/>
          <p:cNvSpPr>
            <a:spLocks noChangeShapeType="1"/>
          </p:cNvSpPr>
          <p:nvPr/>
        </p:nvSpPr>
        <p:spPr bwMode="auto">
          <a:xfrm flipV="1">
            <a:off x="1600204" y="457200"/>
            <a:ext cx="762001" cy="533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17" name="Line 105"/>
          <p:cNvSpPr>
            <a:spLocks noChangeShapeType="1"/>
          </p:cNvSpPr>
          <p:nvPr/>
        </p:nvSpPr>
        <p:spPr bwMode="auto">
          <a:xfrm>
            <a:off x="2362205" y="457200"/>
            <a:ext cx="76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18" name="Line 106"/>
          <p:cNvSpPr>
            <a:spLocks noChangeShapeType="1"/>
          </p:cNvSpPr>
          <p:nvPr/>
        </p:nvSpPr>
        <p:spPr bwMode="auto">
          <a:xfrm flipV="1">
            <a:off x="2438400" y="457200"/>
            <a:ext cx="13716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19" name="Text Box 107"/>
          <p:cNvSpPr txBox="1">
            <a:spLocks noChangeArrowheads="1"/>
          </p:cNvSpPr>
          <p:nvPr/>
        </p:nvSpPr>
        <p:spPr bwMode="auto">
          <a:xfrm>
            <a:off x="1808155" y="5443547"/>
            <a:ext cx="1122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1200" b="1">
                <a:solidFill>
                  <a:srgbClr val="00279F"/>
                </a:solidFill>
              </a:rPr>
              <a:t>Planner kits </a:t>
            </a:r>
          </a:p>
          <a:p>
            <a:pPr algn="ctr" eaLnBrk="0" fontAlgn="base" hangingPunct="0">
              <a:spcBef>
                <a:spcPct val="0"/>
              </a:spcBef>
              <a:spcAft>
                <a:spcPct val="0"/>
              </a:spcAft>
            </a:pPr>
            <a:r>
              <a:rPr lang="en-US" sz="1200" b="1">
                <a:solidFill>
                  <a:srgbClr val="00279F"/>
                </a:solidFill>
              </a:rPr>
              <a:t>parts </a:t>
            </a:r>
          </a:p>
        </p:txBody>
      </p:sp>
      <p:sp>
        <p:nvSpPr>
          <p:cNvPr id="1370220" name="Line 108"/>
          <p:cNvSpPr>
            <a:spLocks noChangeShapeType="1"/>
          </p:cNvSpPr>
          <p:nvPr/>
        </p:nvSpPr>
        <p:spPr bwMode="auto">
          <a:xfrm>
            <a:off x="2805113" y="6219825"/>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21" name="Line 109"/>
          <p:cNvSpPr>
            <a:spLocks noChangeShapeType="1"/>
          </p:cNvSpPr>
          <p:nvPr/>
        </p:nvSpPr>
        <p:spPr bwMode="auto">
          <a:xfrm>
            <a:off x="4591050" y="621982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22" name="Text Box 110"/>
          <p:cNvSpPr txBox="1">
            <a:spLocks noChangeArrowheads="1"/>
          </p:cNvSpPr>
          <p:nvPr/>
        </p:nvSpPr>
        <p:spPr bwMode="auto">
          <a:xfrm>
            <a:off x="3929067" y="6219834"/>
            <a:ext cx="685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10 min</a:t>
            </a:r>
          </a:p>
        </p:txBody>
      </p:sp>
      <p:grpSp>
        <p:nvGrpSpPr>
          <p:cNvPr id="1370223" name="Group 111"/>
          <p:cNvGrpSpPr>
            <a:grpSpLocks/>
          </p:cNvGrpSpPr>
          <p:nvPr/>
        </p:nvGrpSpPr>
        <p:grpSpPr bwMode="auto">
          <a:xfrm>
            <a:off x="4191000" y="5910273"/>
            <a:ext cx="382588" cy="338137"/>
            <a:chOff x="4314" y="975"/>
            <a:chExt cx="240" cy="213"/>
          </a:xfrm>
        </p:grpSpPr>
        <p:sp>
          <p:nvSpPr>
            <p:cNvPr id="1370224" name="AutoShape 112"/>
            <p:cNvSpPr>
              <a:spLocks noChangeArrowheads="1"/>
            </p:cNvSpPr>
            <p:nvPr/>
          </p:nvSpPr>
          <p:spPr bwMode="auto">
            <a:xfrm>
              <a:off x="4365" y="1023"/>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25" name="AutoShape 113"/>
            <p:cNvSpPr>
              <a:spLocks noChangeArrowheads="1"/>
            </p:cNvSpPr>
            <p:nvPr/>
          </p:nvSpPr>
          <p:spPr bwMode="auto">
            <a:xfrm>
              <a:off x="4314" y="975"/>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226" name="Text Box 114"/>
          <p:cNvSpPr txBox="1">
            <a:spLocks noChangeArrowheads="1"/>
          </p:cNvSpPr>
          <p:nvPr/>
        </p:nvSpPr>
        <p:spPr bwMode="auto">
          <a:xfrm rot="3250677">
            <a:off x="2758358" y="4621184"/>
            <a:ext cx="1922321" cy="2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Returned bearing puller</a:t>
            </a:r>
          </a:p>
        </p:txBody>
      </p:sp>
      <p:grpSp>
        <p:nvGrpSpPr>
          <p:cNvPr id="1370227" name="Group 115"/>
          <p:cNvGrpSpPr>
            <a:grpSpLocks/>
          </p:cNvGrpSpPr>
          <p:nvPr/>
        </p:nvGrpSpPr>
        <p:grpSpPr bwMode="auto">
          <a:xfrm>
            <a:off x="6948488" y="1090623"/>
            <a:ext cx="381000" cy="338137"/>
            <a:chOff x="3888" y="2928"/>
            <a:chExt cx="240" cy="213"/>
          </a:xfrm>
        </p:grpSpPr>
        <p:sp>
          <p:nvSpPr>
            <p:cNvPr id="1370228" name="AutoShape 116"/>
            <p:cNvSpPr>
              <a:spLocks noChangeArrowheads="1"/>
            </p:cNvSpPr>
            <p:nvPr/>
          </p:nvSpPr>
          <p:spPr bwMode="auto">
            <a:xfrm>
              <a:off x="3939" y="2976"/>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29" name="AutoShape 117"/>
            <p:cNvSpPr>
              <a:spLocks noChangeArrowheads="1"/>
            </p:cNvSpPr>
            <p:nvPr/>
          </p:nvSpPr>
          <p:spPr bwMode="auto">
            <a:xfrm rot="10800000">
              <a:off x="3888" y="2928"/>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230" name="Text Box 118"/>
          <p:cNvSpPr txBox="1">
            <a:spLocks noChangeArrowheads="1"/>
          </p:cNvSpPr>
          <p:nvPr/>
        </p:nvSpPr>
        <p:spPr bwMode="auto">
          <a:xfrm>
            <a:off x="7300918" y="1039822"/>
            <a:ext cx="1735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Planner/Scheduler/</a:t>
            </a:r>
          </a:p>
          <a:p>
            <a:pPr eaLnBrk="0" fontAlgn="base" hangingPunct="0">
              <a:spcBef>
                <a:spcPct val="0"/>
              </a:spcBef>
              <a:spcAft>
                <a:spcPct val="0"/>
              </a:spcAft>
            </a:pPr>
            <a:r>
              <a:rPr lang="en-US" sz="1200" b="1">
                <a:solidFill>
                  <a:srgbClr val="00279F"/>
                </a:solidFill>
              </a:rPr>
              <a:t>Reliability Engineer  </a:t>
            </a:r>
          </a:p>
        </p:txBody>
      </p:sp>
      <p:grpSp>
        <p:nvGrpSpPr>
          <p:cNvPr id="1370231" name="Group 119"/>
          <p:cNvGrpSpPr>
            <a:grpSpLocks/>
          </p:cNvGrpSpPr>
          <p:nvPr/>
        </p:nvGrpSpPr>
        <p:grpSpPr bwMode="auto">
          <a:xfrm>
            <a:off x="504825" y="5715000"/>
            <a:ext cx="381000" cy="338138"/>
            <a:chOff x="3888" y="2928"/>
            <a:chExt cx="240" cy="213"/>
          </a:xfrm>
        </p:grpSpPr>
        <p:sp>
          <p:nvSpPr>
            <p:cNvPr id="1370232" name="AutoShape 120"/>
            <p:cNvSpPr>
              <a:spLocks noChangeArrowheads="1"/>
            </p:cNvSpPr>
            <p:nvPr/>
          </p:nvSpPr>
          <p:spPr bwMode="auto">
            <a:xfrm>
              <a:off x="3939" y="2976"/>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33" name="AutoShape 121"/>
            <p:cNvSpPr>
              <a:spLocks noChangeArrowheads="1"/>
            </p:cNvSpPr>
            <p:nvPr/>
          </p:nvSpPr>
          <p:spPr bwMode="auto">
            <a:xfrm rot="10800000">
              <a:off x="3888" y="2928"/>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grpSp>
        <p:nvGrpSpPr>
          <p:cNvPr id="1370234" name="Group 122"/>
          <p:cNvGrpSpPr>
            <a:grpSpLocks/>
          </p:cNvGrpSpPr>
          <p:nvPr/>
        </p:nvGrpSpPr>
        <p:grpSpPr bwMode="auto">
          <a:xfrm>
            <a:off x="1371605" y="5715000"/>
            <a:ext cx="381000" cy="338138"/>
            <a:chOff x="3888" y="2928"/>
            <a:chExt cx="240" cy="213"/>
          </a:xfrm>
        </p:grpSpPr>
        <p:sp>
          <p:nvSpPr>
            <p:cNvPr id="1370235" name="AutoShape 123"/>
            <p:cNvSpPr>
              <a:spLocks noChangeArrowheads="1"/>
            </p:cNvSpPr>
            <p:nvPr/>
          </p:nvSpPr>
          <p:spPr bwMode="auto">
            <a:xfrm>
              <a:off x="3939" y="2976"/>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36" name="AutoShape 124"/>
            <p:cNvSpPr>
              <a:spLocks noChangeArrowheads="1"/>
            </p:cNvSpPr>
            <p:nvPr/>
          </p:nvSpPr>
          <p:spPr bwMode="auto">
            <a:xfrm rot="10800000">
              <a:off x="3888" y="2928"/>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grpSp>
        <p:nvGrpSpPr>
          <p:cNvPr id="1370237" name="Group 125"/>
          <p:cNvGrpSpPr>
            <a:grpSpLocks/>
          </p:cNvGrpSpPr>
          <p:nvPr/>
        </p:nvGrpSpPr>
        <p:grpSpPr bwMode="auto">
          <a:xfrm>
            <a:off x="2133600" y="5757873"/>
            <a:ext cx="381000" cy="338137"/>
            <a:chOff x="3888" y="2928"/>
            <a:chExt cx="240" cy="213"/>
          </a:xfrm>
        </p:grpSpPr>
        <p:sp>
          <p:nvSpPr>
            <p:cNvPr id="1370238" name="AutoShape 126"/>
            <p:cNvSpPr>
              <a:spLocks noChangeArrowheads="1"/>
            </p:cNvSpPr>
            <p:nvPr/>
          </p:nvSpPr>
          <p:spPr bwMode="auto">
            <a:xfrm>
              <a:off x="3939" y="2976"/>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39" name="AutoShape 127"/>
            <p:cNvSpPr>
              <a:spLocks noChangeArrowheads="1"/>
            </p:cNvSpPr>
            <p:nvPr/>
          </p:nvSpPr>
          <p:spPr bwMode="auto">
            <a:xfrm rot="10800000">
              <a:off x="3888" y="2928"/>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240" name="Line 128"/>
          <p:cNvSpPr>
            <a:spLocks noChangeShapeType="1"/>
          </p:cNvSpPr>
          <p:nvPr/>
        </p:nvSpPr>
        <p:spPr bwMode="auto">
          <a:xfrm>
            <a:off x="304800" y="6457950"/>
            <a:ext cx="4268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41" name="Line 129"/>
          <p:cNvSpPr>
            <a:spLocks noChangeShapeType="1"/>
          </p:cNvSpPr>
          <p:nvPr/>
        </p:nvSpPr>
        <p:spPr bwMode="auto">
          <a:xfrm>
            <a:off x="4573588" y="6448425"/>
            <a:ext cx="7604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42" name="Text Box 130"/>
          <p:cNvSpPr txBox="1">
            <a:spLocks noChangeArrowheads="1"/>
          </p:cNvSpPr>
          <p:nvPr/>
        </p:nvSpPr>
        <p:spPr bwMode="auto">
          <a:xfrm>
            <a:off x="4605342" y="6219834"/>
            <a:ext cx="685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333399"/>
                </a:solidFill>
              </a:rPr>
              <a:t>30 min</a:t>
            </a:r>
          </a:p>
        </p:txBody>
      </p:sp>
      <p:grpSp>
        <p:nvGrpSpPr>
          <p:cNvPr id="1370243" name="Group 131"/>
          <p:cNvGrpSpPr>
            <a:grpSpLocks/>
          </p:cNvGrpSpPr>
          <p:nvPr/>
        </p:nvGrpSpPr>
        <p:grpSpPr bwMode="auto">
          <a:xfrm>
            <a:off x="4876805" y="5757873"/>
            <a:ext cx="381000" cy="338137"/>
            <a:chOff x="3888" y="2928"/>
            <a:chExt cx="240" cy="213"/>
          </a:xfrm>
        </p:grpSpPr>
        <p:sp>
          <p:nvSpPr>
            <p:cNvPr id="1370244" name="AutoShape 132"/>
            <p:cNvSpPr>
              <a:spLocks noChangeArrowheads="1"/>
            </p:cNvSpPr>
            <p:nvPr/>
          </p:nvSpPr>
          <p:spPr bwMode="auto">
            <a:xfrm>
              <a:off x="3939" y="2976"/>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45" name="AutoShape 133"/>
            <p:cNvSpPr>
              <a:spLocks noChangeArrowheads="1"/>
            </p:cNvSpPr>
            <p:nvPr/>
          </p:nvSpPr>
          <p:spPr bwMode="auto">
            <a:xfrm rot="10800000">
              <a:off x="3888" y="2928"/>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246" name="Line 134"/>
          <p:cNvSpPr>
            <a:spLocks noChangeShapeType="1"/>
          </p:cNvSpPr>
          <p:nvPr/>
        </p:nvSpPr>
        <p:spPr bwMode="auto">
          <a:xfrm flipV="1">
            <a:off x="5181600" y="3352800"/>
            <a:ext cx="1981200" cy="23622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70247" name="Text Box 135"/>
          <p:cNvSpPr txBox="1">
            <a:spLocks noChangeArrowheads="1"/>
          </p:cNvSpPr>
          <p:nvPr/>
        </p:nvSpPr>
        <p:spPr bwMode="auto">
          <a:xfrm rot="-2991497">
            <a:off x="4626224" y="4401316"/>
            <a:ext cx="2706190" cy="2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a:solidFill>
                  <a:srgbClr val="00279F"/>
                </a:solidFill>
              </a:rPr>
              <a:t>Determine cause of bearing failure</a:t>
            </a:r>
          </a:p>
        </p:txBody>
      </p:sp>
      <p:sp>
        <p:nvSpPr>
          <p:cNvPr id="1370248" name="Line 136"/>
          <p:cNvSpPr>
            <a:spLocks noChangeShapeType="1"/>
          </p:cNvSpPr>
          <p:nvPr/>
        </p:nvSpPr>
        <p:spPr bwMode="auto">
          <a:xfrm flipH="1" flipV="1">
            <a:off x="2057400" y="3276600"/>
            <a:ext cx="228600" cy="23622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nvGrpSpPr>
          <p:cNvPr id="1370249" name="Group 137"/>
          <p:cNvGrpSpPr>
            <a:grpSpLocks/>
          </p:cNvGrpSpPr>
          <p:nvPr/>
        </p:nvGrpSpPr>
        <p:grpSpPr bwMode="auto">
          <a:xfrm>
            <a:off x="6049964" y="3805238"/>
            <a:ext cx="3038962" cy="1681162"/>
            <a:chOff x="3735" y="2397"/>
            <a:chExt cx="1876" cy="1059"/>
          </a:xfrm>
        </p:grpSpPr>
        <p:grpSp>
          <p:nvGrpSpPr>
            <p:cNvPr id="1370250" name="Group 138"/>
            <p:cNvGrpSpPr>
              <a:grpSpLocks/>
            </p:cNvGrpSpPr>
            <p:nvPr/>
          </p:nvGrpSpPr>
          <p:grpSpPr bwMode="auto">
            <a:xfrm>
              <a:off x="4292" y="2397"/>
              <a:ext cx="235" cy="213"/>
              <a:chOff x="3888" y="2928"/>
              <a:chExt cx="240" cy="213"/>
            </a:xfrm>
          </p:grpSpPr>
          <p:sp>
            <p:nvSpPr>
              <p:cNvPr id="1370251" name="AutoShape 139"/>
              <p:cNvSpPr>
                <a:spLocks noChangeArrowheads="1"/>
              </p:cNvSpPr>
              <p:nvPr/>
            </p:nvSpPr>
            <p:spPr bwMode="auto">
              <a:xfrm>
                <a:off x="3939" y="2976"/>
                <a:ext cx="144" cy="12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1370252" name="AutoShape 140"/>
              <p:cNvSpPr>
                <a:spLocks noChangeArrowheads="1"/>
              </p:cNvSpPr>
              <p:nvPr/>
            </p:nvSpPr>
            <p:spPr bwMode="auto">
              <a:xfrm rot="10800000">
                <a:off x="3888" y="2928"/>
                <a:ext cx="240" cy="21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grpSp>
        <p:sp>
          <p:nvSpPr>
            <p:cNvPr id="1370253" name="Text Box 141"/>
            <p:cNvSpPr txBox="1">
              <a:spLocks noChangeArrowheads="1"/>
            </p:cNvSpPr>
            <p:nvPr/>
          </p:nvSpPr>
          <p:spPr bwMode="auto">
            <a:xfrm>
              <a:off x="3735" y="2448"/>
              <a:ext cx="187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400" b="1">
                  <a:solidFill>
                    <a:srgbClr val="000000"/>
                  </a:solidFill>
                  <a:latin typeface="Times New Roman" pitchFamily="18" charset="0"/>
                </a:rPr>
                <a:t>                           Reliability Engineer </a:t>
              </a:r>
            </a:p>
            <a:p>
              <a:pPr eaLnBrk="0" fontAlgn="base" hangingPunct="0">
                <a:spcBef>
                  <a:spcPct val="0"/>
                </a:spcBef>
                <a:spcAft>
                  <a:spcPct val="0"/>
                </a:spcAft>
              </a:pPr>
              <a:r>
                <a:rPr lang="en-US" sz="1400" b="1">
                  <a:solidFill>
                    <a:srgbClr val="000000"/>
                  </a:solidFill>
                  <a:latin typeface="Times New Roman" pitchFamily="18" charset="0"/>
                </a:rPr>
                <a:t>          determines that this bearing </a:t>
              </a:r>
            </a:p>
            <a:p>
              <a:pPr eaLnBrk="0" fontAlgn="base" hangingPunct="0">
                <a:spcBef>
                  <a:spcPct val="0"/>
                </a:spcBef>
                <a:spcAft>
                  <a:spcPct val="0"/>
                </a:spcAft>
              </a:pPr>
              <a:r>
                <a:rPr lang="en-US" sz="1400" b="1">
                  <a:solidFill>
                    <a:srgbClr val="000000"/>
                  </a:solidFill>
                  <a:latin typeface="Times New Roman" pitchFamily="18" charset="0"/>
                </a:rPr>
                <a:t>     should be part of a vibration </a:t>
              </a:r>
            </a:p>
            <a:p>
              <a:pPr eaLnBrk="0" fontAlgn="base" hangingPunct="0">
                <a:spcBef>
                  <a:spcPct val="0"/>
                </a:spcBef>
                <a:spcAft>
                  <a:spcPct val="0"/>
                </a:spcAft>
              </a:pPr>
              <a:r>
                <a:rPr lang="en-US" sz="1400" b="1">
                  <a:solidFill>
                    <a:srgbClr val="000000"/>
                  </a:solidFill>
                  <a:latin typeface="Times New Roman" pitchFamily="18" charset="0"/>
                </a:rPr>
                <a:t>analysis route. At some point the </a:t>
              </a:r>
            </a:p>
            <a:p>
              <a:pPr eaLnBrk="0" fontAlgn="base" hangingPunct="0">
                <a:spcBef>
                  <a:spcPct val="0"/>
                </a:spcBef>
                <a:spcAft>
                  <a:spcPct val="0"/>
                </a:spcAft>
              </a:pPr>
              <a:r>
                <a:rPr lang="en-US" sz="1400" b="1">
                  <a:solidFill>
                    <a:srgbClr val="000000"/>
                  </a:solidFill>
                  <a:latin typeface="Times New Roman" pitchFamily="18" charset="0"/>
                </a:rPr>
                <a:t>bearing starts to fail and is picked </a:t>
              </a:r>
            </a:p>
            <a:p>
              <a:pPr eaLnBrk="0" fontAlgn="base" hangingPunct="0">
                <a:spcBef>
                  <a:spcPct val="0"/>
                </a:spcBef>
                <a:spcAft>
                  <a:spcPct val="0"/>
                </a:spcAft>
              </a:pPr>
              <a:r>
                <a:rPr lang="en-US" sz="1400" b="1">
                  <a:solidFill>
                    <a:srgbClr val="000000"/>
                  </a:solidFill>
                  <a:latin typeface="Times New Roman" pitchFamily="18" charset="0"/>
                </a:rPr>
                <a:t>up by the vibration analysis </a:t>
              </a:r>
            </a:p>
            <a:p>
              <a:pPr eaLnBrk="0" fontAlgn="base" hangingPunct="0">
                <a:spcBef>
                  <a:spcPct val="0"/>
                </a:spcBef>
                <a:spcAft>
                  <a:spcPct val="0"/>
                </a:spcAft>
              </a:pPr>
              <a:r>
                <a:rPr lang="en-US" sz="1400" b="1">
                  <a:solidFill>
                    <a:srgbClr val="000000"/>
                  </a:solidFill>
                  <a:latin typeface="Times New Roman" pitchFamily="18" charset="0"/>
                </a:rPr>
                <a:t>equipment.  </a:t>
              </a:r>
            </a:p>
          </p:txBody>
        </p:sp>
      </p:grpSp>
    </p:spTree>
    <p:extLst>
      <p:ext uri="{BB962C8B-B14F-4D97-AF65-F5344CB8AC3E}">
        <p14:creationId xmlns:p14="http://schemas.microsoft.com/office/powerpoint/2010/main" val="915083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70249"/>
                                        </p:tgtEl>
                                        <p:attrNameLst>
                                          <p:attrName>style.visibility</p:attrName>
                                        </p:attrNameLst>
                                      </p:cBhvr>
                                      <p:to>
                                        <p:strVal val="visible"/>
                                      </p:to>
                                    </p:set>
                                    <p:animEffect transition="in" filter="dissolve">
                                      <p:cBhvr>
                                        <p:cTn id="7" dur="500"/>
                                        <p:tgtEl>
                                          <p:spTgt spid="1370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70171"/>
                                        </p:tgtEl>
                                        <p:attrNameLst>
                                          <p:attrName>style.visibility</p:attrName>
                                        </p:attrNameLst>
                                      </p:cBhvr>
                                      <p:to>
                                        <p:strVal val="visible"/>
                                      </p:to>
                                    </p:set>
                                    <p:animEffect transition="in" filter="wipe(up)">
                                      <p:cBhvr>
                                        <p:cTn id="12" dur="500"/>
                                        <p:tgtEl>
                                          <p:spTgt spid="1370171"/>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370211">
                                            <p:txEl>
                                              <p:pRg st="0" end="0"/>
                                            </p:txEl>
                                          </p:spTgt>
                                        </p:tgtEl>
                                        <p:attrNameLst>
                                          <p:attrName>style.visibility</p:attrName>
                                        </p:attrNameLst>
                                      </p:cBhvr>
                                      <p:to>
                                        <p:strVal val="visible"/>
                                      </p:to>
                                    </p:set>
                                    <p:animEffect transition="in" filter="dissolve">
                                      <p:cBhvr>
                                        <p:cTn id="16" dur="500"/>
                                        <p:tgtEl>
                                          <p:spTgt spid="1370211">
                                            <p:txEl>
                                              <p:pRg st="0" end="0"/>
                                            </p:txEl>
                                          </p:spTgt>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1370231"/>
                                        </p:tgtEl>
                                        <p:attrNameLst>
                                          <p:attrName>style.visibility</p:attrName>
                                        </p:attrNameLst>
                                      </p:cBhvr>
                                      <p:to>
                                        <p:strVal val="visible"/>
                                      </p:to>
                                    </p:set>
                                    <p:animEffect transition="in" filter="dissolve">
                                      <p:cBhvr>
                                        <p:cTn id="20" dur="500"/>
                                        <p:tgtEl>
                                          <p:spTgt spid="13702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70178"/>
                                        </p:tgtEl>
                                        <p:attrNameLst>
                                          <p:attrName>style.visibility</p:attrName>
                                        </p:attrNameLst>
                                      </p:cBhvr>
                                      <p:to>
                                        <p:strVal val="visible"/>
                                      </p:to>
                                    </p:set>
                                    <p:animEffect transition="in" filter="wipe(down)">
                                      <p:cBhvr>
                                        <p:cTn id="25" dur="500"/>
                                        <p:tgtEl>
                                          <p:spTgt spid="1370178"/>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370213">
                                            <p:txEl>
                                              <p:pRg st="0" end="0"/>
                                            </p:txEl>
                                          </p:spTgt>
                                        </p:tgtEl>
                                        <p:attrNameLst>
                                          <p:attrName>style.visibility</p:attrName>
                                        </p:attrNameLst>
                                      </p:cBhvr>
                                      <p:to>
                                        <p:strVal val="visible"/>
                                      </p:to>
                                    </p:set>
                                    <p:animEffect transition="in" filter="dissolve">
                                      <p:cBhvr>
                                        <p:cTn id="29" dur="500"/>
                                        <p:tgtEl>
                                          <p:spTgt spid="137021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70214"/>
                                        </p:tgtEl>
                                        <p:attrNameLst>
                                          <p:attrName>style.visibility</p:attrName>
                                        </p:attrNameLst>
                                      </p:cBhvr>
                                      <p:to>
                                        <p:strVal val="visible"/>
                                      </p:to>
                                    </p:set>
                                    <p:animEffect transition="in" filter="wipe(left)">
                                      <p:cBhvr>
                                        <p:cTn id="34" dur="500"/>
                                        <p:tgtEl>
                                          <p:spTgt spid="1370214"/>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70196"/>
                                        </p:tgtEl>
                                        <p:attrNameLst>
                                          <p:attrName>style.visibility</p:attrName>
                                        </p:attrNameLst>
                                      </p:cBhvr>
                                      <p:to>
                                        <p:strVal val="visible"/>
                                      </p:to>
                                    </p:set>
                                    <p:animEffect transition="in" filter="dissolve">
                                      <p:cBhvr>
                                        <p:cTn id="38" dur="500"/>
                                        <p:tgtEl>
                                          <p:spTgt spid="1370196"/>
                                        </p:tgtEl>
                                      </p:cBhvr>
                                    </p:animEffect>
                                  </p:childTnLst>
                                </p:cTn>
                              </p:par>
                            </p:childTnLst>
                          </p:cTn>
                        </p:par>
                        <p:par>
                          <p:cTn id="39" fill="hold" nodeType="afterGroup">
                            <p:stCondLst>
                              <p:cond delay="1000"/>
                            </p:stCondLst>
                            <p:childTnLst>
                              <p:par>
                                <p:cTn id="40" presetID="9" presetClass="entr" presetSubtype="0" fill="hold" nodeType="afterEffect">
                                  <p:stCondLst>
                                    <p:cond delay="1000"/>
                                  </p:stCondLst>
                                  <p:childTnLst>
                                    <p:set>
                                      <p:cBhvr>
                                        <p:cTn id="41" dur="1" fill="hold">
                                          <p:stCondLst>
                                            <p:cond delay="0"/>
                                          </p:stCondLst>
                                        </p:cTn>
                                        <p:tgtEl>
                                          <p:spTgt spid="1370215"/>
                                        </p:tgtEl>
                                        <p:attrNameLst>
                                          <p:attrName>style.visibility</p:attrName>
                                        </p:attrNameLst>
                                      </p:cBhvr>
                                      <p:to>
                                        <p:strVal val="visible"/>
                                      </p:to>
                                    </p:set>
                                    <p:animEffect transition="in" filter="dissolve">
                                      <p:cBhvr>
                                        <p:cTn id="42" dur="500"/>
                                        <p:tgtEl>
                                          <p:spTgt spid="13702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370234"/>
                                        </p:tgtEl>
                                        <p:attrNameLst>
                                          <p:attrName>style.visibility</p:attrName>
                                        </p:attrNameLst>
                                      </p:cBhvr>
                                      <p:to>
                                        <p:strVal val="visible"/>
                                      </p:to>
                                    </p:set>
                                    <p:animEffect transition="in" filter="dissolve">
                                      <p:cBhvr>
                                        <p:cTn id="47" dur="500"/>
                                        <p:tgtEl>
                                          <p:spTgt spid="1370234"/>
                                        </p:tgtEl>
                                      </p:cBhvr>
                                    </p:animEffect>
                                  </p:childTnLst>
                                </p:cTn>
                              </p:par>
                            </p:childTnLst>
                          </p:cTn>
                        </p:par>
                        <p:par>
                          <p:cTn id="48" fill="hold" nodeType="afterGroup">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370216"/>
                                        </p:tgtEl>
                                        <p:attrNameLst>
                                          <p:attrName>style.visibility</p:attrName>
                                        </p:attrNameLst>
                                      </p:cBhvr>
                                      <p:to>
                                        <p:strVal val="visible"/>
                                      </p:to>
                                    </p:set>
                                    <p:animEffect transition="in" filter="wipe(down)">
                                      <p:cBhvr>
                                        <p:cTn id="51" dur="500"/>
                                        <p:tgtEl>
                                          <p:spTgt spid="1370216"/>
                                        </p:tgtEl>
                                      </p:cBhvr>
                                    </p:animEffect>
                                  </p:childTnLst>
                                </p:cTn>
                              </p:par>
                            </p:childTnLst>
                          </p:cTn>
                        </p:par>
                        <p:par>
                          <p:cTn id="52" fill="hold" nodeType="afterGroup">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370217"/>
                                        </p:tgtEl>
                                        <p:attrNameLst>
                                          <p:attrName>style.visibility</p:attrName>
                                        </p:attrNameLst>
                                      </p:cBhvr>
                                      <p:to>
                                        <p:strVal val="visible"/>
                                      </p:to>
                                    </p:set>
                                    <p:animEffect transition="in" filter="wipe(up)">
                                      <p:cBhvr>
                                        <p:cTn id="55" dur="500"/>
                                        <p:tgtEl>
                                          <p:spTgt spid="1370217"/>
                                        </p:tgtEl>
                                      </p:cBhvr>
                                    </p:animEffect>
                                  </p:childTnLst>
                                </p:cTn>
                              </p:par>
                            </p:childTnLst>
                          </p:cTn>
                        </p:par>
                        <p:par>
                          <p:cTn id="56" fill="hold" nodeType="afterGroup">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370218"/>
                                        </p:tgtEl>
                                        <p:attrNameLst>
                                          <p:attrName>style.visibility</p:attrName>
                                        </p:attrNameLst>
                                      </p:cBhvr>
                                      <p:to>
                                        <p:strVal val="visible"/>
                                      </p:to>
                                    </p:set>
                                    <p:animEffect transition="in" filter="wipe(left)">
                                      <p:cBhvr>
                                        <p:cTn id="59" dur="500"/>
                                        <p:tgtEl>
                                          <p:spTgt spid="1370218"/>
                                        </p:tgtEl>
                                      </p:cBhvr>
                                    </p:animEffect>
                                  </p:childTnLst>
                                </p:cTn>
                              </p:par>
                            </p:childTnLst>
                          </p:cTn>
                        </p:par>
                        <p:par>
                          <p:cTn id="60" fill="hold" nodeType="afterGroup">
                            <p:stCondLst>
                              <p:cond delay="2000"/>
                            </p:stCondLst>
                            <p:childTnLst>
                              <p:par>
                                <p:cTn id="61" presetID="9" presetClass="entr" presetSubtype="0" fill="hold" grpId="0" nodeType="afterEffect">
                                  <p:stCondLst>
                                    <p:cond delay="0"/>
                                  </p:stCondLst>
                                  <p:childTnLst>
                                    <p:set>
                                      <p:cBhvr>
                                        <p:cTn id="62" dur="1" fill="hold">
                                          <p:stCondLst>
                                            <p:cond delay="0"/>
                                          </p:stCondLst>
                                        </p:cTn>
                                        <p:tgtEl>
                                          <p:spTgt spid="1370181"/>
                                        </p:tgtEl>
                                        <p:attrNameLst>
                                          <p:attrName>style.visibility</p:attrName>
                                        </p:attrNameLst>
                                      </p:cBhvr>
                                      <p:to>
                                        <p:strVal val="visible"/>
                                      </p:to>
                                    </p:set>
                                    <p:animEffect transition="in" filter="dissolve">
                                      <p:cBhvr>
                                        <p:cTn id="63" dur="500"/>
                                        <p:tgtEl>
                                          <p:spTgt spid="137018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1370237"/>
                                        </p:tgtEl>
                                        <p:attrNameLst>
                                          <p:attrName>style.visibility</p:attrName>
                                        </p:attrNameLst>
                                      </p:cBhvr>
                                      <p:to>
                                        <p:strVal val="visible"/>
                                      </p:to>
                                    </p:set>
                                    <p:animEffect transition="in" filter="dissolve">
                                      <p:cBhvr>
                                        <p:cTn id="68" dur="500"/>
                                        <p:tgtEl>
                                          <p:spTgt spid="1370237"/>
                                        </p:tgtEl>
                                      </p:cBhvr>
                                    </p:animEffect>
                                  </p:childTnLst>
                                </p:cTn>
                              </p:par>
                            </p:childTnLst>
                          </p:cTn>
                        </p:par>
                        <p:par>
                          <p:cTn id="69" fill="hold" nodeType="afterGroup">
                            <p:stCondLst>
                              <p:cond delay="500"/>
                            </p:stCondLst>
                            <p:childTnLst>
                              <p:par>
                                <p:cTn id="70" presetID="9" presetClass="entr" presetSubtype="0" fill="hold" nodeType="afterEffect">
                                  <p:stCondLst>
                                    <p:cond delay="1000"/>
                                  </p:stCondLst>
                                  <p:childTnLst>
                                    <p:set>
                                      <p:cBhvr>
                                        <p:cTn id="71" dur="1" fill="hold">
                                          <p:stCondLst>
                                            <p:cond delay="0"/>
                                          </p:stCondLst>
                                        </p:cTn>
                                        <p:tgtEl>
                                          <p:spTgt spid="1370219"/>
                                        </p:tgtEl>
                                        <p:attrNameLst>
                                          <p:attrName>style.visibility</p:attrName>
                                        </p:attrNameLst>
                                      </p:cBhvr>
                                      <p:to>
                                        <p:strVal val="visible"/>
                                      </p:to>
                                    </p:set>
                                    <p:animEffect transition="in" filter="dissolve">
                                      <p:cBhvr>
                                        <p:cTn id="72" dur="500"/>
                                        <p:tgtEl>
                                          <p:spTgt spid="1370219"/>
                                        </p:tgtEl>
                                      </p:cBhvr>
                                    </p:animEffect>
                                  </p:childTnLst>
                                </p:cTn>
                              </p:par>
                            </p:childTnLst>
                          </p:cTn>
                        </p:par>
                        <p:par>
                          <p:cTn id="73" fill="hold" nodeType="afterGroup">
                            <p:stCondLst>
                              <p:cond delay="2000"/>
                            </p:stCondLst>
                            <p:childTnLst>
                              <p:par>
                                <p:cTn id="74" presetID="22" presetClass="entr" presetSubtype="4" fill="hold" grpId="0" nodeType="afterEffect">
                                  <p:stCondLst>
                                    <p:cond delay="0"/>
                                  </p:stCondLst>
                                  <p:childTnLst>
                                    <p:set>
                                      <p:cBhvr>
                                        <p:cTn id="75" dur="1" fill="hold">
                                          <p:stCondLst>
                                            <p:cond delay="0"/>
                                          </p:stCondLst>
                                        </p:cTn>
                                        <p:tgtEl>
                                          <p:spTgt spid="1370248"/>
                                        </p:tgtEl>
                                        <p:attrNameLst>
                                          <p:attrName>style.visibility</p:attrName>
                                        </p:attrNameLst>
                                      </p:cBhvr>
                                      <p:to>
                                        <p:strVal val="visible"/>
                                      </p:to>
                                    </p:set>
                                    <p:animEffect transition="in" filter="wipe(down)">
                                      <p:cBhvr>
                                        <p:cTn id="76" dur="500"/>
                                        <p:tgtEl>
                                          <p:spTgt spid="137024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nodeType="clickEffect">
                                  <p:stCondLst>
                                    <p:cond delay="0"/>
                                  </p:stCondLst>
                                  <p:childTnLst>
                                    <p:set>
                                      <p:cBhvr>
                                        <p:cTn id="80" dur="1" fill="hold">
                                          <p:stCondLst>
                                            <p:cond delay="0"/>
                                          </p:stCondLst>
                                        </p:cTn>
                                        <p:tgtEl>
                                          <p:spTgt spid="1370188"/>
                                        </p:tgtEl>
                                        <p:attrNameLst>
                                          <p:attrName>style.visibility</p:attrName>
                                        </p:attrNameLst>
                                      </p:cBhvr>
                                      <p:to>
                                        <p:strVal val="visible"/>
                                      </p:to>
                                    </p:set>
                                    <p:animEffect transition="in" filter="dissolve">
                                      <p:cBhvr>
                                        <p:cTn id="81" dur="500"/>
                                        <p:tgtEl>
                                          <p:spTgt spid="1370188"/>
                                        </p:tgtEl>
                                      </p:cBhvr>
                                    </p:animEffect>
                                  </p:childTnLst>
                                </p:cTn>
                              </p:par>
                            </p:childTnLst>
                          </p:cTn>
                        </p:par>
                        <p:par>
                          <p:cTn id="82" fill="hold" nodeType="afterGroup">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1370184"/>
                                        </p:tgtEl>
                                        <p:attrNameLst>
                                          <p:attrName>style.visibility</p:attrName>
                                        </p:attrNameLst>
                                      </p:cBhvr>
                                      <p:to>
                                        <p:strVal val="visible"/>
                                      </p:to>
                                    </p:set>
                                    <p:animEffect transition="in" filter="wipe(up)">
                                      <p:cBhvr>
                                        <p:cTn id="85" dur="500"/>
                                        <p:tgtEl>
                                          <p:spTgt spid="1370184"/>
                                        </p:tgtEl>
                                      </p:cBhvr>
                                    </p:animEffect>
                                  </p:childTnLst>
                                </p:cTn>
                              </p:par>
                            </p:childTnLst>
                          </p:cTn>
                        </p:par>
                        <p:par>
                          <p:cTn id="86" fill="hold" nodeType="afterGroup">
                            <p:stCondLst>
                              <p:cond delay="1000"/>
                            </p:stCondLst>
                            <p:childTnLst>
                              <p:par>
                                <p:cTn id="87" presetID="9" presetClass="entr" presetSubtype="0" fill="hold" nodeType="afterEffect">
                                  <p:stCondLst>
                                    <p:cond delay="0"/>
                                  </p:stCondLst>
                                  <p:childTnLst>
                                    <p:set>
                                      <p:cBhvr>
                                        <p:cTn id="88" dur="1" fill="hold">
                                          <p:stCondLst>
                                            <p:cond delay="0"/>
                                          </p:stCondLst>
                                        </p:cTn>
                                        <p:tgtEl>
                                          <p:spTgt spid="1370201">
                                            <p:txEl>
                                              <p:pRg st="0" end="0"/>
                                            </p:txEl>
                                          </p:spTgt>
                                        </p:tgtEl>
                                        <p:attrNameLst>
                                          <p:attrName>style.visibility</p:attrName>
                                        </p:attrNameLst>
                                      </p:cBhvr>
                                      <p:to>
                                        <p:strVal val="visible"/>
                                      </p:to>
                                    </p:set>
                                    <p:animEffect transition="in" filter="dissolve">
                                      <p:cBhvr>
                                        <p:cTn id="89" dur="500"/>
                                        <p:tgtEl>
                                          <p:spTgt spid="1370201">
                                            <p:txEl>
                                              <p:pRg st="0" end="0"/>
                                            </p:txEl>
                                          </p:spTgt>
                                        </p:tgtEl>
                                      </p:cBhvr>
                                    </p:animEffect>
                                  </p:childTnLst>
                                </p:cTn>
                              </p:par>
                            </p:childTnLst>
                          </p:cTn>
                        </p:par>
                        <p:par>
                          <p:cTn id="90" fill="hold" nodeType="afterGroup">
                            <p:stCondLst>
                              <p:cond delay="1500"/>
                            </p:stCondLst>
                            <p:childTnLst>
                              <p:par>
                                <p:cTn id="91" presetID="9" presetClass="entr" presetSubtype="0" fill="hold" nodeType="afterEffect">
                                  <p:stCondLst>
                                    <p:cond delay="0"/>
                                  </p:stCondLst>
                                  <p:childTnLst>
                                    <p:set>
                                      <p:cBhvr>
                                        <p:cTn id="92" dur="1" fill="hold">
                                          <p:stCondLst>
                                            <p:cond delay="0"/>
                                          </p:stCondLst>
                                        </p:cTn>
                                        <p:tgtEl>
                                          <p:spTgt spid="1370185"/>
                                        </p:tgtEl>
                                        <p:attrNameLst>
                                          <p:attrName>style.visibility</p:attrName>
                                        </p:attrNameLst>
                                      </p:cBhvr>
                                      <p:to>
                                        <p:strVal val="visible"/>
                                      </p:to>
                                    </p:set>
                                    <p:animEffect transition="in" filter="dissolve">
                                      <p:cBhvr>
                                        <p:cTn id="93" dur="500"/>
                                        <p:tgtEl>
                                          <p:spTgt spid="137018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nodeType="clickEffect">
                                  <p:stCondLst>
                                    <p:cond delay="0"/>
                                  </p:stCondLst>
                                  <p:childTnLst>
                                    <p:set>
                                      <p:cBhvr>
                                        <p:cTn id="97" dur="1" fill="hold">
                                          <p:stCondLst>
                                            <p:cond delay="0"/>
                                          </p:stCondLst>
                                        </p:cTn>
                                        <p:tgtEl>
                                          <p:spTgt spid="1370223"/>
                                        </p:tgtEl>
                                        <p:attrNameLst>
                                          <p:attrName>style.visibility</p:attrName>
                                        </p:attrNameLst>
                                      </p:cBhvr>
                                      <p:to>
                                        <p:strVal val="visible"/>
                                      </p:to>
                                    </p:set>
                                    <p:animEffect transition="in" filter="dissolve">
                                      <p:cBhvr>
                                        <p:cTn id="98" dur="500"/>
                                        <p:tgtEl>
                                          <p:spTgt spid="1370223"/>
                                        </p:tgtEl>
                                      </p:cBhvr>
                                    </p:animEffect>
                                  </p:childTnLst>
                                </p:cTn>
                              </p:par>
                            </p:childTnLst>
                          </p:cTn>
                        </p:par>
                        <p:par>
                          <p:cTn id="99" fill="hold" nodeType="afterGroup">
                            <p:stCondLst>
                              <p:cond delay="500"/>
                            </p:stCondLst>
                            <p:childTnLst>
                              <p:par>
                                <p:cTn id="100" presetID="22" presetClass="entr" presetSubtype="4" fill="hold" grpId="0" nodeType="afterEffect">
                                  <p:stCondLst>
                                    <p:cond delay="1000"/>
                                  </p:stCondLst>
                                  <p:childTnLst>
                                    <p:set>
                                      <p:cBhvr>
                                        <p:cTn id="101" dur="1" fill="hold">
                                          <p:stCondLst>
                                            <p:cond delay="0"/>
                                          </p:stCondLst>
                                        </p:cTn>
                                        <p:tgtEl>
                                          <p:spTgt spid="1370200"/>
                                        </p:tgtEl>
                                        <p:attrNameLst>
                                          <p:attrName>style.visibility</p:attrName>
                                        </p:attrNameLst>
                                      </p:cBhvr>
                                      <p:to>
                                        <p:strVal val="visible"/>
                                      </p:to>
                                    </p:set>
                                    <p:animEffect transition="in" filter="wipe(down)">
                                      <p:cBhvr>
                                        <p:cTn id="102" dur="500"/>
                                        <p:tgtEl>
                                          <p:spTgt spid="1370200"/>
                                        </p:tgtEl>
                                      </p:cBhvr>
                                    </p:animEffect>
                                  </p:childTnLst>
                                </p:cTn>
                              </p:par>
                            </p:childTnLst>
                          </p:cTn>
                        </p:par>
                        <p:par>
                          <p:cTn id="103" fill="hold" nodeType="afterGroup">
                            <p:stCondLst>
                              <p:cond delay="2000"/>
                            </p:stCondLst>
                            <p:childTnLst>
                              <p:par>
                                <p:cTn id="104" presetID="9" presetClass="entr" presetSubtype="0" fill="hold" nodeType="afterEffect">
                                  <p:stCondLst>
                                    <p:cond delay="0"/>
                                  </p:stCondLst>
                                  <p:childTnLst>
                                    <p:set>
                                      <p:cBhvr>
                                        <p:cTn id="105" dur="1" fill="hold">
                                          <p:stCondLst>
                                            <p:cond delay="0"/>
                                          </p:stCondLst>
                                        </p:cTn>
                                        <p:tgtEl>
                                          <p:spTgt spid="1370226">
                                            <p:txEl>
                                              <p:pRg st="0" end="0"/>
                                            </p:txEl>
                                          </p:spTgt>
                                        </p:tgtEl>
                                        <p:attrNameLst>
                                          <p:attrName>style.visibility</p:attrName>
                                        </p:attrNameLst>
                                      </p:cBhvr>
                                      <p:to>
                                        <p:strVal val="visible"/>
                                      </p:to>
                                    </p:set>
                                    <p:animEffect transition="in" filter="dissolve">
                                      <p:cBhvr>
                                        <p:cTn id="106" dur="500"/>
                                        <p:tgtEl>
                                          <p:spTgt spid="1370226">
                                            <p:txEl>
                                              <p:pRg st="0" end="0"/>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ntr" presetSubtype="0" fill="hold" nodeType="clickEffect">
                                  <p:stCondLst>
                                    <p:cond delay="0"/>
                                  </p:stCondLst>
                                  <p:childTnLst>
                                    <p:set>
                                      <p:cBhvr>
                                        <p:cTn id="110" dur="1" fill="hold">
                                          <p:stCondLst>
                                            <p:cond delay="0"/>
                                          </p:stCondLst>
                                        </p:cTn>
                                        <p:tgtEl>
                                          <p:spTgt spid="1370243"/>
                                        </p:tgtEl>
                                        <p:attrNameLst>
                                          <p:attrName>style.visibility</p:attrName>
                                        </p:attrNameLst>
                                      </p:cBhvr>
                                      <p:to>
                                        <p:strVal val="visible"/>
                                      </p:to>
                                    </p:set>
                                    <p:animEffect transition="in" filter="dissolve">
                                      <p:cBhvr>
                                        <p:cTn id="111" dur="500"/>
                                        <p:tgtEl>
                                          <p:spTgt spid="1370243"/>
                                        </p:tgtEl>
                                      </p:cBhvr>
                                    </p:animEffect>
                                  </p:childTnLst>
                                </p:cTn>
                              </p:par>
                            </p:childTnLst>
                          </p:cTn>
                        </p:par>
                        <p:par>
                          <p:cTn id="112" fill="hold" nodeType="afterGroup">
                            <p:stCondLst>
                              <p:cond delay="500"/>
                            </p:stCondLst>
                            <p:childTnLst>
                              <p:par>
                                <p:cTn id="113" presetID="22" presetClass="entr" presetSubtype="4" fill="hold" grpId="0" nodeType="afterEffect">
                                  <p:stCondLst>
                                    <p:cond delay="0"/>
                                  </p:stCondLst>
                                  <p:childTnLst>
                                    <p:set>
                                      <p:cBhvr>
                                        <p:cTn id="114" dur="1" fill="hold">
                                          <p:stCondLst>
                                            <p:cond delay="0"/>
                                          </p:stCondLst>
                                        </p:cTn>
                                        <p:tgtEl>
                                          <p:spTgt spid="1370246"/>
                                        </p:tgtEl>
                                        <p:attrNameLst>
                                          <p:attrName>style.visibility</p:attrName>
                                        </p:attrNameLst>
                                      </p:cBhvr>
                                      <p:to>
                                        <p:strVal val="visible"/>
                                      </p:to>
                                    </p:set>
                                    <p:animEffect transition="in" filter="wipe(down)">
                                      <p:cBhvr>
                                        <p:cTn id="115" dur="500"/>
                                        <p:tgtEl>
                                          <p:spTgt spid="1370246"/>
                                        </p:tgtEl>
                                      </p:cBhvr>
                                    </p:animEffect>
                                  </p:childTnLst>
                                </p:cTn>
                              </p:par>
                            </p:childTnLst>
                          </p:cTn>
                        </p:par>
                        <p:par>
                          <p:cTn id="116" fill="hold" nodeType="afterGroup">
                            <p:stCondLst>
                              <p:cond delay="1000"/>
                            </p:stCondLst>
                            <p:childTnLst>
                              <p:par>
                                <p:cTn id="117" presetID="9" presetClass="entr" presetSubtype="0" fill="hold" nodeType="afterEffect">
                                  <p:stCondLst>
                                    <p:cond delay="0"/>
                                  </p:stCondLst>
                                  <p:childTnLst>
                                    <p:set>
                                      <p:cBhvr>
                                        <p:cTn id="118" dur="1" fill="hold">
                                          <p:stCondLst>
                                            <p:cond delay="0"/>
                                          </p:stCondLst>
                                        </p:cTn>
                                        <p:tgtEl>
                                          <p:spTgt spid="1370247">
                                            <p:txEl>
                                              <p:pRg st="0" end="0"/>
                                            </p:txEl>
                                          </p:spTgt>
                                        </p:tgtEl>
                                        <p:attrNameLst>
                                          <p:attrName>style.visibility</p:attrName>
                                        </p:attrNameLst>
                                      </p:cBhvr>
                                      <p:to>
                                        <p:strVal val="visible"/>
                                      </p:to>
                                    </p:set>
                                    <p:animEffect transition="in" filter="dissolve">
                                      <p:cBhvr>
                                        <p:cTn id="119" dur="500"/>
                                        <p:tgtEl>
                                          <p:spTgt spid="1370247">
                                            <p:txEl>
                                              <p:pRg st="0" end="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5" presetClass="entr" presetSubtype="0" fill="hold" grpId="0" nodeType="clickEffect">
                                  <p:stCondLst>
                                    <p:cond delay="0"/>
                                  </p:stCondLst>
                                  <p:childTnLst>
                                    <p:set>
                                      <p:cBhvr>
                                        <p:cTn id="123" dur="1" fill="hold">
                                          <p:stCondLst>
                                            <p:cond delay="0"/>
                                          </p:stCondLst>
                                        </p:cTn>
                                        <p:tgtEl>
                                          <p:spTgt spid="1370207"/>
                                        </p:tgtEl>
                                        <p:attrNameLst>
                                          <p:attrName>style.visibility</p:attrName>
                                        </p:attrNameLst>
                                      </p:cBhvr>
                                      <p:to>
                                        <p:strVal val="visible"/>
                                      </p:to>
                                    </p:set>
                                    <p:anim calcmode="lin" valueType="num">
                                      <p:cBhvr>
                                        <p:cTn id="124" dur="1000" fill="hold"/>
                                        <p:tgtEl>
                                          <p:spTgt spid="1370207"/>
                                        </p:tgtEl>
                                        <p:attrNameLst>
                                          <p:attrName>ppt_w</p:attrName>
                                        </p:attrNameLst>
                                      </p:cBhvr>
                                      <p:tavLst>
                                        <p:tav tm="0">
                                          <p:val>
                                            <p:fltVal val="0"/>
                                          </p:val>
                                        </p:tav>
                                        <p:tav tm="100000">
                                          <p:val>
                                            <p:strVal val="#ppt_w"/>
                                          </p:val>
                                        </p:tav>
                                      </p:tavLst>
                                    </p:anim>
                                    <p:anim calcmode="lin" valueType="num">
                                      <p:cBhvr>
                                        <p:cTn id="125" dur="1000" fill="hold"/>
                                        <p:tgtEl>
                                          <p:spTgt spid="1370207"/>
                                        </p:tgtEl>
                                        <p:attrNameLst>
                                          <p:attrName>ppt_h</p:attrName>
                                        </p:attrNameLst>
                                      </p:cBhvr>
                                      <p:tavLst>
                                        <p:tav tm="0">
                                          <p:val>
                                            <p:fltVal val="0"/>
                                          </p:val>
                                        </p:tav>
                                        <p:tav tm="100000">
                                          <p:val>
                                            <p:strVal val="#ppt_h"/>
                                          </p:val>
                                        </p:tav>
                                      </p:tavLst>
                                    </p:anim>
                                    <p:anim calcmode="lin" valueType="num">
                                      <p:cBhvr>
                                        <p:cTn id="126" dur="1000" fill="hold"/>
                                        <p:tgtEl>
                                          <p:spTgt spid="1370207"/>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13702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71" grpId="0" animBg="1"/>
      <p:bldP spid="1370178" grpId="0" animBg="1"/>
      <p:bldP spid="1370181" grpId="0"/>
      <p:bldP spid="1370184" grpId="0" animBg="1"/>
      <p:bldP spid="1370196" grpId="0"/>
      <p:bldP spid="1370200" grpId="0" animBg="1"/>
      <p:bldP spid="1370207" grpId="0" animBg="1"/>
      <p:bldP spid="1370214" grpId="0" animBg="1"/>
      <p:bldP spid="1370216" grpId="0" animBg="1"/>
      <p:bldP spid="1370217" grpId="0" animBg="1"/>
      <p:bldP spid="1370218" grpId="0" animBg="1"/>
      <p:bldP spid="1370246" grpId="0" animBg="1"/>
      <p:bldP spid="13702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Logo"/>
</p:tagLst>
</file>

<file path=ppt/tags/tag10.xml><?xml version="1.0" encoding="utf-8"?>
<p:tagLst xmlns:a="http://schemas.openxmlformats.org/drawingml/2006/main" xmlns:r="http://schemas.openxmlformats.org/officeDocument/2006/relationships" xmlns:p="http://schemas.openxmlformats.org/presentationml/2006/main">
  <p:tag name="SHAPETYPE" val="Logo"/>
</p:tagLst>
</file>

<file path=ppt/tags/tag11.xml><?xml version="1.0" encoding="utf-8"?>
<p:tagLst xmlns:a="http://schemas.openxmlformats.org/drawingml/2006/main" xmlns:r="http://schemas.openxmlformats.org/officeDocument/2006/relationships" xmlns:p="http://schemas.openxmlformats.org/presentationml/2006/main">
  <p:tag name="SHAPETYPE" val="Logo"/>
</p:tagLst>
</file>

<file path=ppt/tags/tag2.xml><?xml version="1.0" encoding="utf-8"?>
<p:tagLst xmlns:a="http://schemas.openxmlformats.org/drawingml/2006/main" xmlns:r="http://schemas.openxmlformats.org/officeDocument/2006/relationships" xmlns:p="http://schemas.openxmlformats.org/presentationml/2006/main">
  <p:tag name="SHAPETYPE" val="Logo"/>
</p:tagLst>
</file>

<file path=ppt/tags/tag3.xml><?xml version="1.0" encoding="utf-8"?>
<p:tagLst xmlns:a="http://schemas.openxmlformats.org/drawingml/2006/main" xmlns:r="http://schemas.openxmlformats.org/officeDocument/2006/relationships" xmlns:p="http://schemas.openxmlformats.org/presentationml/2006/main">
  <p:tag name="SHAPETYPE" val="Logo"/>
</p:tagLst>
</file>

<file path=ppt/tags/tag4.xml><?xml version="1.0" encoding="utf-8"?>
<p:tagLst xmlns:a="http://schemas.openxmlformats.org/drawingml/2006/main" xmlns:r="http://schemas.openxmlformats.org/officeDocument/2006/relationships" xmlns:p="http://schemas.openxmlformats.org/presentationml/2006/main">
  <p:tag name="SHAPETYPE" val="Logo"/>
</p:tagLst>
</file>

<file path=ppt/tags/tag5.xml><?xml version="1.0" encoding="utf-8"?>
<p:tagLst xmlns:a="http://schemas.openxmlformats.org/drawingml/2006/main" xmlns:r="http://schemas.openxmlformats.org/officeDocument/2006/relationships" xmlns:p="http://schemas.openxmlformats.org/presentationml/2006/main">
  <p:tag name="SHAPETYPE" val="Logo"/>
</p:tagLst>
</file>

<file path=ppt/tags/tag6.xml><?xml version="1.0" encoding="utf-8"?>
<p:tagLst xmlns:a="http://schemas.openxmlformats.org/drawingml/2006/main" xmlns:r="http://schemas.openxmlformats.org/officeDocument/2006/relationships" xmlns:p="http://schemas.openxmlformats.org/presentationml/2006/main">
  <p:tag name="SHAPETYPE" val="Logo"/>
</p:tagLst>
</file>

<file path=ppt/tags/tag7.xml><?xml version="1.0" encoding="utf-8"?>
<p:tagLst xmlns:a="http://schemas.openxmlformats.org/drawingml/2006/main" xmlns:r="http://schemas.openxmlformats.org/officeDocument/2006/relationships" xmlns:p="http://schemas.openxmlformats.org/presentationml/2006/main">
  <p:tag name="SHAPETYPE" val="Logo"/>
</p:tagLst>
</file>

<file path=ppt/tags/tag8.xml><?xml version="1.0" encoding="utf-8"?>
<p:tagLst xmlns:a="http://schemas.openxmlformats.org/drawingml/2006/main" xmlns:r="http://schemas.openxmlformats.org/officeDocument/2006/relationships" xmlns:p="http://schemas.openxmlformats.org/presentationml/2006/main">
  <p:tag name="SHAPETYPE" val="Logo"/>
</p:tagLst>
</file>

<file path=ppt/tags/tag9.xml><?xml version="1.0" encoding="utf-8"?>
<p:tagLst xmlns:a="http://schemas.openxmlformats.org/drawingml/2006/main" xmlns:r="http://schemas.openxmlformats.org/officeDocument/2006/relationships" xmlns:p="http://schemas.openxmlformats.org/presentationml/2006/main">
  <p:tag name="SHAPETYPE" val="Log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 MfgSol_Train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O MfgSol_Train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1_FO MfgSol_Train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3_FO MfgSol_Train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1_ESIS Presentation template">
  <a:themeElements>
    <a:clrScheme name="Chubb">
      <a:dk1>
        <a:sysClr val="windowText" lastClr="000000"/>
      </a:dk1>
      <a:lt1>
        <a:sysClr val="window" lastClr="FFFFFF"/>
      </a:lt1>
      <a:dk2>
        <a:srgbClr val="4B4E53"/>
      </a:dk2>
      <a:lt2>
        <a:srgbClr val="AFAFAF"/>
      </a:lt2>
      <a:accent1>
        <a:srgbClr val="01C1D6"/>
      </a:accent1>
      <a:accent2>
        <a:srgbClr val="FF6600"/>
      </a:accent2>
      <a:accent3>
        <a:srgbClr val="6E27C5"/>
      </a:accent3>
      <a:accent4>
        <a:srgbClr val="FFB617"/>
      </a:accent4>
      <a:accent5>
        <a:srgbClr val="FF0198"/>
      </a:accent5>
      <a:accent6>
        <a:srgbClr val="150F96"/>
      </a:accent6>
      <a:hlink>
        <a:srgbClr val="150F96"/>
      </a:hlink>
      <a:folHlink>
        <a:srgbClr val="FF0198"/>
      </a:folHlink>
    </a:clrScheme>
    <a:fontScheme name="Chubb Georgia">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50000"/>
          </a:schemeClr>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Chubb interim (v1.02).potx" id="{EC62FA99-1CC2-4E22-9398-9A86D33CF217}" vid="{2BC7F51C-E5B4-4225-BE6B-E46B90AAC12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 MfgSol_Training</Template>
  <TotalTime>460</TotalTime>
  <Words>1143</Words>
  <Application>Microsoft Office PowerPoint</Application>
  <PresentationFormat>On-screen Show (4:3)</PresentationFormat>
  <Paragraphs>299</Paragraphs>
  <Slides>27</Slides>
  <Notes>1</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27</vt:i4>
      </vt:variant>
    </vt:vector>
  </HeadingPairs>
  <TitlesOfParts>
    <vt:vector size="40" baseType="lpstr">
      <vt:lpstr>Arial</vt:lpstr>
      <vt:lpstr>Calibri</vt:lpstr>
      <vt:lpstr>Century Gothic</vt:lpstr>
      <vt:lpstr>Courier New</vt:lpstr>
      <vt:lpstr>Georgia</vt:lpstr>
      <vt:lpstr>Symbol</vt:lpstr>
      <vt:lpstr>Times New Roman</vt:lpstr>
      <vt:lpstr>FO MfgSol_Training</vt:lpstr>
      <vt:lpstr>Default Design</vt:lpstr>
      <vt:lpstr>2_FO MfgSol_Training</vt:lpstr>
      <vt:lpstr>1_FO MfgSol_Training</vt:lpstr>
      <vt:lpstr>3_FO MfgSol_Training</vt:lpstr>
      <vt:lpstr>1_ESIS Presentation template</vt:lpstr>
      <vt:lpstr>The Case For Maintenance Excellence</vt:lpstr>
      <vt:lpstr>The Case For Maintenance Excellence</vt:lpstr>
      <vt:lpstr>One more reason…</vt:lpstr>
      <vt:lpstr>How Much Does Poor Maintenance Cost?</vt:lpstr>
      <vt:lpstr>Step 1:  Assessment</vt:lpstr>
      <vt:lpstr>Step 2:  Execute An Improvement Plan</vt:lpstr>
      <vt:lpstr>Planned versus Reactive Maintenance:  A Case Study</vt:lpstr>
      <vt:lpstr>PowerPoint Presentation</vt:lpstr>
      <vt:lpstr>PowerPoint Presentation</vt:lpstr>
      <vt:lpstr>Maintenance Mapping Summary</vt:lpstr>
      <vt:lpstr>The Value of Precision Maintenance</vt:lpstr>
      <vt:lpstr>PowerPoint Presentation</vt:lpstr>
      <vt:lpstr>What is Precision Maintenance?</vt:lpstr>
      <vt:lpstr>Why is Precision Maintenance important?</vt:lpstr>
      <vt:lpstr>Total Productive Maintenance</vt:lpstr>
      <vt:lpstr>Old versus New Thinking…</vt:lpstr>
      <vt:lpstr>PowerPoint Presentation</vt:lpstr>
      <vt:lpstr>PowerPoint Presentation</vt:lpstr>
      <vt:lpstr>PowerPoint Presentation</vt:lpstr>
      <vt:lpstr>PowerPoint Presentation</vt:lpstr>
      <vt:lpstr>PowerPoint Presentation</vt:lpstr>
      <vt:lpstr>How Do We Start?</vt:lpstr>
      <vt:lpstr>Keys to Success</vt:lpstr>
      <vt:lpstr>Keys to Success</vt:lpstr>
      <vt:lpstr>Summary</vt:lpstr>
      <vt:lpstr>Final Thoughts…</vt:lpstr>
      <vt:lpstr>PowerPoint Presentation</vt:lpstr>
    </vt:vector>
  </TitlesOfParts>
  <Company>Fuss &amp; O'Neill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Bouvier</dc:creator>
  <cp:lastModifiedBy>Larry Bouvier</cp:lastModifiedBy>
  <cp:revision>26</cp:revision>
  <dcterms:created xsi:type="dcterms:W3CDTF">2018-10-12T18:08:26Z</dcterms:created>
  <dcterms:modified xsi:type="dcterms:W3CDTF">2024-01-18T16:54:36Z</dcterms:modified>
</cp:coreProperties>
</file>