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95" r:id="rId5"/>
  </p:sldMasterIdLst>
  <p:notesMasterIdLst>
    <p:notesMasterId r:id="rId25"/>
  </p:notesMasterIdLst>
  <p:handoutMasterIdLst>
    <p:handoutMasterId r:id="rId26"/>
  </p:handoutMasterIdLst>
  <p:sldIdLst>
    <p:sldId id="4259" r:id="rId6"/>
    <p:sldId id="4260" r:id="rId7"/>
    <p:sldId id="4912" r:id="rId8"/>
    <p:sldId id="4913" r:id="rId9"/>
    <p:sldId id="4158" r:id="rId10"/>
    <p:sldId id="4911" r:id="rId11"/>
    <p:sldId id="4370" r:id="rId12"/>
    <p:sldId id="4157" r:id="rId13"/>
    <p:sldId id="4291" r:id="rId14"/>
    <p:sldId id="4341" r:id="rId15"/>
    <p:sldId id="4340" r:id="rId16"/>
    <p:sldId id="4240" r:id="rId17"/>
    <p:sldId id="4366" r:id="rId18"/>
    <p:sldId id="4294" r:id="rId19"/>
    <p:sldId id="4296" r:id="rId20"/>
    <p:sldId id="4357" r:id="rId21"/>
    <p:sldId id="4914" r:id="rId22"/>
    <p:sldId id="4909" r:id="rId23"/>
    <p:sldId id="4313" r:id="rId24"/>
  </p:sldIdLst>
  <p:sldSz cx="12192000" cy="6858000"/>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CP Launch Training" id="{7A9FFD9D-0513-4277-B4AC-0D504DA062F9}">
          <p14:sldIdLst>
            <p14:sldId id="4259"/>
            <p14:sldId id="4260"/>
            <p14:sldId id="4912"/>
            <p14:sldId id="4913"/>
            <p14:sldId id="4158"/>
            <p14:sldId id="4911"/>
            <p14:sldId id="4370"/>
            <p14:sldId id="4157"/>
            <p14:sldId id="4291"/>
            <p14:sldId id="4341"/>
            <p14:sldId id="4340"/>
            <p14:sldId id="4240"/>
            <p14:sldId id="4366"/>
            <p14:sldId id="4294"/>
            <p14:sldId id="4296"/>
            <p14:sldId id="4357"/>
            <p14:sldId id="4914"/>
            <p14:sldId id="4909"/>
            <p14:sldId id="4313"/>
          </p14:sldIdLst>
        </p14:section>
      </p14:sectionLst>
    </p:ext>
    <p:ext uri="{EFAFB233-063F-42B5-8137-9DF3F51BA10A}">
      <p15:sldGuideLst xmlns:p15="http://schemas.microsoft.com/office/powerpoint/2012/main">
        <p15:guide id="1" orient="horz" pos="2160" userDrawn="1">
          <p15:clr>
            <a:srgbClr val="A4A3A4"/>
          </p15:clr>
        </p15:guide>
        <p15:guide id="2" pos="51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C05504-E353-76D2-4D8C-59BB71323DAD}" name="Wilsey, Danielle M." initials="DW" userId="S::dmwilsey@sba.gov::aa198e54-a3bc-4e6a-8e73-d5a11eeac4a2" providerId="AD"/>
  <p188:author id="{A5E94237-534F-5CDE-0302-C1E2C779F7F4}" name="Raycraft, Joseph" initials="RJ" userId="S::jraycraft@sba.gov::ce525fae-56de-4e01-a95d-f54087df126c" providerId="AD"/>
  <p188:author id="{E973FB52-DC3B-8D4E-2D5E-05B985D006BE}" name="Sullivan, Stephen P." initials="SP" userId="S::spsulliv@sba.gov::23f04bcd-4129-4268-a642-d9faca15df17" providerId="AD"/>
  <p188:author id="{E7DD0B5D-20A9-716A-88A4-8DEC8C121B72}" name="Hayes, Patrick K." initials="PH" userId="S::PKHayes@sba.gov::718820e7-4ee4-4f63-93a6-d7a5e8dd10d6" providerId="AD"/>
  <p188:author id="{0556B379-BDC9-047B-BCDC-3FC4358E4791}" name="Brewer, Patricia L." initials="BPL" userId="S::plbrewer@sba.gov::c7d2f7dd-e1da-433a-b139-f293bcab39be" providerId="AD"/>
  <p188:author id="{FCE79380-7BF0-AE41-1C3D-71A6BD187BA0}" name="Pische, Daniel J" initials="DP" userId="S::djpische@sba.gov::0e7d92e9-55a0-4403-93bd-8a2f6fa9f69f" providerId="AD"/>
  <p188:author id="{09B0FC87-D513-3632-3698-83C7131DAFDC}" name="Roenbaugh, Gayle R." initials="GR" userId="S::grroenbaugh@sba.gov::72bbdc9e-5459-4a56-a0bd-aec6384d0352" providerId="AD"/>
  <p188:author id="{748AE098-8A85-3D0F-B28F-CC84DCC2C897}" name="LaMendola, Grace E." initials="LE" userId="S::gelamendola@sba.gov::c2998145-bb50-4450-877c-9cbe4c85b85c" providerId="AD"/>
  <p188:author id="{88CBE6B4-9BA2-3861-C41F-AB96AF85323D}" name="Puckett, Randall A." initials="PA" userId="S::rapuckett@sba.gov::e383ab29-8eb4-46de-8a2f-0e8002d8c45d" providerId="AD"/>
  <p188:author id="{9D543BBA-35B1-6A51-B517-9C416C724F69}" name="Allen, Ginger C." initials="AC" userId="S::gcallen@sba.gov::46342e30-2c97-4fb7-abef-a13f3388208b" providerId="AD"/>
  <p188:author id="{36E4CFCC-AB42-F8A6-F173-E239507DE8B2}" name="Puckett, Randall A." initials="PRA" userId="S::RAPuckett@sba.gov::e383ab29-8eb4-46de-8a2f-0e8002d8c45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en Killian" initials="K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0000"/>
    <a:srgbClr val="002E6D"/>
    <a:srgbClr val="1B1E29"/>
    <a:srgbClr val="007DBC"/>
    <a:srgbClr val="003E7F"/>
    <a:srgbClr val="00B050"/>
    <a:srgbClr val="003F80"/>
    <a:srgbClr val="898989"/>
    <a:srgbClr val="007E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667" autoAdjust="0"/>
  </p:normalViewPr>
  <p:slideViewPr>
    <p:cSldViewPr snapToGrid="0">
      <p:cViewPr varScale="1">
        <p:scale>
          <a:sx n="50" d="100"/>
          <a:sy n="50" d="100"/>
        </p:scale>
        <p:origin x="1260" y="32"/>
      </p:cViewPr>
      <p:guideLst>
        <p:guide orient="horz" pos="2160"/>
        <p:guide pos="5120"/>
      </p:guideLst>
    </p:cSldViewPr>
  </p:slideViewPr>
  <p:notesTextViewPr>
    <p:cViewPr>
      <p:scale>
        <a:sx n="1" d="1"/>
        <a:sy n="1" d="1"/>
      </p:scale>
      <p:origin x="0" y="0"/>
    </p:cViewPr>
  </p:notesTextViewPr>
  <p:notesViewPr>
    <p:cSldViewPr snapToGrid="0">
      <p:cViewPr varScale="1">
        <p:scale>
          <a:sx n="58" d="100"/>
          <a:sy n="58" d="100"/>
        </p:scale>
        <p:origin x="2528"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3647"/>
          </a:xfrm>
          <a:prstGeom prst="rect">
            <a:avLst/>
          </a:prstGeom>
        </p:spPr>
        <p:txBody>
          <a:bodyPr vert="horz" lIns="92546" tIns="46273" rIns="92546" bIns="46273" rtlCol="0"/>
          <a:lstStyle>
            <a:lvl1pPr algn="r">
              <a:defRPr sz="1200"/>
            </a:lvl1pPr>
          </a:lstStyle>
          <a:p>
            <a:fld id="{17062E8F-0327-1B44-880E-F1AFCA2C073C}" type="datetimeFigureOut">
              <a:rPr lang="en-US" smtClean="0"/>
              <a:t>4/17/2025</a:t>
            </a:fld>
            <a:endParaRPr lang="en-US"/>
          </a:p>
        </p:txBody>
      </p:sp>
      <p:sp>
        <p:nvSpPr>
          <p:cNvPr id="4" name="Footer Placeholder 3"/>
          <p:cNvSpPr>
            <a:spLocks noGrp="1"/>
          </p:cNvSpPr>
          <p:nvPr>
            <p:ph type="ftr" sz="quarter" idx="2"/>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777193"/>
            <a:ext cx="3013763" cy="463646"/>
          </a:xfrm>
          <a:prstGeom prst="rect">
            <a:avLst/>
          </a:prstGeom>
        </p:spPr>
        <p:txBody>
          <a:bodyPr vert="horz" lIns="92546" tIns="46273" rIns="92546" bIns="46273" rtlCol="0" anchor="b"/>
          <a:lstStyle>
            <a:lvl1pPr algn="r">
              <a:defRPr sz="1200"/>
            </a:lvl1pPr>
          </a:lstStyle>
          <a:p>
            <a:fld id="{721A873F-EF5E-994B-9976-428F934A075E}" type="slidenum">
              <a:rPr lang="en-US" smtClean="0"/>
              <a:t>‹#›</a:t>
            </a:fld>
            <a:endParaRPr lang="en-US"/>
          </a:p>
        </p:txBody>
      </p:sp>
    </p:spTree>
    <p:extLst>
      <p:ext uri="{BB962C8B-B14F-4D97-AF65-F5344CB8AC3E}">
        <p14:creationId xmlns:p14="http://schemas.microsoft.com/office/powerpoint/2010/main" val="642620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3647"/>
          </a:xfrm>
          <a:prstGeom prst="rect">
            <a:avLst/>
          </a:prstGeom>
        </p:spPr>
        <p:txBody>
          <a:bodyPr vert="horz" lIns="92546" tIns="46273" rIns="92546" bIns="46273" rtlCol="0"/>
          <a:lstStyle>
            <a:lvl1pPr algn="r">
              <a:defRPr sz="1200"/>
            </a:lvl1pPr>
          </a:lstStyle>
          <a:p>
            <a:fld id="{0C0BF4D7-81BE-0B4C-B655-82AD930F9C8A}" type="datetimeFigureOut">
              <a:rPr lang="en-US" smtClean="0"/>
              <a:t>4/17/2025</a:t>
            </a:fld>
            <a:endParaRPr lang="en-US"/>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2546" tIns="46273" rIns="92546" bIns="462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3"/>
            <a:ext cx="3013763" cy="463646"/>
          </a:xfrm>
          <a:prstGeom prst="rect">
            <a:avLst/>
          </a:prstGeom>
        </p:spPr>
        <p:txBody>
          <a:bodyPr vert="horz" lIns="92546" tIns="46273" rIns="92546" bIns="46273" rtlCol="0" anchor="b"/>
          <a:lstStyle>
            <a:lvl1pPr algn="r">
              <a:defRPr sz="1200"/>
            </a:lvl1pPr>
          </a:lstStyle>
          <a:p>
            <a:fld id="{452140A9-11FD-AB46-B99D-C1331D8D84D1}" type="slidenum">
              <a:rPr lang="en-US" smtClean="0"/>
              <a:t>‹#›</a:t>
            </a:fld>
            <a:endParaRPr lang="en-US"/>
          </a:p>
        </p:txBody>
      </p:sp>
    </p:spTree>
    <p:extLst>
      <p:ext uri="{BB962C8B-B14F-4D97-AF65-F5344CB8AC3E}">
        <p14:creationId xmlns:p14="http://schemas.microsoft.com/office/powerpoint/2010/main" val="76007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1</a:t>
            </a:fld>
            <a:endParaRPr lang="en-US"/>
          </a:p>
        </p:txBody>
      </p:sp>
    </p:spTree>
    <p:extLst>
      <p:ext uri="{BB962C8B-B14F-4D97-AF65-F5344CB8AC3E}">
        <p14:creationId xmlns:p14="http://schemas.microsoft.com/office/powerpoint/2010/main" val="2431710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18A03-AD93-CF43-9D5E-901F1BC1BA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907EA5-8D0E-C5C7-718B-BAFEDBA5594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6723976-F3A8-1C7D-CC14-89212CC1A409}"/>
              </a:ext>
            </a:extLst>
          </p:cNvPr>
          <p:cNvSpPr>
            <a:spLocks noGrp="1"/>
          </p:cNvSpPr>
          <p:nvPr>
            <p:ph type="body" idx="1"/>
          </p:nvPr>
        </p:nvSpPr>
        <p:spPr/>
        <p:txBody>
          <a:bodyPr/>
          <a:lstStyle/>
          <a:p>
            <a:pPr marL="0" indent="0">
              <a:lnSpc>
                <a:spcPct val="100000"/>
              </a:lnSpc>
              <a:buNone/>
            </a:pPr>
            <a:r>
              <a:rPr lang="en-US" sz="2400" b="1">
                <a:solidFill>
                  <a:srgbClr val="000000"/>
                </a:solidFill>
                <a:latin typeface="Source Sans Pro" panose="020B0503030403020204" pitchFamily="34" charset="0"/>
                <a:ea typeface="Source Sans Pro" panose="020B0503030403020204" pitchFamily="34" charset="0"/>
              </a:rPr>
              <a:t>Transaction-Based Loan: </a:t>
            </a:r>
          </a:p>
          <a:p>
            <a:pPr lvl="1">
              <a:lnSpc>
                <a:spcPct val="100000"/>
              </a:lnSpc>
            </a:pPr>
            <a:r>
              <a:rPr lang="en-US" sz="2000">
                <a:solidFill>
                  <a:srgbClr val="000000"/>
                </a:solidFill>
                <a:latin typeface="Source Sans Pro" panose="020B0503030403020204" pitchFamily="34" charset="0"/>
                <a:ea typeface="Source Sans Pro" panose="020B0503030403020204" pitchFamily="34" charset="0"/>
              </a:rPr>
              <a:t>A line of credit that can support a single or multiple transactions during the term of the loan</a:t>
            </a:r>
          </a:p>
          <a:p>
            <a:pPr lvl="1">
              <a:lnSpc>
                <a:spcPct val="100000"/>
              </a:lnSpc>
            </a:pPr>
            <a:r>
              <a:rPr lang="en-US" sz="2000">
                <a:solidFill>
                  <a:srgbClr val="000000"/>
                </a:solidFill>
                <a:latin typeface="Source Sans Pro" panose="020B0503030403020204" pitchFamily="34" charset="0"/>
                <a:ea typeface="Source Sans Pro" panose="020B0503030403020204" pitchFamily="34" charset="0"/>
              </a:rPr>
              <a:t>A Transaction-Based WCP may be established on a revolving or non-revolving basis based on the needs of the business</a:t>
            </a:r>
          </a:p>
          <a:p>
            <a:pPr lvl="1">
              <a:lnSpc>
                <a:spcPct val="100000"/>
              </a:lnSpc>
            </a:pPr>
            <a:r>
              <a:rPr lang="en-US" sz="2000">
                <a:solidFill>
                  <a:srgbClr val="000000"/>
                </a:solidFill>
                <a:latin typeface="Source Sans Pro" panose="020B0503030403020204" pitchFamily="34" charset="0"/>
                <a:ea typeface="Source Sans Pro" panose="020B0503030403020204" pitchFamily="34" charset="0"/>
              </a:rPr>
              <a:t>Monitored pre-shipment financing allows a business to purchase materials, components, or other related expenses necessary to start a project</a:t>
            </a:r>
          </a:p>
          <a:p>
            <a:pPr marL="685165" lvl="1" indent="-227965">
              <a:lnSpc>
                <a:spcPct val="100000"/>
              </a:lnSpc>
            </a:pPr>
            <a:r>
              <a:rPr lang="en-US" sz="2000">
                <a:solidFill>
                  <a:srgbClr val="000000"/>
                </a:solidFill>
                <a:latin typeface="Source Sans Pro"/>
                <a:ea typeface="Source Sans Pro"/>
              </a:rPr>
              <a:t>Lender establishes a cash collateral account in the name of the Borrower to monitor for payment, applying all receipts against the outstanding principal balance   </a:t>
            </a:r>
            <a:endParaRPr lang="en-US" sz="2000">
              <a:solidFill>
                <a:srgbClr val="000000"/>
              </a:solidFill>
              <a:latin typeface="Source Sans Pro" panose="020B0503030403020204" pitchFamily="34" charset="0"/>
              <a:ea typeface="Source Sans Pro" panose="020B0503030403020204" pitchFamily="34" charset="0"/>
            </a:endParaRPr>
          </a:p>
          <a:p>
            <a:endParaRPr lang="en-US"/>
          </a:p>
        </p:txBody>
      </p:sp>
      <p:sp>
        <p:nvSpPr>
          <p:cNvPr id="4" name="Slide Number Placeholder 3">
            <a:extLst>
              <a:ext uri="{FF2B5EF4-FFF2-40B4-BE49-F238E27FC236}">
                <a16:creationId xmlns:a16="http://schemas.microsoft.com/office/drawing/2014/main" id="{2D48F7E1-A7AE-9297-646F-F66979C15A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6970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078B7-2494-2DE6-9F27-75406EF3BA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C0B60A-E203-6B17-D874-664BF843849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D223DDE-0898-B9F1-EA02-EF6D9CE0A7A6}"/>
              </a:ext>
            </a:extLst>
          </p:cNvPr>
          <p:cNvSpPr>
            <a:spLocks noGrp="1"/>
          </p:cNvSpPr>
          <p:nvPr>
            <p:ph type="body" idx="1"/>
          </p:nvPr>
        </p:nvSpPr>
        <p:spPr>
          <a:xfrm>
            <a:off x="685800" y="4400550"/>
            <a:ext cx="5486400" cy="4629150"/>
          </a:xfrm>
        </p:spPr>
        <p:txBody>
          <a:bodyPr/>
          <a:lstStyle/>
          <a:p>
            <a:pPr marL="457200" lvl="1" indent="0">
              <a:buFont typeface="Arial" panose="020B0604020202020204" pitchFamily="34" charset="0"/>
              <a:buNone/>
            </a:pPr>
            <a:endParaRPr lang="en-US" sz="1050"/>
          </a:p>
          <a:p>
            <a:endParaRPr lang="en-US" sz="1050"/>
          </a:p>
          <a:p>
            <a:endParaRPr lang="en-US"/>
          </a:p>
          <a:p>
            <a:endParaRPr lang="en-US"/>
          </a:p>
          <a:p>
            <a:r>
              <a:rPr lang="en-US"/>
              <a:t> </a:t>
            </a:r>
          </a:p>
          <a:p>
            <a:endParaRPr lang="en-US"/>
          </a:p>
          <a:p>
            <a:endParaRPr lang="en-US"/>
          </a:p>
        </p:txBody>
      </p:sp>
      <p:sp>
        <p:nvSpPr>
          <p:cNvPr id="4" name="Slide Number Placeholder 3">
            <a:extLst>
              <a:ext uri="{FF2B5EF4-FFF2-40B4-BE49-F238E27FC236}">
                <a16:creationId xmlns:a16="http://schemas.microsoft.com/office/drawing/2014/main" id="{3B955E68-F8CA-E81F-07D5-3B79C13541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9430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29150"/>
          </a:xfrm>
        </p:spPr>
        <p:txBody>
          <a:bodyPr/>
          <a:lstStyle/>
          <a:p>
            <a:pPr marL="457200" lvl="1" indent="0">
              <a:buFont typeface="Arial" panose="020B0604020202020204" pitchFamily="34" charset="0"/>
              <a:buNone/>
            </a:pPr>
            <a:endParaRPr lang="en-US" sz="1050" dirty="0"/>
          </a:p>
          <a:p>
            <a:endParaRPr lang="en-US" sz="1050" dirty="0"/>
          </a:p>
          <a:p>
            <a:endParaRPr lang="en-US" dirty="0"/>
          </a:p>
          <a:p>
            <a:endParaRPr lang="en-US" dirty="0"/>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099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50"/>
            <a:ext cx="5486400" cy="4629150"/>
          </a:xfrm>
        </p:spPr>
        <p:txBody>
          <a:bodyPr/>
          <a:lstStyle/>
          <a:p>
            <a:pPr marL="457200" lvl="1" indent="0">
              <a:buFont typeface="Arial" panose="020B0604020202020204" pitchFamily="34" charset="0"/>
              <a:buNone/>
            </a:pPr>
            <a:endParaRPr lang="en-US" sz="1050" dirty="0"/>
          </a:p>
          <a:p>
            <a:endParaRPr lang="en-US" sz="1050" dirty="0"/>
          </a:p>
          <a:p>
            <a:endParaRPr lang="en-US" dirty="0"/>
          </a:p>
          <a:p>
            <a:endParaRPr lang="en-US" dirty="0"/>
          </a:p>
          <a:p>
            <a:r>
              <a:rPr lang="en-US" dirty="0"/>
              <a:t> FEES lender charges:</a:t>
            </a:r>
          </a:p>
          <a:p>
            <a:r>
              <a:rPr lang="en-US" dirty="0"/>
              <a:t>2% of the loan amount</a:t>
            </a:r>
          </a:p>
          <a:p>
            <a:r>
              <a:rPr lang="en-US" dirty="0"/>
              <a:t>Field exams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1553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A8A3A-810D-CBE1-0040-E43CD95B15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1CFE22-3305-2B70-D0B8-60443BEEC9ED}"/>
              </a:ext>
            </a:extLst>
          </p:cNvPr>
          <p:cNvSpPr>
            <a:spLocks noGrp="1" noRot="1" noChangeAspect="1"/>
          </p:cNvSpPr>
          <p:nvPr>
            <p:ph type="sldImg"/>
          </p:nvPr>
        </p:nvSpPr>
        <p:spPr>
          <a:xfrm>
            <a:off x="706438" y="1155700"/>
            <a:ext cx="5541962" cy="3117850"/>
          </a:xfrm>
        </p:spPr>
      </p:sp>
      <p:sp>
        <p:nvSpPr>
          <p:cNvPr id="3" name="Notes Placeholder 2">
            <a:extLst>
              <a:ext uri="{FF2B5EF4-FFF2-40B4-BE49-F238E27FC236}">
                <a16:creationId xmlns:a16="http://schemas.microsoft.com/office/drawing/2014/main" id="{B4B7FBAB-7D99-24AE-307F-D87763DA9E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D0B0C5-14D7-EEB9-6CC2-15686941CD01}"/>
              </a:ext>
            </a:extLst>
          </p:cNvPr>
          <p:cNvSpPr>
            <a:spLocks noGrp="1"/>
          </p:cNvSpPr>
          <p:nvPr>
            <p:ph type="sldNum" sz="quarter" idx="5"/>
          </p:nvPr>
        </p:nvSpPr>
        <p:spPr/>
        <p:txBody>
          <a:bodyPr/>
          <a:lstStyle/>
          <a:p>
            <a:pPr defTabSz="925464">
              <a:defRPr/>
            </a:pPr>
            <a:fld id="{452140A9-11FD-AB46-B99D-C1331D8D84D1}" type="slidenum">
              <a:rPr lang="en-US">
                <a:solidFill>
                  <a:prstClr val="black"/>
                </a:solidFill>
                <a:latin typeface="Calibri"/>
              </a:rPr>
              <a:pPr defTabSz="925464">
                <a:defRPr/>
              </a:pPr>
              <a:t>14</a:t>
            </a:fld>
            <a:endParaRPr lang="en-US">
              <a:solidFill>
                <a:prstClr val="black"/>
              </a:solidFill>
              <a:latin typeface="Calibri"/>
            </a:endParaRPr>
          </a:p>
        </p:txBody>
      </p:sp>
    </p:spTree>
    <p:extLst>
      <p:ext uri="{BB962C8B-B14F-4D97-AF65-F5344CB8AC3E}">
        <p14:creationId xmlns:p14="http://schemas.microsoft.com/office/powerpoint/2010/main" val="3558428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a:xfrm>
            <a:off x="695484" y="4447153"/>
            <a:ext cx="5563870" cy="4678174"/>
          </a:xfrm>
        </p:spPr>
        <p:txBody>
          <a:bodyPr/>
          <a:lstStyle/>
          <a:p>
            <a:pPr marL="462732" lvl="1"/>
            <a:endParaRPr lang="en-US" sz="1100" dirty="0"/>
          </a:p>
          <a:p>
            <a:endParaRPr lang="en-US" sz="1100" dirty="0"/>
          </a:p>
          <a:p>
            <a:pPr marL="0" indent="0">
              <a:lnSpc>
                <a:spcPct val="100000"/>
              </a:lnSpc>
              <a:buNone/>
            </a:pPr>
            <a:r>
              <a:rPr lang="en-US" sz="1400" b="1" dirty="0">
                <a:latin typeface="Source Sans Pro"/>
                <a:ea typeface="Source Sans Pro"/>
              </a:rPr>
              <a:t>New Feature </a:t>
            </a:r>
            <a:endParaRPr lang="en-US" sz="1200" dirty="0">
              <a:latin typeface="Source Sans Pro" panose="020B0503030403020204" pitchFamily="34" charset="0"/>
              <a:ea typeface="Source Sans Pro" panose="020B0503030403020204" pitchFamily="34" charset="0"/>
            </a:endParaRPr>
          </a:p>
          <a:p>
            <a:pPr marL="0" indent="0">
              <a:lnSpc>
                <a:spcPct val="100000"/>
              </a:lnSpc>
              <a:buNone/>
            </a:pPr>
            <a:r>
              <a:rPr lang="en-US" sz="1200" dirty="0">
                <a:latin typeface="Source Sans Pro"/>
                <a:ea typeface="Source Sans Pro"/>
              </a:rPr>
              <a:t>SBA is permitting Lenders to use their PLP-WCP delegated authority to refinance an existing SBA Express loan even though refinancing the debt from an SBA Express loan with a 50% guaranty to a WCP loan with a 75% guaranty will reduce the Lender’s existing credit exposure to the Borrower, to provide growing small businesses the ability to transition from an SBA Express line of credit to a monitored WCP line of credit </a:t>
            </a:r>
            <a:endParaRPr lang="en-US" sz="1200" dirty="0">
              <a:latin typeface="Source Sans Pro" panose="020B0503030403020204" pitchFamily="34" charset="0"/>
              <a:ea typeface="Source Sans Pro" panose="020B0503030403020204" pitchFamily="34" charset="0"/>
            </a:endParaRPr>
          </a:p>
          <a:p>
            <a:endParaRPr lang="en-US" dirty="0"/>
          </a:p>
          <a:p>
            <a:endParaRPr lang="en-US" dirty="0"/>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pPr defTabSz="925464">
              <a:defRPr/>
            </a:pPr>
            <a:fld id="{452140A9-11FD-AB46-B99D-C1331D8D84D1}" type="slidenum">
              <a:rPr lang="en-US">
                <a:solidFill>
                  <a:prstClr val="black"/>
                </a:solidFill>
                <a:latin typeface="Calibri"/>
              </a:rPr>
              <a:pPr defTabSz="925464">
                <a:defRPr/>
              </a:pPr>
              <a:t>15</a:t>
            </a:fld>
            <a:endParaRPr lang="en-US">
              <a:solidFill>
                <a:prstClr val="black"/>
              </a:solidFill>
              <a:latin typeface="Calibri"/>
            </a:endParaRPr>
          </a:p>
        </p:txBody>
      </p:sp>
    </p:spTree>
    <p:extLst>
      <p:ext uri="{BB962C8B-B14F-4D97-AF65-F5344CB8AC3E}">
        <p14:creationId xmlns:p14="http://schemas.microsoft.com/office/powerpoint/2010/main" val="286331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80D0C-1A98-D9BF-BEDD-38C29D50B2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E7592-91BA-1F84-FF0F-4B036A2F0B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2D9621-E839-82D7-EF38-2881AC074420}"/>
              </a:ext>
            </a:extLst>
          </p:cNvPr>
          <p:cNvSpPr>
            <a:spLocks noGrp="1"/>
          </p:cNvSpPr>
          <p:nvPr>
            <p:ph type="body" idx="1"/>
          </p:nvPr>
        </p:nvSpPr>
        <p:spPr>
          <a:xfrm>
            <a:off x="685800" y="4400550"/>
            <a:ext cx="5486400" cy="4629150"/>
          </a:xfrm>
        </p:spPr>
        <p:txBody>
          <a:bodyPr/>
          <a:lstStyle/>
          <a:p>
            <a:pPr marL="457200" lvl="1" indent="0">
              <a:buFont typeface="Arial" panose="020B0604020202020204" pitchFamily="34" charset="0"/>
              <a:buNone/>
            </a:pPr>
            <a:r>
              <a:rPr lang="en-US" sz="1050" dirty="0"/>
              <a:t>Some carriers entered –Liberty, while others have exited – QBE, Zurich</a:t>
            </a:r>
          </a:p>
          <a:p>
            <a:pPr marL="457200" lvl="1" indent="0">
              <a:buFont typeface="Arial" panose="020B0604020202020204" pitchFamily="34" charset="0"/>
              <a:buNone/>
            </a:pPr>
            <a:endParaRPr lang="en-US" dirty="0"/>
          </a:p>
          <a:p>
            <a:endParaRPr lang="en-US" dirty="0"/>
          </a:p>
          <a:p>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72BDF797-588B-73E9-36FD-271D4FC24D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850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FFF62-B320-2367-2908-60F225484D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806594-432D-AD62-41C7-6B4E90EC470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097DACA-674E-AEA1-3606-A717E80D297E}"/>
              </a:ext>
            </a:extLst>
          </p:cNvPr>
          <p:cNvSpPr>
            <a:spLocks noGrp="1"/>
          </p:cNvSpPr>
          <p:nvPr>
            <p:ph type="body" idx="1"/>
          </p:nvPr>
        </p:nvSpPr>
        <p:spPr/>
        <p:txBody>
          <a:bodyPr/>
          <a:lstStyle/>
          <a:p>
            <a:r>
              <a:rPr lang="en-US" dirty="0"/>
              <a:t>BENEFIT  - LENDER CAN LEND EARLIER IN THE PROCESS</a:t>
            </a:r>
          </a:p>
          <a:p>
            <a:endParaRPr lang="en-US" dirty="0"/>
          </a:p>
          <a:p>
            <a:r>
              <a:rPr lang="en-US" dirty="0"/>
              <a:t>BORROWER: CAN COVER DIRECT COSTS AND BID ON OPPORTUNITIES WITH CONFIDENCE </a:t>
            </a:r>
          </a:p>
          <a:p>
            <a:endParaRPr lang="en-US" dirty="0"/>
          </a:p>
          <a:p>
            <a:r>
              <a:rPr lang="en-US" dirty="0"/>
              <a:t>SELF LIQUIDIATING </a:t>
            </a:r>
          </a:p>
          <a:p>
            <a:endParaRPr lang="en-US" dirty="0"/>
          </a:p>
          <a:p>
            <a:r>
              <a:rPr lang="en-US" dirty="0"/>
              <a:t>DO NOT FIXED ASSETS; THIS IS NOT  HELOC</a:t>
            </a:r>
          </a:p>
          <a:p>
            <a:endParaRPr lang="en-US" dirty="0"/>
          </a:p>
          <a:p>
            <a:r>
              <a:rPr lang="en-US" dirty="0"/>
              <a:t>MEANT TO SEE A PROJECT THROUGH TO THE END</a:t>
            </a:r>
          </a:p>
          <a:p>
            <a:endParaRPr lang="en-US" dirty="0"/>
          </a:p>
          <a:p>
            <a:r>
              <a:rPr lang="en-US" dirty="0"/>
              <a:t>LOCKED BOX/CONTROL ACCOUNT/CASH COLLATERAL ACCOUNT –IN THE NAME OF BUSINESS, BUT BANK HAS CONTROL</a:t>
            </a:r>
          </a:p>
          <a:p>
            <a:r>
              <a:rPr lang="en-US" dirty="0"/>
              <a:t>	- BALANCE PAID TO THE BORROWER</a:t>
            </a:r>
          </a:p>
          <a:p>
            <a:r>
              <a:rPr lang="en-US" dirty="0"/>
              <a:t>START WITH PO, GET INVENTORY, GET TO FINISHED GOODS – INVOICE AND GET PAID</a:t>
            </a:r>
          </a:p>
          <a:p>
            <a:endParaRPr lang="en-US" dirty="0"/>
          </a:p>
          <a:p>
            <a:r>
              <a:rPr lang="en-US" dirty="0"/>
              <a:t>ADVANCED RATES – MAX ADVANCE RATE – PO FINANCE/PROJECT FINANCE – 85% OF THE PO/CONTRACT/A/R (85%) OR DIRECT COST OF BORROWER (100%); IF MARGIN IS OVER 15%, THEN ALL DIRECT COSTS CAN BE FINANCED</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DCFD62B-B79F-9AA7-746A-8DCAF1FA63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1411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9932" y="4527449"/>
            <a:ext cx="5506629" cy="4408221"/>
          </a:xfrm>
        </p:spPr>
        <p:txBody>
          <a:bodyPr/>
          <a:lstStyle/>
          <a:p>
            <a:pPr defTabSz="944529">
              <a:defRPr/>
            </a:pPr>
            <a:endParaRPr lang="en-US" sz="1800" dirty="0"/>
          </a:p>
        </p:txBody>
      </p:sp>
      <p:sp>
        <p:nvSpPr>
          <p:cNvPr id="4" name="Slide Number Placeholder 3"/>
          <p:cNvSpPr>
            <a:spLocks noGrp="1"/>
          </p:cNvSpPr>
          <p:nvPr>
            <p:ph type="sldNum" sz="quarter" idx="10"/>
          </p:nvPr>
        </p:nvSpPr>
        <p:spPr/>
        <p:txBody>
          <a:bodyPr/>
          <a:lstStyle/>
          <a:p>
            <a:pPr defTabSz="925464">
              <a:defRPr/>
            </a:pPr>
            <a:fld id="{452140A9-11FD-AB46-B99D-C1331D8D84D1}" type="slidenum">
              <a:rPr lang="en-US">
                <a:solidFill>
                  <a:prstClr val="black"/>
                </a:solidFill>
                <a:latin typeface="Calibri" panose="020F0502020204030204"/>
                <a:cs typeface="Arial" charset="0"/>
              </a:rPr>
              <a:pPr defTabSz="925464">
                <a:defRPr/>
              </a:pPr>
              <a:t>18</a:t>
            </a:fld>
            <a:endParaRPr lang="en-US" dirty="0">
              <a:solidFill>
                <a:prstClr val="black"/>
              </a:solidFill>
              <a:latin typeface="Calibri" panose="020F0502020204030204"/>
              <a:cs typeface="Arial" charset="0"/>
            </a:endParaRPr>
          </a:p>
        </p:txBody>
      </p:sp>
    </p:spTree>
    <p:extLst>
      <p:ext uri="{BB962C8B-B14F-4D97-AF65-F5344CB8AC3E}">
        <p14:creationId xmlns:p14="http://schemas.microsoft.com/office/powerpoint/2010/main" val="330742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40E4B-72E8-793E-CA04-021BF8D71B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D085A8-0B46-8571-AAC4-EC696FECF3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12E464-677A-B2D0-9879-725BCBA4D347}"/>
              </a:ext>
            </a:extLst>
          </p:cNvPr>
          <p:cNvSpPr>
            <a:spLocks noGrp="1"/>
          </p:cNvSpPr>
          <p:nvPr>
            <p:ph type="body" idx="1"/>
          </p:nvPr>
        </p:nvSpPr>
        <p:spPr>
          <a:xfrm>
            <a:off x="695484" y="4447153"/>
            <a:ext cx="5563870" cy="4678174"/>
          </a:xfrm>
        </p:spPr>
        <p:txBody>
          <a:bodyPr/>
          <a:lstStyle/>
          <a:p>
            <a:pPr marL="462732" lvl="1"/>
            <a:endParaRPr lang="en-US" sz="1100" dirty="0"/>
          </a:p>
          <a:p>
            <a:r>
              <a:rPr lang="en-US" sz="1100" dirty="0"/>
              <a:t>Introduce yourself </a:t>
            </a:r>
          </a:p>
          <a:p>
            <a:endParaRPr lang="en-US" dirty="0"/>
          </a:p>
          <a:p>
            <a:r>
              <a:rPr lang="en-US" dirty="0"/>
              <a:t>SBA</a:t>
            </a:r>
          </a:p>
          <a:p>
            <a:endParaRPr lang="en-US" dirty="0"/>
          </a:p>
          <a:p>
            <a:r>
              <a:rPr lang="en-US" dirty="0"/>
              <a:t>Lines capped at $5MM to borrower </a:t>
            </a:r>
          </a:p>
          <a:p>
            <a:endParaRPr lang="en-US" dirty="0"/>
          </a:p>
          <a:p>
            <a:r>
              <a:rPr lang="en-US" dirty="0"/>
              <a:t>Must be SBA small – 500 employees or less</a:t>
            </a:r>
          </a:p>
          <a:p>
            <a:endParaRPr lang="en-US" dirty="0"/>
          </a:p>
          <a:p>
            <a:r>
              <a:rPr lang="en-US" dirty="0"/>
              <a:t>Personal guarantee 20% or more</a:t>
            </a:r>
          </a:p>
          <a:p>
            <a:endParaRPr lang="en-US" dirty="0"/>
          </a:p>
          <a:p>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5A279BCA-7E4A-3AB5-2F9E-40ADDED8DBD6}"/>
              </a:ext>
            </a:extLst>
          </p:cNvPr>
          <p:cNvSpPr>
            <a:spLocks noGrp="1"/>
          </p:cNvSpPr>
          <p:nvPr>
            <p:ph type="sldNum" sz="quarter" idx="5"/>
          </p:nvPr>
        </p:nvSpPr>
        <p:spPr/>
        <p:txBody>
          <a:bodyPr/>
          <a:lstStyle/>
          <a:p>
            <a:pPr defTabSz="925464">
              <a:defRPr/>
            </a:pPr>
            <a:fld id="{452140A9-11FD-AB46-B99D-C1331D8D84D1}" type="slidenum">
              <a:rPr lang="en-US">
                <a:solidFill>
                  <a:prstClr val="black"/>
                </a:solidFill>
                <a:latin typeface="Calibri"/>
              </a:rPr>
              <a:pPr defTabSz="925464">
                <a:defRPr/>
              </a:pPr>
              <a:t>2</a:t>
            </a:fld>
            <a:endParaRPr lang="en-US">
              <a:solidFill>
                <a:prstClr val="black"/>
              </a:solidFill>
              <a:latin typeface="Calibri"/>
            </a:endParaRPr>
          </a:p>
        </p:txBody>
      </p:sp>
    </p:spTree>
    <p:extLst>
      <p:ext uri="{BB962C8B-B14F-4D97-AF65-F5344CB8AC3E}">
        <p14:creationId xmlns:p14="http://schemas.microsoft.com/office/powerpoint/2010/main" val="2941110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AAF7B-6F69-4E13-5C2B-F4E5141EEC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3C617E-DECB-8724-FBCB-5F218E2587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099730-7EF5-5AB2-D0E2-87FD033F8548}"/>
              </a:ext>
            </a:extLst>
          </p:cNvPr>
          <p:cNvSpPr>
            <a:spLocks noGrp="1"/>
          </p:cNvSpPr>
          <p:nvPr>
            <p:ph type="body" idx="1"/>
          </p:nvPr>
        </p:nvSpPr>
        <p:spPr>
          <a:xfrm>
            <a:off x="695484" y="4447153"/>
            <a:ext cx="5563870" cy="4678174"/>
          </a:xfrm>
        </p:spPr>
        <p:txBody>
          <a:bodyPr/>
          <a:lstStyle/>
          <a:p>
            <a:pPr marL="462732" lvl="1"/>
            <a:endParaRPr lang="en-US" sz="1100" dirty="0"/>
          </a:p>
          <a:p>
            <a:endParaRPr lang="en-US" sz="1100" dirty="0"/>
          </a:p>
          <a:p>
            <a:endParaRPr lang="en-US" dirty="0"/>
          </a:p>
          <a:p>
            <a:endParaRPr lang="en-US" dirty="0"/>
          </a:p>
          <a:p>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E9F472EC-81DA-32A0-4DF9-BBFD8F24FED4}"/>
              </a:ext>
            </a:extLst>
          </p:cNvPr>
          <p:cNvSpPr>
            <a:spLocks noGrp="1"/>
          </p:cNvSpPr>
          <p:nvPr>
            <p:ph type="sldNum" sz="quarter" idx="5"/>
          </p:nvPr>
        </p:nvSpPr>
        <p:spPr/>
        <p:txBody>
          <a:bodyPr/>
          <a:lstStyle/>
          <a:p>
            <a:pPr defTabSz="925464">
              <a:defRPr/>
            </a:pPr>
            <a:fld id="{452140A9-11FD-AB46-B99D-C1331D8D84D1}" type="slidenum">
              <a:rPr lang="en-US">
                <a:solidFill>
                  <a:prstClr val="black"/>
                </a:solidFill>
                <a:latin typeface="Calibri"/>
              </a:rPr>
              <a:pPr defTabSz="925464">
                <a:defRPr/>
              </a:pPr>
              <a:t>3</a:t>
            </a:fld>
            <a:endParaRPr lang="en-US">
              <a:solidFill>
                <a:prstClr val="black"/>
              </a:solidFill>
              <a:latin typeface="Calibri"/>
            </a:endParaRPr>
          </a:p>
        </p:txBody>
      </p:sp>
    </p:spTree>
    <p:extLst>
      <p:ext uri="{BB962C8B-B14F-4D97-AF65-F5344CB8AC3E}">
        <p14:creationId xmlns:p14="http://schemas.microsoft.com/office/powerpoint/2010/main" val="3062014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96B2A-D556-2265-BF4D-4046BB3005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7EC1D8-CFAC-2C92-4383-A2E601AD87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9CB3A2-02A2-1848-46FF-B4EB61D4B166}"/>
              </a:ext>
            </a:extLst>
          </p:cNvPr>
          <p:cNvSpPr>
            <a:spLocks noGrp="1"/>
          </p:cNvSpPr>
          <p:nvPr>
            <p:ph type="body" idx="1"/>
          </p:nvPr>
        </p:nvSpPr>
        <p:spPr>
          <a:xfrm>
            <a:off x="695484" y="4447153"/>
            <a:ext cx="5563870" cy="4678174"/>
          </a:xfrm>
        </p:spPr>
        <p:txBody>
          <a:bodyPr/>
          <a:lstStyle/>
          <a:p>
            <a:pPr marL="462732" lvl="1"/>
            <a:endParaRPr lang="en-US" sz="1100" dirty="0"/>
          </a:p>
          <a:p>
            <a:endParaRPr lang="en-US" sz="1100" dirty="0"/>
          </a:p>
          <a:p>
            <a:r>
              <a:rPr lang="en-US" dirty="0"/>
              <a:t>1- ensures </a:t>
            </a:r>
            <a:r>
              <a:rPr lang="en-US" dirty="0" err="1"/>
              <a:t>Mfg</a:t>
            </a:r>
            <a:r>
              <a:rPr lang="en-US" dirty="0"/>
              <a:t> can cover expenses like payroll, supplier payments; insurance for when unexpected expenses arise</a:t>
            </a:r>
          </a:p>
          <a:p>
            <a:r>
              <a:rPr lang="en-US" dirty="0"/>
              <a:t> 2- provides companies flexibility to fulfill unexpected orders, take advantage of market opportunities </a:t>
            </a:r>
          </a:p>
          <a:p>
            <a:r>
              <a:rPr lang="en-US" dirty="0"/>
              <a:t>3- enable company to give competitive payment terms to foreign buyers</a:t>
            </a:r>
          </a:p>
          <a:p>
            <a:r>
              <a:rPr lang="en-US" dirty="0"/>
              <a:t>4- supports effective management of inventory levels and </a:t>
            </a:r>
            <a:r>
              <a:rPr lang="en-US" dirty="0" err="1"/>
              <a:t>a/r</a:t>
            </a:r>
            <a:endParaRPr lang="en-US" dirty="0"/>
          </a:p>
          <a:p>
            <a:r>
              <a:rPr lang="en-US" dirty="0"/>
              <a:t>5- Helps a </a:t>
            </a:r>
            <a:r>
              <a:rPr lang="en-US" dirty="0" err="1"/>
              <a:t>mfg</a:t>
            </a:r>
            <a:r>
              <a:rPr lang="en-US" dirty="0"/>
              <a:t> handle supply chain disruptions</a:t>
            </a:r>
          </a:p>
          <a:p>
            <a:endParaRPr lang="en-US" dirty="0"/>
          </a:p>
          <a:p>
            <a:endParaRPr lang="en-US" dirty="0"/>
          </a:p>
          <a:p>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51AD333F-6F6A-5493-42D1-74BFED275554}"/>
              </a:ext>
            </a:extLst>
          </p:cNvPr>
          <p:cNvSpPr>
            <a:spLocks noGrp="1"/>
          </p:cNvSpPr>
          <p:nvPr>
            <p:ph type="sldNum" sz="quarter" idx="5"/>
          </p:nvPr>
        </p:nvSpPr>
        <p:spPr/>
        <p:txBody>
          <a:bodyPr/>
          <a:lstStyle/>
          <a:p>
            <a:pPr defTabSz="925464">
              <a:defRPr/>
            </a:pPr>
            <a:fld id="{452140A9-11FD-AB46-B99D-C1331D8D84D1}" type="slidenum">
              <a:rPr lang="en-US">
                <a:solidFill>
                  <a:prstClr val="black"/>
                </a:solidFill>
                <a:latin typeface="Calibri"/>
              </a:rPr>
              <a:pPr defTabSz="925464">
                <a:defRPr/>
              </a:pPr>
              <a:t>4</a:t>
            </a:fld>
            <a:endParaRPr lang="en-US">
              <a:solidFill>
                <a:prstClr val="black"/>
              </a:solidFill>
              <a:latin typeface="Calibri"/>
            </a:endParaRPr>
          </a:p>
        </p:txBody>
      </p:sp>
    </p:spTree>
    <p:extLst>
      <p:ext uri="{BB962C8B-B14F-4D97-AF65-F5344CB8AC3E}">
        <p14:creationId xmlns:p14="http://schemas.microsoft.com/office/powerpoint/2010/main" val="1012992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0C556-8E9F-3905-E3DA-E565F6A369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E65C25-E9EE-CC03-A9AF-C59EFA54D55E}"/>
              </a:ext>
            </a:extLst>
          </p:cNvPr>
          <p:cNvSpPr>
            <a:spLocks noGrp="1" noRot="1" noChangeAspect="1"/>
          </p:cNvSpPr>
          <p:nvPr>
            <p:ph type="sldImg"/>
          </p:nvPr>
        </p:nvSpPr>
        <p:spPr>
          <a:xfrm>
            <a:off x="706438" y="1155700"/>
            <a:ext cx="5541962" cy="3117850"/>
          </a:xfrm>
        </p:spPr>
      </p:sp>
      <p:sp>
        <p:nvSpPr>
          <p:cNvPr id="3" name="Notes Placeholder 2">
            <a:extLst>
              <a:ext uri="{FF2B5EF4-FFF2-40B4-BE49-F238E27FC236}">
                <a16:creationId xmlns:a16="http://schemas.microsoft.com/office/drawing/2014/main" id="{3DE6B0EA-A4D3-7C0A-BD52-A063EB4AAF77}"/>
              </a:ext>
            </a:extLst>
          </p:cNvPr>
          <p:cNvSpPr>
            <a:spLocks noGrp="1"/>
          </p:cNvSpPr>
          <p:nvPr>
            <p:ph type="body" idx="1"/>
          </p:nvPr>
        </p:nvSpPr>
        <p:spPr/>
        <p:txBody>
          <a:bodyPr/>
          <a:lstStyle/>
          <a:p>
            <a:pPr marL="171450" indent="-171450">
              <a:buFontTx/>
              <a:buChar char="-"/>
            </a:pPr>
            <a:r>
              <a:rPr lang="en-US" dirty="0"/>
              <a:t>Post Covid, we see businesses moving to a Just in Case vs Just in Time inventory – that takes capital to build up inventory</a:t>
            </a:r>
          </a:p>
          <a:p>
            <a:pPr marL="628650" lvl="1" indent="-171450">
              <a:buFontTx/>
              <a:buChar char="-"/>
            </a:pPr>
            <a:r>
              <a:rPr lang="en-US" dirty="0"/>
              <a:t>Can’t risk goods being stuck overseas </a:t>
            </a:r>
          </a:p>
          <a:p>
            <a:pPr marL="628650" lvl="1" indent="-171450">
              <a:buFontTx/>
              <a:buChar char="-"/>
            </a:pPr>
            <a:r>
              <a:rPr lang="en-US" dirty="0"/>
              <a:t>Can help prepare for volatility </a:t>
            </a:r>
          </a:p>
          <a:p>
            <a:pPr marL="628650" lvl="1" indent="-171450">
              <a:buFontTx/>
              <a:buChar char="-"/>
            </a:pPr>
            <a:endParaRPr lang="en-US" dirty="0"/>
          </a:p>
          <a:p>
            <a:pPr marL="628650" lvl="1" indent="-171450">
              <a:buFontTx/>
              <a:buChar char="-"/>
            </a:pPr>
            <a:endParaRPr lang="en-US" dirty="0"/>
          </a:p>
          <a:p>
            <a:pPr marL="628650" lvl="1" indent="-171450">
              <a:buFontTx/>
              <a:buChar char="-"/>
            </a:pPr>
            <a:r>
              <a:rPr lang="en-US" dirty="0"/>
              <a:t>LOC is efficient as you pay interest when you use the line; also use what you need; </a:t>
            </a:r>
          </a:p>
          <a:p>
            <a:pPr marL="628650" lvl="1" indent="-171450">
              <a:buFontTx/>
              <a:buChar char="-"/>
            </a:pPr>
            <a:r>
              <a:rPr lang="en-US" dirty="0"/>
              <a:t>Should NOT be used in lieu of term financing (don’t use home equity to pay off credit cards; or you shouldn’t)</a:t>
            </a:r>
          </a:p>
          <a:p>
            <a:pPr marL="628650" lvl="1" indent="-171450">
              <a:buFontTx/>
              <a:buChar char="-"/>
            </a:pPr>
            <a:endParaRPr lang="en-US" dirty="0"/>
          </a:p>
          <a:p>
            <a:pPr marL="628650" lvl="1" indent="-171450">
              <a:buFontTx/>
              <a:buChar char="-"/>
            </a:pPr>
            <a:endParaRPr lang="en-US" dirty="0"/>
          </a:p>
          <a:p>
            <a:pPr marL="628650" lvl="1" indent="-171450">
              <a:buFontTx/>
              <a:buChar char="-"/>
            </a:pPr>
            <a:r>
              <a:rPr lang="en-US" dirty="0"/>
              <a:t>ADVANTAGE for companies that sell overseas: one line of credit can support your business and fluctuations in international sales do not matter as line can support domestic sales </a:t>
            </a:r>
          </a:p>
          <a:p>
            <a:pPr marL="628650" lvl="1" indent="-171450">
              <a:buFontTx/>
              <a:buChar char="-"/>
            </a:pPr>
            <a:endParaRPr lang="en-US" dirty="0"/>
          </a:p>
        </p:txBody>
      </p:sp>
      <p:sp>
        <p:nvSpPr>
          <p:cNvPr id="4" name="Slide Number Placeholder 3">
            <a:extLst>
              <a:ext uri="{FF2B5EF4-FFF2-40B4-BE49-F238E27FC236}">
                <a16:creationId xmlns:a16="http://schemas.microsoft.com/office/drawing/2014/main" id="{8CF23708-CAED-AF68-84C1-CF8BA03846F2}"/>
              </a:ext>
            </a:extLst>
          </p:cNvPr>
          <p:cNvSpPr>
            <a:spLocks noGrp="1"/>
          </p:cNvSpPr>
          <p:nvPr>
            <p:ph type="sldNum" sz="quarter" idx="5"/>
          </p:nvPr>
        </p:nvSpPr>
        <p:spPr/>
        <p:txBody>
          <a:bodyPr/>
          <a:lstStyle/>
          <a:p>
            <a:pPr defTabSz="925464">
              <a:defRPr/>
            </a:pPr>
            <a:fld id="{452140A9-11FD-AB46-B99D-C1331D8D84D1}" type="slidenum">
              <a:rPr lang="en-US" sz="1300">
                <a:solidFill>
                  <a:prstClr val="black"/>
                </a:solidFill>
                <a:latin typeface="Calibri"/>
              </a:rPr>
              <a:pPr defTabSz="925464">
                <a:defRPr/>
              </a:pPr>
              <a:t>5</a:t>
            </a:fld>
            <a:endParaRPr lang="en-US" sz="1300">
              <a:solidFill>
                <a:prstClr val="black"/>
              </a:solidFill>
              <a:latin typeface="Calibri"/>
            </a:endParaRPr>
          </a:p>
        </p:txBody>
      </p:sp>
    </p:spTree>
    <p:extLst>
      <p:ext uri="{BB962C8B-B14F-4D97-AF65-F5344CB8AC3E}">
        <p14:creationId xmlns:p14="http://schemas.microsoft.com/office/powerpoint/2010/main" val="3430767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078B7-2494-2DE6-9F27-75406EF3BA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C0B60A-E203-6B17-D874-664BF8438497}"/>
              </a:ext>
            </a:extLst>
          </p:cNvPr>
          <p:cNvSpPr>
            <a:spLocks noGrp="1" noRot="1" noChangeAspect="1"/>
          </p:cNvSpPr>
          <p:nvPr>
            <p:ph type="sldImg"/>
          </p:nvPr>
        </p:nvSpPr>
        <p:spPr>
          <a:xfrm>
            <a:off x="706438" y="1155700"/>
            <a:ext cx="5541962" cy="3117850"/>
          </a:xfrm>
        </p:spPr>
      </p:sp>
      <p:sp>
        <p:nvSpPr>
          <p:cNvPr id="3" name="Notes Placeholder 2">
            <a:extLst>
              <a:ext uri="{FF2B5EF4-FFF2-40B4-BE49-F238E27FC236}">
                <a16:creationId xmlns:a16="http://schemas.microsoft.com/office/drawing/2014/main" id="{6D223DDE-0898-B9F1-EA02-EF6D9CE0A7A6}"/>
              </a:ext>
            </a:extLst>
          </p:cNvPr>
          <p:cNvSpPr>
            <a:spLocks noGrp="1"/>
          </p:cNvSpPr>
          <p:nvPr>
            <p:ph type="body" idx="1"/>
          </p:nvPr>
        </p:nvSpPr>
        <p:spPr>
          <a:xfrm>
            <a:off x="695484" y="4447153"/>
            <a:ext cx="5563870" cy="4678174"/>
          </a:xfrm>
        </p:spPr>
        <p:txBody>
          <a:bodyPr/>
          <a:lstStyle/>
          <a:p>
            <a:pPr marL="462732" lvl="1"/>
            <a:endParaRPr lang="en-US" sz="1100" dirty="0"/>
          </a:p>
          <a:p>
            <a:endParaRPr lang="en-US" sz="1100" dirty="0"/>
          </a:p>
          <a:p>
            <a:pPr marL="171450" indent="-171450">
              <a:buFontTx/>
              <a:buChar char="-"/>
            </a:pPr>
            <a:r>
              <a:rPr lang="en-US" dirty="0"/>
              <a:t>Lower fees than prior </a:t>
            </a:r>
            <a:r>
              <a:rPr lang="en-US" dirty="0" err="1"/>
              <a:t>CAPLine</a:t>
            </a:r>
            <a:r>
              <a:rPr lang="en-US" dirty="0"/>
              <a:t> – </a:t>
            </a:r>
          </a:p>
          <a:p>
            <a:pPr marL="171450" indent="-171450">
              <a:buFontTx/>
              <a:buChar char="-"/>
            </a:pPr>
            <a:endParaRPr lang="en-US" dirty="0"/>
          </a:p>
          <a:p>
            <a:pPr marL="171450" indent="-171450">
              <a:buFontTx/>
              <a:buChar char="-"/>
            </a:pPr>
            <a:r>
              <a:rPr lang="en-US" dirty="0"/>
              <a:t>Monitored account; going to be best for $500k+ or even $1MM</a:t>
            </a:r>
          </a:p>
          <a:p>
            <a:pPr marL="171450" indent="-171450">
              <a:buFontTx/>
              <a:buChar char="-"/>
            </a:pPr>
            <a:r>
              <a:rPr lang="en-US" dirty="0"/>
              <a:t>31 active delegated DA lenders currently; more coming line</a:t>
            </a:r>
          </a:p>
          <a:p>
            <a:pPr marL="171450" indent="-171450">
              <a:buFontTx/>
              <a:buChar char="-"/>
            </a:pPr>
            <a:r>
              <a:rPr lang="en-US" dirty="0"/>
              <a:t>GP is quick turnaround time </a:t>
            </a:r>
          </a:p>
          <a:p>
            <a:endParaRPr lang="en-US" dirty="0"/>
          </a:p>
          <a:p>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3B955E68-F8CA-E81F-07D5-3B79C1354199}"/>
              </a:ext>
            </a:extLst>
          </p:cNvPr>
          <p:cNvSpPr>
            <a:spLocks noGrp="1"/>
          </p:cNvSpPr>
          <p:nvPr>
            <p:ph type="sldNum" sz="quarter" idx="5"/>
          </p:nvPr>
        </p:nvSpPr>
        <p:spPr/>
        <p:txBody>
          <a:bodyPr/>
          <a:lstStyle/>
          <a:p>
            <a:pPr defTabSz="925464">
              <a:defRPr/>
            </a:pPr>
            <a:fld id="{452140A9-11FD-AB46-B99D-C1331D8D84D1}" type="slidenum">
              <a:rPr lang="en-US">
                <a:solidFill>
                  <a:prstClr val="black"/>
                </a:solidFill>
                <a:latin typeface="Calibri"/>
              </a:rPr>
              <a:pPr defTabSz="925464">
                <a:defRPr/>
              </a:pPr>
              <a:t>6</a:t>
            </a:fld>
            <a:endParaRPr lang="en-US">
              <a:solidFill>
                <a:prstClr val="black"/>
              </a:solidFill>
              <a:latin typeface="Calibri"/>
            </a:endParaRPr>
          </a:p>
        </p:txBody>
      </p:sp>
    </p:spTree>
    <p:extLst>
      <p:ext uri="{BB962C8B-B14F-4D97-AF65-F5344CB8AC3E}">
        <p14:creationId xmlns:p14="http://schemas.microsoft.com/office/powerpoint/2010/main" val="713153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29150"/>
          </a:xfrm>
        </p:spPr>
        <p:txBody>
          <a:bodyPr/>
          <a:lstStyle/>
          <a:p>
            <a:pPr marL="457200" lvl="1" indent="0">
              <a:buFont typeface="Arial" panose="020B0604020202020204" pitchFamily="34" charset="0"/>
              <a:buNone/>
            </a:pPr>
            <a:endParaRPr lang="en-US" sz="1050" dirty="0"/>
          </a:p>
          <a:p>
            <a:endParaRPr lang="en-US" sz="1050" dirty="0"/>
          </a:p>
          <a:p>
            <a:endParaRPr lang="en-US" dirty="0"/>
          </a:p>
          <a:p>
            <a:endParaRPr lang="en-US" dirty="0"/>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558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23E3E-2374-67AB-6B09-9532005938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A1E661-1B45-B57E-B152-A19516E5C493}"/>
              </a:ext>
            </a:extLst>
          </p:cNvPr>
          <p:cNvSpPr>
            <a:spLocks noGrp="1" noRot="1" noChangeAspect="1"/>
          </p:cNvSpPr>
          <p:nvPr>
            <p:ph type="sldImg"/>
          </p:nvPr>
        </p:nvSpPr>
        <p:spPr>
          <a:xfrm>
            <a:off x="706438" y="1155700"/>
            <a:ext cx="5541962" cy="3117850"/>
          </a:xfrm>
        </p:spPr>
      </p:sp>
      <p:sp>
        <p:nvSpPr>
          <p:cNvPr id="3" name="Notes Placeholder 2">
            <a:extLst>
              <a:ext uri="{FF2B5EF4-FFF2-40B4-BE49-F238E27FC236}">
                <a16:creationId xmlns:a16="http://schemas.microsoft.com/office/drawing/2014/main" id="{BE01CE93-A76E-5C70-24A6-1519774970E9}"/>
              </a:ext>
            </a:extLst>
          </p:cNvPr>
          <p:cNvSpPr>
            <a:spLocks noGrp="1"/>
          </p:cNvSpPr>
          <p:nvPr>
            <p:ph type="body" idx="1"/>
          </p:nvPr>
        </p:nvSpPr>
        <p:spPr>
          <a:xfrm>
            <a:off x="695484" y="4447153"/>
            <a:ext cx="5563870" cy="4678174"/>
          </a:xfrm>
        </p:spPr>
        <p:txBody>
          <a:bodyPr/>
          <a:lstStyle/>
          <a:p>
            <a:pPr marL="462732" lvl="1"/>
            <a:endParaRPr lang="en-US" sz="1100" dirty="0"/>
          </a:p>
          <a:p>
            <a:endParaRPr lang="en-US" sz="1100" dirty="0"/>
          </a:p>
          <a:p>
            <a:endParaRPr lang="en-US" dirty="0"/>
          </a:p>
          <a:p>
            <a:endParaRPr lang="en-US" dirty="0"/>
          </a:p>
          <a:p>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50B0C02C-D52C-72C0-C662-13EC87594ACD}"/>
              </a:ext>
            </a:extLst>
          </p:cNvPr>
          <p:cNvSpPr>
            <a:spLocks noGrp="1"/>
          </p:cNvSpPr>
          <p:nvPr>
            <p:ph type="sldNum" sz="quarter" idx="5"/>
          </p:nvPr>
        </p:nvSpPr>
        <p:spPr/>
        <p:txBody>
          <a:bodyPr/>
          <a:lstStyle/>
          <a:p>
            <a:pPr defTabSz="925464">
              <a:defRPr/>
            </a:pPr>
            <a:fld id="{452140A9-11FD-AB46-B99D-C1331D8D84D1}" type="slidenum">
              <a:rPr lang="en-US">
                <a:solidFill>
                  <a:prstClr val="black"/>
                </a:solidFill>
                <a:latin typeface="Calibri"/>
              </a:rPr>
              <a:pPr defTabSz="925464">
                <a:defRPr/>
              </a:pPr>
              <a:t>8</a:t>
            </a:fld>
            <a:endParaRPr lang="en-US">
              <a:solidFill>
                <a:prstClr val="black"/>
              </a:solidFill>
              <a:latin typeface="Calibri"/>
            </a:endParaRPr>
          </a:p>
        </p:txBody>
      </p:sp>
    </p:spTree>
    <p:extLst>
      <p:ext uri="{BB962C8B-B14F-4D97-AF65-F5344CB8AC3E}">
        <p14:creationId xmlns:p14="http://schemas.microsoft.com/office/powerpoint/2010/main" val="1799401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DA1D7-A17E-2568-FCB2-DE4C62BFB0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549F5E-B35B-4F64-C4D7-7F0EB935C1A6}"/>
              </a:ext>
            </a:extLst>
          </p:cNvPr>
          <p:cNvSpPr>
            <a:spLocks noGrp="1" noRot="1" noChangeAspect="1"/>
          </p:cNvSpPr>
          <p:nvPr>
            <p:ph type="sldImg"/>
          </p:nvPr>
        </p:nvSpPr>
        <p:spPr>
          <a:xfrm>
            <a:off x="706438" y="1155700"/>
            <a:ext cx="5541962" cy="3117850"/>
          </a:xfrm>
        </p:spPr>
      </p:sp>
      <p:sp>
        <p:nvSpPr>
          <p:cNvPr id="3" name="Notes Placeholder 2">
            <a:extLst>
              <a:ext uri="{FF2B5EF4-FFF2-40B4-BE49-F238E27FC236}">
                <a16:creationId xmlns:a16="http://schemas.microsoft.com/office/drawing/2014/main" id="{7783E397-97C2-A2AE-D33E-EBBEC92E8C86}"/>
              </a:ext>
            </a:extLst>
          </p:cNvPr>
          <p:cNvSpPr>
            <a:spLocks noGrp="1"/>
          </p:cNvSpPr>
          <p:nvPr>
            <p:ph type="body" idx="1"/>
          </p:nvPr>
        </p:nvSpPr>
        <p:spPr>
          <a:xfrm>
            <a:off x="695484" y="4447153"/>
            <a:ext cx="5563870" cy="4678174"/>
          </a:xfrm>
        </p:spPr>
        <p:txBody>
          <a:bodyPr/>
          <a:lstStyle/>
          <a:p>
            <a:pPr marL="462732" lvl="1"/>
            <a:endParaRPr lang="en-US" sz="1100" dirty="0"/>
          </a:p>
          <a:p>
            <a:endParaRPr lang="en-US" sz="1100" dirty="0"/>
          </a:p>
          <a:p>
            <a:endParaRPr lang="en-US" dirty="0"/>
          </a:p>
          <a:p>
            <a:endParaRPr lang="en-US" dirty="0"/>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Source Sans Pro"/>
                <a:ea typeface="Times New Roman" panose="02020603050405020304" pitchFamily="18" charset="0"/>
              </a:rPr>
              <a:t>Note: The use of purchase order or pre-shipment financing is prohibited on foreign-to-foreign transactions without a waiver  </a:t>
            </a:r>
            <a:endParaRPr lang="en-US" sz="1200" dirty="0">
              <a:ea typeface="Times New Roman" panose="02020603050405020304" pitchFamily="18" charset="0"/>
            </a:endParaRPr>
          </a:p>
          <a:p>
            <a:endParaRPr lang="en-US" dirty="0"/>
          </a:p>
          <a:p>
            <a:endParaRPr lang="en-US" dirty="0"/>
          </a:p>
        </p:txBody>
      </p:sp>
      <p:sp>
        <p:nvSpPr>
          <p:cNvPr id="4" name="Slide Number Placeholder 3">
            <a:extLst>
              <a:ext uri="{FF2B5EF4-FFF2-40B4-BE49-F238E27FC236}">
                <a16:creationId xmlns:a16="http://schemas.microsoft.com/office/drawing/2014/main" id="{A573CBF5-9917-A7FC-7E29-24BCEAEC4753}"/>
              </a:ext>
            </a:extLst>
          </p:cNvPr>
          <p:cNvSpPr>
            <a:spLocks noGrp="1"/>
          </p:cNvSpPr>
          <p:nvPr>
            <p:ph type="sldNum" sz="quarter" idx="5"/>
          </p:nvPr>
        </p:nvSpPr>
        <p:spPr/>
        <p:txBody>
          <a:bodyPr/>
          <a:lstStyle/>
          <a:p>
            <a:pPr defTabSz="925464">
              <a:defRPr/>
            </a:pPr>
            <a:fld id="{452140A9-11FD-AB46-B99D-C1331D8D84D1}" type="slidenum">
              <a:rPr lang="en-US">
                <a:solidFill>
                  <a:prstClr val="black"/>
                </a:solidFill>
                <a:latin typeface="Calibri"/>
              </a:rPr>
              <a:pPr defTabSz="925464">
                <a:defRPr/>
              </a:pPr>
              <a:t>9</a:t>
            </a:fld>
            <a:endParaRPr lang="en-US">
              <a:solidFill>
                <a:prstClr val="black"/>
              </a:solidFill>
              <a:latin typeface="Calibri"/>
            </a:endParaRPr>
          </a:p>
        </p:txBody>
      </p:sp>
    </p:spTree>
    <p:extLst>
      <p:ext uri="{BB962C8B-B14F-4D97-AF65-F5344CB8AC3E}">
        <p14:creationId xmlns:p14="http://schemas.microsoft.com/office/powerpoint/2010/main" val="2745846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BA Log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65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5A683E2-4150-4F59-A8B9-6799E0FF45B4}"/>
              </a:ext>
            </a:extLst>
          </p:cNvPr>
          <p:cNvSpPr>
            <a:spLocks noGrp="1"/>
          </p:cNvSpPr>
          <p:nvPr>
            <p:ph type="dt" sz="half" idx="10"/>
          </p:nvPr>
        </p:nvSpPr>
        <p:spPr/>
        <p:txBody>
          <a:bodyPr/>
          <a:lstStyle>
            <a:lvl1pPr>
              <a:defRPr/>
            </a:lvl1pPr>
          </a:lstStyle>
          <a:p>
            <a:pPr>
              <a:defRPr/>
            </a:pPr>
            <a:fld id="{4D2ECB5C-91E2-4091-A873-2D093E1868EB}" type="datetime4">
              <a:rPr lang="en-US" smtClean="0"/>
              <a:t>April 17, 2025</a:t>
            </a:fld>
            <a:endParaRPr lang="en-US"/>
          </a:p>
        </p:txBody>
      </p:sp>
      <p:sp>
        <p:nvSpPr>
          <p:cNvPr id="6" name="Footer Placeholder 4">
            <a:extLst>
              <a:ext uri="{FF2B5EF4-FFF2-40B4-BE49-F238E27FC236}">
                <a16:creationId xmlns:a16="http://schemas.microsoft.com/office/drawing/2014/main" id="{7FFD8DA1-1B8E-4635-AF2F-6F039E2BE0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7469584-FEAD-4247-962A-A78FC9FF8B29}"/>
              </a:ext>
            </a:extLst>
          </p:cNvPr>
          <p:cNvSpPr>
            <a:spLocks noGrp="1"/>
          </p:cNvSpPr>
          <p:nvPr>
            <p:ph type="sldNum" sz="quarter" idx="12"/>
          </p:nvPr>
        </p:nvSpPr>
        <p:spPr/>
        <p:txBody>
          <a:bodyPr/>
          <a:lstStyle>
            <a:lvl1pPr>
              <a:defRPr/>
            </a:lvl1pPr>
          </a:lstStyle>
          <a:p>
            <a:pPr>
              <a:defRPr/>
            </a:pPr>
            <a:fld id="{98327D37-E83D-4ABC-9844-D86BA10CB7F5}" type="slidenum">
              <a:rPr lang="en-US"/>
              <a:pPr>
                <a:defRPr/>
              </a:pPr>
              <a:t>‹#›</a:t>
            </a:fld>
            <a:endParaRPr lang="en-US"/>
          </a:p>
        </p:txBody>
      </p:sp>
    </p:spTree>
    <p:extLst>
      <p:ext uri="{BB962C8B-B14F-4D97-AF65-F5344CB8AC3E}">
        <p14:creationId xmlns:p14="http://schemas.microsoft.com/office/powerpoint/2010/main" val="612500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D434DB9-B803-44E8-B615-8329AE995703}"/>
              </a:ext>
            </a:extLst>
          </p:cNvPr>
          <p:cNvSpPr>
            <a:spLocks noGrp="1"/>
          </p:cNvSpPr>
          <p:nvPr>
            <p:ph type="dt" sz="half" idx="10"/>
          </p:nvPr>
        </p:nvSpPr>
        <p:spPr/>
        <p:txBody>
          <a:bodyPr/>
          <a:lstStyle>
            <a:lvl1pPr>
              <a:defRPr/>
            </a:lvl1pPr>
          </a:lstStyle>
          <a:p>
            <a:pPr>
              <a:defRPr/>
            </a:pPr>
            <a:fld id="{E7F07C02-C488-4139-B081-CC06CDCB004F}" type="datetime4">
              <a:rPr lang="en-US" smtClean="0"/>
              <a:t>April 17, 2025</a:t>
            </a:fld>
            <a:endParaRPr lang="en-US"/>
          </a:p>
        </p:txBody>
      </p:sp>
      <p:sp>
        <p:nvSpPr>
          <p:cNvPr id="8" name="Footer Placeholder 4">
            <a:extLst>
              <a:ext uri="{FF2B5EF4-FFF2-40B4-BE49-F238E27FC236}">
                <a16:creationId xmlns:a16="http://schemas.microsoft.com/office/drawing/2014/main" id="{ABAC7064-0892-4E45-A582-7A27EC12673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677DB8A-59C6-4B92-9F78-99A41067CE98}"/>
              </a:ext>
            </a:extLst>
          </p:cNvPr>
          <p:cNvSpPr>
            <a:spLocks noGrp="1"/>
          </p:cNvSpPr>
          <p:nvPr>
            <p:ph type="sldNum" sz="quarter" idx="12"/>
          </p:nvPr>
        </p:nvSpPr>
        <p:spPr/>
        <p:txBody>
          <a:bodyPr/>
          <a:lstStyle>
            <a:lvl1pPr>
              <a:defRPr/>
            </a:lvl1pPr>
          </a:lstStyle>
          <a:p>
            <a:pPr>
              <a:defRPr/>
            </a:pPr>
            <a:fld id="{DD56C0DA-1A16-4CFB-ADB8-94B73C099510}" type="slidenum">
              <a:rPr lang="en-US"/>
              <a:pPr>
                <a:defRPr/>
              </a:pPr>
              <a:t>‹#›</a:t>
            </a:fld>
            <a:endParaRPr lang="en-US"/>
          </a:p>
        </p:txBody>
      </p:sp>
    </p:spTree>
    <p:extLst>
      <p:ext uri="{BB962C8B-B14F-4D97-AF65-F5344CB8AC3E}">
        <p14:creationId xmlns:p14="http://schemas.microsoft.com/office/powerpoint/2010/main" val="1131621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F040315-AC08-4CEF-ABF1-B280B2182481}"/>
              </a:ext>
            </a:extLst>
          </p:cNvPr>
          <p:cNvSpPr>
            <a:spLocks noGrp="1"/>
          </p:cNvSpPr>
          <p:nvPr>
            <p:ph type="dt" sz="half" idx="10"/>
          </p:nvPr>
        </p:nvSpPr>
        <p:spPr/>
        <p:txBody>
          <a:bodyPr/>
          <a:lstStyle>
            <a:lvl1pPr>
              <a:defRPr/>
            </a:lvl1pPr>
          </a:lstStyle>
          <a:p>
            <a:pPr>
              <a:defRPr/>
            </a:pPr>
            <a:fld id="{08161B5B-CE0C-4945-881D-F2E0EC9B6AE1}" type="datetime4">
              <a:rPr lang="en-US" smtClean="0"/>
              <a:t>April 17, 2025</a:t>
            </a:fld>
            <a:endParaRPr lang="en-US"/>
          </a:p>
        </p:txBody>
      </p:sp>
      <p:sp>
        <p:nvSpPr>
          <p:cNvPr id="4" name="Footer Placeholder 4">
            <a:extLst>
              <a:ext uri="{FF2B5EF4-FFF2-40B4-BE49-F238E27FC236}">
                <a16:creationId xmlns:a16="http://schemas.microsoft.com/office/drawing/2014/main" id="{6AE86CD6-DFC9-47C4-8944-795333D3821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E5D1CB6-B034-4E23-95AD-A3040B29355C}"/>
              </a:ext>
            </a:extLst>
          </p:cNvPr>
          <p:cNvSpPr>
            <a:spLocks noGrp="1"/>
          </p:cNvSpPr>
          <p:nvPr>
            <p:ph type="sldNum" sz="quarter" idx="12"/>
          </p:nvPr>
        </p:nvSpPr>
        <p:spPr/>
        <p:txBody>
          <a:bodyPr/>
          <a:lstStyle>
            <a:lvl1pPr>
              <a:defRPr/>
            </a:lvl1pPr>
          </a:lstStyle>
          <a:p>
            <a:pPr>
              <a:defRPr/>
            </a:pPr>
            <a:fld id="{64094A60-258D-482B-9F82-C6384EC9AA4E}" type="slidenum">
              <a:rPr lang="en-US"/>
              <a:pPr>
                <a:defRPr/>
              </a:pPr>
              <a:t>‹#›</a:t>
            </a:fld>
            <a:endParaRPr lang="en-US"/>
          </a:p>
        </p:txBody>
      </p:sp>
    </p:spTree>
    <p:extLst>
      <p:ext uri="{BB962C8B-B14F-4D97-AF65-F5344CB8AC3E}">
        <p14:creationId xmlns:p14="http://schemas.microsoft.com/office/powerpoint/2010/main" val="2169973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D395866-3A0F-4F5B-9D2F-BAE0C27FD1C2}"/>
              </a:ext>
            </a:extLst>
          </p:cNvPr>
          <p:cNvSpPr>
            <a:spLocks noGrp="1"/>
          </p:cNvSpPr>
          <p:nvPr>
            <p:ph type="dt" sz="half" idx="10"/>
          </p:nvPr>
        </p:nvSpPr>
        <p:spPr/>
        <p:txBody>
          <a:bodyPr/>
          <a:lstStyle>
            <a:lvl1pPr>
              <a:defRPr/>
            </a:lvl1pPr>
          </a:lstStyle>
          <a:p>
            <a:pPr>
              <a:defRPr/>
            </a:pPr>
            <a:fld id="{CE368AE3-6D6C-4A6B-9045-C12A62BF2BF2}" type="datetime4">
              <a:rPr lang="en-US" smtClean="0"/>
              <a:t>April 17, 2025</a:t>
            </a:fld>
            <a:endParaRPr lang="en-US"/>
          </a:p>
        </p:txBody>
      </p:sp>
      <p:sp>
        <p:nvSpPr>
          <p:cNvPr id="3" name="Footer Placeholder 4">
            <a:extLst>
              <a:ext uri="{FF2B5EF4-FFF2-40B4-BE49-F238E27FC236}">
                <a16:creationId xmlns:a16="http://schemas.microsoft.com/office/drawing/2014/main" id="{91F0B470-237E-4414-B921-BA31A2E668C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AA3F1B6-056C-4F95-AF9C-50BC174E8B60}"/>
              </a:ext>
            </a:extLst>
          </p:cNvPr>
          <p:cNvSpPr>
            <a:spLocks noGrp="1"/>
          </p:cNvSpPr>
          <p:nvPr>
            <p:ph type="sldNum" sz="quarter" idx="12"/>
          </p:nvPr>
        </p:nvSpPr>
        <p:spPr/>
        <p:txBody>
          <a:bodyPr/>
          <a:lstStyle>
            <a:lvl1pPr>
              <a:defRPr/>
            </a:lvl1pPr>
          </a:lstStyle>
          <a:p>
            <a:pPr>
              <a:defRPr/>
            </a:pPr>
            <a:fld id="{CDAB341A-F1C8-41CE-B13B-53947304FC58}" type="slidenum">
              <a:rPr lang="en-US"/>
              <a:pPr>
                <a:defRPr/>
              </a:pPr>
              <a:t>‹#›</a:t>
            </a:fld>
            <a:endParaRPr lang="en-US"/>
          </a:p>
        </p:txBody>
      </p:sp>
    </p:spTree>
    <p:extLst>
      <p:ext uri="{BB962C8B-B14F-4D97-AF65-F5344CB8AC3E}">
        <p14:creationId xmlns:p14="http://schemas.microsoft.com/office/powerpoint/2010/main" val="731978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82A65B46-9208-4C00-A2D4-99A6A1801023}"/>
              </a:ext>
            </a:extLst>
          </p:cNvPr>
          <p:cNvSpPr>
            <a:spLocks noGrp="1"/>
          </p:cNvSpPr>
          <p:nvPr>
            <p:ph type="dt" sz="half" idx="10"/>
          </p:nvPr>
        </p:nvSpPr>
        <p:spPr/>
        <p:txBody>
          <a:bodyPr/>
          <a:lstStyle>
            <a:lvl1pPr>
              <a:defRPr/>
            </a:lvl1pPr>
          </a:lstStyle>
          <a:p>
            <a:pPr>
              <a:defRPr/>
            </a:pPr>
            <a:fld id="{A078D8C0-A4A8-44C4-BD83-ED871D88C2E3}" type="datetime4">
              <a:rPr lang="en-US" smtClean="0"/>
              <a:t>April 17, 2025</a:t>
            </a:fld>
            <a:endParaRPr lang="en-US"/>
          </a:p>
        </p:txBody>
      </p:sp>
      <p:sp>
        <p:nvSpPr>
          <p:cNvPr id="6" name="Footer Placeholder 4">
            <a:extLst>
              <a:ext uri="{FF2B5EF4-FFF2-40B4-BE49-F238E27FC236}">
                <a16:creationId xmlns:a16="http://schemas.microsoft.com/office/drawing/2014/main" id="{61AB9A9F-F3BD-4E83-AF6B-55E86CF98FB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3F6E2C4-9618-448C-BFCC-761E8E7A9FA5}"/>
              </a:ext>
            </a:extLst>
          </p:cNvPr>
          <p:cNvSpPr>
            <a:spLocks noGrp="1"/>
          </p:cNvSpPr>
          <p:nvPr>
            <p:ph type="sldNum" sz="quarter" idx="12"/>
          </p:nvPr>
        </p:nvSpPr>
        <p:spPr/>
        <p:txBody>
          <a:bodyPr/>
          <a:lstStyle>
            <a:lvl1pPr>
              <a:defRPr/>
            </a:lvl1pPr>
          </a:lstStyle>
          <a:p>
            <a:pPr>
              <a:defRPr/>
            </a:pPr>
            <a:fld id="{315DB790-7155-4566-A12D-A8DF5A97CCF3}" type="slidenum">
              <a:rPr lang="en-US"/>
              <a:pPr>
                <a:defRPr/>
              </a:pPr>
              <a:t>‹#›</a:t>
            </a:fld>
            <a:endParaRPr lang="en-US"/>
          </a:p>
        </p:txBody>
      </p:sp>
    </p:spTree>
    <p:extLst>
      <p:ext uri="{BB962C8B-B14F-4D97-AF65-F5344CB8AC3E}">
        <p14:creationId xmlns:p14="http://schemas.microsoft.com/office/powerpoint/2010/main" val="4273636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FE10B5F9-A733-4829-AAA2-458E26A2F5DD}"/>
              </a:ext>
            </a:extLst>
          </p:cNvPr>
          <p:cNvSpPr>
            <a:spLocks noGrp="1"/>
          </p:cNvSpPr>
          <p:nvPr>
            <p:ph type="dt" sz="half" idx="10"/>
          </p:nvPr>
        </p:nvSpPr>
        <p:spPr/>
        <p:txBody>
          <a:bodyPr/>
          <a:lstStyle>
            <a:lvl1pPr>
              <a:defRPr/>
            </a:lvl1pPr>
          </a:lstStyle>
          <a:p>
            <a:pPr>
              <a:defRPr/>
            </a:pPr>
            <a:fld id="{61C54258-F974-4FC5-82E1-D142D3AE9EF2}" type="datetime4">
              <a:rPr lang="en-US" smtClean="0"/>
              <a:t>April 17, 2025</a:t>
            </a:fld>
            <a:endParaRPr lang="en-US"/>
          </a:p>
        </p:txBody>
      </p:sp>
      <p:sp>
        <p:nvSpPr>
          <p:cNvPr id="6" name="Footer Placeholder 4">
            <a:extLst>
              <a:ext uri="{FF2B5EF4-FFF2-40B4-BE49-F238E27FC236}">
                <a16:creationId xmlns:a16="http://schemas.microsoft.com/office/drawing/2014/main" id="{BDE9FD2E-6751-4191-AE1E-C18569CA5D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2848953-CDF7-426A-92B2-E2A8772EF929}"/>
              </a:ext>
            </a:extLst>
          </p:cNvPr>
          <p:cNvSpPr>
            <a:spLocks noGrp="1"/>
          </p:cNvSpPr>
          <p:nvPr>
            <p:ph type="sldNum" sz="quarter" idx="12"/>
          </p:nvPr>
        </p:nvSpPr>
        <p:spPr/>
        <p:txBody>
          <a:bodyPr/>
          <a:lstStyle>
            <a:lvl1pPr>
              <a:defRPr/>
            </a:lvl1pPr>
          </a:lstStyle>
          <a:p>
            <a:pPr>
              <a:defRPr/>
            </a:pPr>
            <a:fld id="{176220CA-5D65-41EC-83D6-F795E4F6F147}" type="slidenum">
              <a:rPr lang="en-US"/>
              <a:pPr>
                <a:defRPr/>
              </a:pPr>
              <a:t>‹#›</a:t>
            </a:fld>
            <a:endParaRPr lang="en-US"/>
          </a:p>
        </p:txBody>
      </p:sp>
    </p:spTree>
    <p:extLst>
      <p:ext uri="{BB962C8B-B14F-4D97-AF65-F5344CB8AC3E}">
        <p14:creationId xmlns:p14="http://schemas.microsoft.com/office/powerpoint/2010/main" val="2491201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8720D2-716E-486A-A058-705560484AED}"/>
              </a:ext>
            </a:extLst>
          </p:cNvPr>
          <p:cNvSpPr>
            <a:spLocks noGrp="1"/>
          </p:cNvSpPr>
          <p:nvPr>
            <p:ph type="dt" sz="half" idx="10"/>
          </p:nvPr>
        </p:nvSpPr>
        <p:spPr/>
        <p:txBody>
          <a:bodyPr/>
          <a:lstStyle>
            <a:lvl1pPr>
              <a:defRPr/>
            </a:lvl1pPr>
          </a:lstStyle>
          <a:p>
            <a:pPr>
              <a:defRPr/>
            </a:pPr>
            <a:fld id="{AAB8F1D7-AAF4-4EF3-AC97-BDA77D1781AF}" type="datetime4">
              <a:rPr lang="en-US" smtClean="0"/>
              <a:t>April 17, 2025</a:t>
            </a:fld>
            <a:endParaRPr lang="en-US"/>
          </a:p>
        </p:txBody>
      </p:sp>
      <p:sp>
        <p:nvSpPr>
          <p:cNvPr id="5" name="Footer Placeholder 4">
            <a:extLst>
              <a:ext uri="{FF2B5EF4-FFF2-40B4-BE49-F238E27FC236}">
                <a16:creationId xmlns:a16="http://schemas.microsoft.com/office/drawing/2014/main" id="{EB546B94-8A5F-4A96-A5FA-696B003206F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5EF4273-F633-4863-9B60-8B8F5B469EFB}"/>
              </a:ext>
            </a:extLst>
          </p:cNvPr>
          <p:cNvSpPr>
            <a:spLocks noGrp="1"/>
          </p:cNvSpPr>
          <p:nvPr>
            <p:ph type="sldNum" sz="quarter" idx="12"/>
          </p:nvPr>
        </p:nvSpPr>
        <p:spPr/>
        <p:txBody>
          <a:bodyPr/>
          <a:lstStyle>
            <a:lvl1pPr>
              <a:defRPr/>
            </a:lvl1pPr>
          </a:lstStyle>
          <a:p>
            <a:pPr>
              <a:defRPr/>
            </a:pPr>
            <a:fld id="{4A990580-7728-4D90-AD06-47851B9F171E}" type="slidenum">
              <a:rPr lang="en-US"/>
              <a:pPr>
                <a:defRPr/>
              </a:pPr>
              <a:t>‹#›</a:t>
            </a:fld>
            <a:endParaRPr lang="en-US"/>
          </a:p>
        </p:txBody>
      </p:sp>
    </p:spTree>
    <p:extLst>
      <p:ext uri="{BB962C8B-B14F-4D97-AF65-F5344CB8AC3E}">
        <p14:creationId xmlns:p14="http://schemas.microsoft.com/office/powerpoint/2010/main" val="2412068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B1495-4161-4E0C-84AD-6E0E7D495B6B}"/>
              </a:ext>
            </a:extLst>
          </p:cNvPr>
          <p:cNvSpPr>
            <a:spLocks noGrp="1"/>
          </p:cNvSpPr>
          <p:nvPr>
            <p:ph type="dt" sz="half" idx="10"/>
          </p:nvPr>
        </p:nvSpPr>
        <p:spPr/>
        <p:txBody>
          <a:bodyPr/>
          <a:lstStyle>
            <a:lvl1pPr>
              <a:defRPr/>
            </a:lvl1pPr>
          </a:lstStyle>
          <a:p>
            <a:pPr>
              <a:defRPr/>
            </a:pPr>
            <a:fld id="{CDBD911E-576A-44AE-92D1-A89F5F5BC852}" type="datetime4">
              <a:rPr lang="en-US" smtClean="0"/>
              <a:t>April 17, 2025</a:t>
            </a:fld>
            <a:endParaRPr lang="en-US"/>
          </a:p>
        </p:txBody>
      </p:sp>
      <p:sp>
        <p:nvSpPr>
          <p:cNvPr id="5" name="Footer Placeholder 4">
            <a:extLst>
              <a:ext uri="{FF2B5EF4-FFF2-40B4-BE49-F238E27FC236}">
                <a16:creationId xmlns:a16="http://schemas.microsoft.com/office/drawing/2014/main" id="{F87D0084-4F15-4579-B0D0-B6ADBDE8A21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F081F75-FBB7-4724-BA88-3F684776540A}"/>
              </a:ext>
            </a:extLst>
          </p:cNvPr>
          <p:cNvSpPr>
            <a:spLocks noGrp="1"/>
          </p:cNvSpPr>
          <p:nvPr>
            <p:ph type="sldNum" sz="quarter" idx="12"/>
          </p:nvPr>
        </p:nvSpPr>
        <p:spPr/>
        <p:txBody>
          <a:bodyPr/>
          <a:lstStyle>
            <a:lvl1pPr>
              <a:defRPr/>
            </a:lvl1pPr>
          </a:lstStyle>
          <a:p>
            <a:pPr>
              <a:defRPr/>
            </a:pPr>
            <a:fld id="{0ADA520C-28AA-47DD-9582-D8E2B4926BFE}" type="slidenum">
              <a:rPr lang="en-US"/>
              <a:pPr>
                <a:defRPr/>
              </a:pPr>
              <a:t>‹#›</a:t>
            </a:fld>
            <a:endParaRPr lang="en-US"/>
          </a:p>
        </p:txBody>
      </p:sp>
    </p:spTree>
    <p:extLst>
      <p:ext uri="{BB962C8B-B14F-4D97-AF65-F5344CB8AC3E}">
        <p14:creationId xmlns:p14="http://schemas.microsoft.com/office/powerpoint/2010/main" val="2932700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BA Logo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264317-28E2-4B91-BFFE-E212BF20723C}"/>
              </a:ext>
            </a:extLst>
          </p:cNvPr>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3" name="Picture 14">
            <a:extLst>
              <a:ext uri="{FF2B5EF4-FFF2-40B4-BE49-F238E27FC236}">
                <a16:creationId xmlns:a16="http://schemas.microsoft.com/office/drawing/2014/main" id="{1E00FD76-B3D5-4B86-93DF-5EDA9990BB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60800" y="1606550"/>
            <a:ext cx="44704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308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2 lines) - Screen Only">
    <p:bg>
      <p:bgPr>
        <a:solidFill>
          <a:srgbClr val="003E7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79F130-2D43-44D1-864F-6A77E9BF3A9F}"/>
              </a:ext>
            </a:extLst>
          </p:cNvPr>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6" name="Picture 14">
            <a:extLst>
              <a:ext uri="{FF2B5EF4-FFF2-40B4-BE49-F238E27FC236}">
                <a16:creationId xmlns:a16="http://schemas.microsoft.com/office/drawing/2014/main" id="{140BF076-87E7-492D-9775-70F4722A441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89451" y="692150"/>
            <a:ext cx="32131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939655"/>
            <a:ext cx="9144000" cy="2387600"/>
          </a:xfrm>
        </p:spPr>
        <p:txBody>
          <a:bodyPr anchor="b">
            <a:normAutofit/>
          </a:bodyPr>
          <a:lstStyle>
            <a:lvl1pPr algn="ctr">
              <a:lnSpc>
                <a:spcPct val="75000"/>
              </a:lnSpc>
              <a:defRPr sz="6000" spc="-225">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6194612"/>
            <a:ext cx="9144000" cy="455570"/>
          </a:xfrm>
        </p:spPr>
        <p:txBody>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
        <p:nvSpPr>
          <p:cNvPr id="8" name="Text Placeholder 7"/>
          <p:cNvSpPr>
            <a:spLocks noGrp="1"/>
          </p:cNvSpPr>
          <p:nvPr>
            <p:ph type="body" sz="quarter" idx="10"/>
          </p:nvPr>
        </p:nvSpPr>
        <p:spPr>
          <a:xfrm>
            <a:off x="1524000" y="4327263"/>
            <a:ext cx="9144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a:t>Click to edit Master text styles</a:t>
            </a:r>
          </a:p>
        </p:txBody>
      </p:sp>
    </p:spTree>
    <p:extLst>
      <p:ext uri="{BB962C8B-B14F-4D97-AF65-F5344CB8AC3E}">
        <p14:creationId xmlns:p14="http://schemas.microsoft.com/office/powerpoint/2010/main" val="3338591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rgbClr val="003F80"/>
                </a:solidFill>
              </a:defRPr>
            </a:lvl1pPr>
          </a:lstStyle>
          <a:p>
            <a:r>
              <a:rPr lang="en-US"/>
              <a:t>Click to edit Master title style (1 line)</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893553" y="683995"/>
            <a:ext cx="2404892" cy="660143"/>
          </a:xfrm>
          <a:prstGeom prst="rect">
            <a:avLst/>
          </a:prstGeom>
        </p:spPr>
      </p:pic>
      <p:sp>
        <p:nvSpPr>
          <p:cNvPr id="9" name="Text Placeholder 7"/>
          <p:cNvSpPr>
            <a:spLocks noGrp="1"/>
          </p:cNvSpPr>
          <p:nvPr>
            <p:ph type="body" sz="quarter" idx="10" hasCustomPrompt="1"/>
          </p:nvPr>
        </p:nvSpPr>
        <p:spPr>
          <a:xfrm>
            <a:off x="1524000" y="3748090"/>
            <a:ext cx="9144000" cy="1646237"/>
          </a:xfrm>
        </p:spPr>
        <p:txBody>
          <a:bodyPr>
            <a:noAutofit/>
          </a:bodyPr>
          <a:lstStyle>
            <a:lvl1pPr marL="0" indent="0" algn="ctr">
              <a:buNone/>
              <a:defRPr sz="3200" b="1">
                <a:solidFill>
                  <a:schemeClr val="bg1">
                    <a:lumMod val="65000"/>
                  </a:schemeClr>
                </a:solidFill>
              </a:defRPr>
            </a:lvl1pPr>
            <a:lvl2pPr marL="457189" indent="0" algn="ctr">
              <a:buNone/>
              <a:defRPr sz="3200" b="1">
                <a:solidFill>
                  <a:srgbClr val="898989"/>
                </a:solidFill>
              </a:defRPr>
            </a:lvl2pPr>
            <a:lvl3pPr marL="914377" indent="0" algn="ctr">
              <a:buNone/>
              <a:defRPr sz="3200" b="1">
                <a:solidFill>
                  <a:srgbClr val="898989"/>
                </a:solidFill>
              </a:defRPr>
            </a:lvl3pPr>
            <a:lvl4pPr marL="1371566" indent="0" algn="ctr">
              <a:buNone/>
              <a:defRPr sz="3200" b="1">
                <a:solidFill>
                  <a:srgbClr val="898989"/>
                </a:solidFill>
              </a:defRPr>
            </a:lvl4pPr>
            <a:lvl5pPr marL="1828754" indent="0" algn="ctr">
              <a:buNone/>
              <a:defRPr sz="3200" b="1">
                <a:solidFill>
                  <a:srgbClr val="898989"/>
                </a:solidFill>
              </a:defRPr>
            </a:lvl5pPr>
          </a:lstStyle>
          <a:p>
            <a:pPr lvl="0"/>
            <a:r>
              <a:rPr lang="en-US"/>
              <a:t>Click to edit Master subtitle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Slide (1 line) - Screen Only">
    <p:bg>
      <p:bgPr>
        <a:solidFill>
          <a:srgbClr val="003E7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78CBBA-5B99-4B32-9C6C-C415FB54FF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6" name="Picture 14">
            <a:extLst>
              <a:ext uri="{FF2B5EF4-FFF2-40B4-BE49-F238E27FC236}">
                <a16:creationId xmlns:a16="http://schemas.microsoft.com/office/drawing/2014/main" id="{A72D9284-7B0F-4D03-8803-A8F94EDC2BD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91567" y="698500"/>
            <a:ext cx="3208867"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360614"/>
            <a:ext cx="9144000" cy="2387600"/>
          </a:xfrm>
        </p:spPr>
        <p:txBody>
          <a:bodyPr anchor="b">
            <a:normAutofit/>
          </a:bodyPr>
          <a:lstStyle>
            <a:lvl1pPr algn="ctr">
              <a:lnSpc>
                <a:spcPct val="75000"/>
              </a:lnSpc>
              <a:defRPr sz="6000" spc="-225">
                <a:solidFill>
                  <a:srgbClr val="003F80"/>
                </a:solidFill>
              </a:defRPr>
            </a:lvl1pPr>
          </a:lstStyle>
          <a:p>
            <a:r>
              <a:rPr lang="en-US"/>
              <a:t>Click to edit Master title style</a:t>
            </a:r>
          </a:p>
        </p:txBody>
      </p:sp>
      <p:sp>
        <p:nvSpPr>
          <p:cNvPr id="3" name="Subtitle 2"/>
          <p:cNvSpPr>
            <a:spLocks noGrp="1"/>
          </p:cNvSpPr>
          <p:nvPr>
            <p:ph type="subTitle" idx="1"/>
          </p:nvPr>
        </p:nvSpPr>
        <p:spPr>
          <a:xfrm>
            <a:off x="1524000" y="6194612"/>
            <a:ext cx="9144000" cy="455570"/>
          </a:xfrm>
        </p:spPr>
        <p:txBody>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
        <p:nvSpPr>
          <p:cNvPr id="9" name="Text Placeholder 7"/>
          <p:cNvSpPr>
            <a:spLocks noGrp="1"/>
          </p:cNvSpPr>
          <p:nvPr>
            <p:ph type="body" sz="quarter" idx="10"/>
          </p:nvPr>
        </p:nvSpPr>
        <p:spPr>
          <a:xfrm>
            <a:off x="1524000" y="3748096"/>
            <a:ext cx="9144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a:t>Click to edit Master text styles</a:t>
            </a:r>
          </a:p>
        </p:txBody>
      </p:sp>
    </p:spTree>
    <p:extLst>
      <p:ext uri="{BB962C8B-B14F-4D97-AF65-F5344CB8AC3E}">
        <p14:creationId xmlns:p14="http://schemas.microsoft.com/office/powerpoint/2010/main" val="2994429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3E7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05E8C9-5843-4E9C-9212-33E039C855A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6" name="Picture 14">
            <a:extLst>
              <a:ext uri="{FF2B5EF4-FFF2-40B4-BE49-F238E27FC236}">
                <a16:creationId xmlns:a16="http://schemas.microsoft.com/office/drawing/2014/main" id="{EC5E8A33-3149-465D-9E58-717C8BB50BA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91567" y="698500"/>
            <a:ext cx="3208867"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939655"/>
            <a:ext cx="9144000" cy="2387600"/>
          </a:xfrm>
        </p:spPr>
        <p:txBody>
          <a:bodyPr anchor="b">
            <a:normAutofit/>
          </a:bodyPr>
          <a:lstStyle>
            <a:lvl1pPr algn="ctr">
              <a:lnSpc>
                <a:spcPct val="75000"/>
              </a:lnSpc>
              <a:defRPr sz="6000" spc="-225">
                <a:solidFill>
                  <a:srgbClr val="003F80"/>
                </a:solidFill>
              </a:defRPr>
            </a:lvl1pPr>
          </a:lstStyle>
          <a:p>
            <a:r>
              <a:rPr lang="en-US"/>
              <a:t>Click to edit Master title style</a:t>
            </a:r>
          </a:p>
        </p:txBody>
      </p:sp>
      <p:sp>
        <p:nvSpPr>
          <p:cNvPr id="3" name="Subtitle 2"/>
          <p:cNvSpPr>
            <a:spLocks noGrp="1"/>
          </p:cNvSpPr>
          <p:nvPr>
            <p:ph type="subTitle" idx="1"/>
          </p:nvPr>
        </p:nvSpPr>
        <p:spPr>
          <a:xfrm>
            <a:off x="1524000" y="6194612"/>
            <a:ext cx="9144000" cy="455570"/>
          </a:xfrm>
        </p:spPr>
        <p:txBody>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
        <p:nvSpPr>
          <p:cNvPr id="9" name="Text Placeholder 7"/>
          <p:cNvSpPr>
            <a:spLocks noGrp="1"/>
          </p:cNvSpPr>
          <p:nvPr>
            <p:ph type="body" sz="quarter" idx="10"/>
          </p:nvPr>
        </p:nvSpPr>
        <p:spPr>
          <a:xfrm>
            <a:off x="1524000" y="4327263"/>
            <a:ext cx="9144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a:t>Click to edit Master text styles</a:t>
            </a:r>
          </a:p>
        </p:txBody>
      </p:sp>
    </p:spTree>
    <p:extLst>
      <p:ext uri="{BB962C8B-B14F-4D97-AF65-F5344CB8AC3E}">
        <p14:creationId xmlns:p14="http://schemas.microsoft.com/office/powerpoint/2010/main" val="993379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8608"/>
            <a:ext cx="10515600" cy="598904"/>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p:cNvSpPr>
            <a:spLocks noGrp="1"/>
          </p:cNvSpPr>
          <p:nvPr>
            <p:ph type="subTitle" idx="13"/>
          </p:nvPr>
        </p:nvSpPr>
        <p:spPr>
          <a:xfrm>
            <a:off x="838200" y="967513"/>
            <a:ext cx="10515600" cy="696071"/>
          </a:xfrm>
        </p:spPr>
        <p:txBody>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
        <p:nvSpPr>
          <p:cNvPr id="5" name="Date Placeholder 4">
            <a:extLst>
              <a:ext uri="{FF2B5EF4-FFF2-40B4-BE49-F238E27FC236}">
                <a16:creationId xmlns:a16="http://schemas.microsoft.com/office/drawing/2014/main" id="{4D53A13B-5BD6-4F90-B90C-0C1EE2107C2E}"/>
              </a:ext>
            </a:extLst>
          </p:cNvPr>
          <p:cNvSpPr>
            <a:spLocks noGrp="1"/>
          </p:cNvSpPr>
          <p:nvPr>
            <p:ph type="dt" sz="half" idx="14"/>
          </p:nvPr>
        </p:nvSpPr>
        <p:spPr>
          <a:xfrm>
            <a:off x="556684" y="6194426"/>
            <a:ext cx="2393949" cy="365125"/>
          </a:xfrm>
        </p:spPr>
        <p:txBody>
          <a:bodyPr/>
          <a:lstStyle>
            <a:lvl1pPr>
              <a:defRPr/>
            </a:lvl1pPr>
          </a:lstStyle>
          <a:p>
            <a:pPr>
              <a:defRPr/>
            </a:pPr>
            <a:fld id="{5492BD14-B3A9-4C4E-B3C1-DF319C30A156}" type="datetime4">
              <a:rPr lang="en-US" smtClean="0"/>
              <a:t>April 17, 2025</a:t>
            </a:fld>
            <a:endParaRPr lang="en-US"/>
          </a:p>
        </p:txBody>
      </p:sp>
      <p:sp>
        <p:nvSpPr>
          <p:cNvPr id="6" name="Footer Placeholder 5">
            <a:extLst>
              <a:ext uri="{FF2B5EF4-FFF2-40B4-BE49-F238E27FC236}">
                <a16:creationId xmlns:a16="http://schemas.microsoft.com/office/drawing/2014/main" id="{B0C42DCC-9602-4AA5-A276-64FE7B07B656}"/>
              </a:ext>
            </a:extLst>
          </p:cNvPr>
          <p:cNvSpPr>
            <a:spLocks noGrp="1"/>
          </p:cNvSpPr>
          <p:nvPr>
            <p:ph type="ftr" sz="quarter" idx="15"/>
          </p:nvPr>
        </p:nvSpPr>
        <p:spPr>
          <a:xfrm>
            <a:off x="4038600" y="6194426"/>
            <a:ext cx="4114800" cy="365125"/>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FC1F9DAB-612C-492B-A7E1-EC5753CF5952}"/>
              </a:ext>
            </a:extLst>
          </p:cNvPr>
          <p:cNvSpPr>
            <a:spLocks noGrp="1"/>
          </p:cNvSpPr>
          <p:nvPr>
            <p:ph type="sldNum" sz="quarter" idx="16"/>
          </p:nvPr>
        </p:nvSpPr>
        <p:spPr>
          <a:xfrm>
            <a:off x="9061451" y="6194426"/>
            <a:ext cx="2743200" cy="365125"/>
          </a:xfrm>
        </p:spPr>
        <p:txBody>
          <a:bodyPr/>
          <a:lstStyle>
            <a:lvl1pPr>
              <a:defRPr/>
            </a:lvl1pPr>
          </a:lstStyle>
          <a:p>
            <a:pPr>
              <a:defRPr/>
            </a:pPr>
            <a:fld id="{E579DD91-E214-47A1-ABA1-AB10AF5176DE}" type="slidenum">
              <a:rPr lang="en-US"/>
              <a:pPr>
                <a:defRPr/>
              </a:pPr>
              <a:t>‹#›</a:t>
            </a:fld>
            <a:endParaRPr lang="en-US"/>
          </a:p>
        </p:txBody>
      </p:sp>
    </p:spTree>
    <p:extLst>
      <p:ext uri="{BB962C8B-B14F-4D97-AF65-F5344CB8AC3E}">
        <p14:creationId xmlns:p14="http://schemas.microsoft.com/office/powerpoint/2010/main" val="3176006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FA6B8DC-7D58-4C90-B34B-B42887921CD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 name="Picture Placeholder 7"/>
          <p:cNvSpPr>
            <a:spLocks noGrp="1"/>
          </p:cNvSpPr>
          <p:nvPr>
            <p:ph type="pic" sz="quarter" idx="13"/>
          </p:nvPr>
        </p:nvSpPr>
        <p:spPr>
          <a:xfrm>
            <a:off x="0" y="0"/>
            <a:ext cx="12192000" cy="6858000"/>
          </a:xfrm>
        </p:spPr>
        <p:txBody>
          <a:bodyPr rtlCol="0">
            <a:normAutofit/>
          </a:bodyPr>
          <a:lstStyle/>
          <a:p>
            <a:pPr lvl="0"/>
            <a:r>
              <a:rPr lang="en-US" noProof="0"/>
              <a:t>Click icon to add picture</a:t>
            </a:r>
          </a:p>
        </p:txBody>
      </p:sp>
      <p:sp>
        <p:nvSpPr>
          <p:cNvPr id="4" name="Date Placeholder 1">
            <a:extLst>
              <a:ext uri="{FF2B5EF4-FFF2-40B4-BE49-F238E27FC236}">
                <a16:creationId xmlns:a16="http://schemas.microsoft.com/office/drawing/2014/main" id="{A3899E02-7635-4A66-9837-3F88E13EE718}"/>
              </a:ext>
            </a:extLst>
          </p:cNvPr>
          <p:cNvSpPr>
            <a:spLocks noGrp="1"/>
          </p:cNvSpPr>
          <p:nvPr>
            <p:ph type="dt" sz="half" idx="14"/>
          </p:nvPr>
        </p:nvSpPr>
        <p:spPr/>
        <p:txBody>
          <a:bodyPr/>
          <a:lstStyle>
            <a:lvl1pPr>
              <a:defRPr/>
            </a:lvl1pPr>
          </a:lstStyle>
          <a:p>
            <a:pPr>
              <a:defRPr/>
            </a:pPr>
            <a:fld id="{91F6F63F-F914-4425-91E4-8AE8E288C8AC}" type="datetime4">
              <a:rPr lang="en-US" smtClean="0"/>
              <a:t>April 17, 2025</a:t>
            </a:fld>
            <a:endParaRPr lang="en-US"/>
          </a:p>
        </p:txBody>
      </p:sp>
      <p:sp>
        <p:nvSpPr>
          <p:cNvPr id="5" name="Footer Placeholder 2">
            <a:extLst>
              <a:ext uri="{FF2B5EF4-FFF2-40B4-BE49-F238E27FC236}">
                <a16:creationId xmlns:a16="http://schemas.microsoft.com/office/drawing/2014/main" id="{978E3B02-F484-4F6F-9643-8B95ECAFE394}"/>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1383ED7D-79B6-496F-A9CB-929DFCCAFD9A}"/>
              </a:ext>
            </a:extLst>
          </p:cNvPr>
          <p:cNvSpPr>
            <a:spLocks noGrp="1"/>
          </p:cNvSpPr>
          <p:nvPr>
            <p:ph type="sldNum" sz="quarter" idx="16"/>
          </p:nvPr>
        </p:nvSpPr>
        <p:spPr/>
        <p:txBody>
          <a:bodyPr/>
          <a:lstStyle>
            <a:lvl1pPr>
              <a:defRPr/>
            </a:lvl1pPr>
          </a:lstStyle>
          <a:p>
            <a:pPr>
              <a:defRPr/>
            </a:pPr>
            <a:fld id="{D262E973-BE1B-4DCB-81F4-9201F51A227C}" type="slidenum">
              <a:rPr lang="en-US"/>
              <a:pPr>
                <a:defRPr/>
              </a:pPr>
              <a:t>‹#›</a:t>
            </a:fld>
            <a:endParaRPr lang="en-US"/>
          </a:p>
        </p:txBody>
      </p:sp>
    </p:spTree>
    <p:extLst>
      <p:ext uri="{BB962C8B-B14F-4D97-AF65-F5344CB8AC3E}">
        <p14:creationId xmlns:p14="http://schemas.microsoft.com/office/powerpoint/2010/main" val="2620621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33"/>
            <a:ext cx="6172200" cy="4873625"/>
          </a:xfrm>
        </p:spPr>
        <p:txBody>
          <a:bodyPr rtlCol="0">
            <a:normAutofit/>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pPr lvl="0"/>
            <a:r>
              <a:rPr lang="en-US" noProof="0"/>
              <a:t>Click icon to add picture</a:t>
            </a:r>
          </a:p>
        </p:txBody>
      </p:sp>
      <p:sp>
        <p:nvSpPr>
          <p:cNvPr id="8" name="Title 1"/>
          <p:cNvSpPr>
            <a:spLocks noGrp="1"/>
          </p:cNvSpPr>
          <p:nvPr>
            <p:ph type="title"/>
          </p:nvPr>
        </p:nvSpPr>
        <p:spPr>
          <a:xfrm>
            <a:off x="839788" y="987433"/>
            <a:ext cx="3932237" cy="1224275"/>
          </a:xfrm>
        </p:spPr>
        <p:txBody>
          <a:bodyPr anchor="t">
            <a:normAutofit/>
          </a:bodyPr>
          <a:lstStyle>
            <a:lvl1pPr algn="l">
              <a:defRPr sz="2700"/>
            </a:lvl1pPr>
          </a:lstStyle>
          <a:p>
            <a:r>
              <a:rPr lang="en-US"/>
              <a:t>Click to edit Master title style</a:t>
            </a:r>
          </a:p>
        </p:txBody>
      </p:sp>
      <p:sp>
        <p:nvSpPr>
          <p:cNvPr id="9" name="Text Placeholder 3"/>
          <p:cNvSpPr>
            <a:spLocks noGrp="1"/>
          </p:cNvSpPr>
          <p:nvPr>
            <p:ph type="body" sz="half" idx="2"/>
          </p:nvPr>
        </p:nvSpPr>
        <p:spPr>
          <a:xfrm>
            <a:off x="839788" y="2211700"/>
            <a:ext cx="3932237"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F5412097-38CB-4B9D-BB7B-DB710EEB7454}"/>
              </a:ext>
            </a:extLst>
          </p:cNvPr>
          <p:cNvSpPr>
            <a:spLocks noGrp="1"/>
          </p:cNvSpPr>
          <p:nvPr>
            <p:ph type="dt" sz="half" idx="10"/>
          </p:nvPr>
        </p:nvSpPr>
        <p:spPr/>
        <p:txBody>
          <a:bodyPr/>
          <a:lstStyle>
            <a:lvl1pPr>
              <a:defRPr/>
            </a:lvl1pPr>
          </a:lstStyle>
          <a:p>
            <a:pPr>
              <a:defRPr/>
            </a:pPr>
            <a:fld id="{7CCEB9E5-3FBA-4445-8BB4-0ECAC9DF7933}" type="datetime4">
              <a:rPr lang="en-US" smtClean="0"/>
              <a:t>April 17, 2025</a:t>
            </a:fld>
            <a:endParaRPr lang="en-US"/>
          </a:p>
        </p:txBody>
      </p:sp>
      <p:sp>
        <p:nvSpPr>
          <p:cNvPr id="6" name="Footer Placeholder 4">
            <a:extLst>
              <a:ext uri="{FF2B5EF4-FFF2-40B4-BE49-F238E27FC236}">
                <a16:creationId xmlns:a16="http://schemas.microsoft.com/office/drawing/2014/main" id="{9965ACE0-BC21-40A4-95E2-1FF9D25B751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97227E8-9F30-42CA-B204-CD51375B6A84}"/>
              </a:ext>
            </a:extLst>
          </p:cNvPr>
          <p:cNvSpPr>
            <a:spLocks noGrp="1"/>
          </p:cNvSpPr>
          <p:nvPr>
            <p:ph type="sldNum" sz="quarter" idx="12"/>
          </p:nvPr>
        </p:nvSpPr>
        <p:spPr/>
        <p:txBody>
          <a:bodyPr/>
          <a:lstStyle>
            <a:lvl1pPr>
              <a:defRPr/>
            </a:lvl1pPr>
          </a:lstStyle>
          <a:p>
            <a:pPr>
              <a:defRPr/>
            </a:pPr>
            <a:fld id="{B3D725F6-1CB0-4ACE-9360-460CA554BABB}" type="slidenum">
              <a:rPr lang="en-US"/>
              <a:pPr>
                <a:defRPr/>
              </a:pPr>
              <a:t>‹#›</a:t>
            </a:fld>
            <a:endParaRPr lang="en-US"/>
          </a:p>
        </p:txBody>
      </p:sp>
    </p:spTree>
    <p:extLst>
      <p:ext uri="{BB962C8B-B14F-4D97-AF65-F5344CB8AC3E}">
        <p14:creationId xmlns:p14="http://schemas.microsoft.com/office/powerpoint/2010/main" val="4182952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003E7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F7B4FA-A653-4A00-8F8C-AC52B761FCC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6" name="Picture 14">
            <a:extLst>
              <a:ext uri="{FF2B5EF4-FFF2-40B4-BE49-F238E27FC236}">
                <a16:creationId xmlns:a16="http://schemas.microsoft.com/office/drawing/2014/main" id="{56900F9E-3AEE-4097-AF4F-9EF770A411B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91567" y="698500"/>
            <a:ext cx="3208867"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939655"/>
            <a:ext cx="9144000" cy="2387600"/>
          </a:xfrm>
        </p:spPr>
        <p:txBody>
          <a:bodyPr anchor="b">
            <a:normAutofit/>
          </a:bodyPr>
          <a:lstStyle>
            <a:lvl1pPr algn="ctr">
              <a:lnSpc>
                <a:spcPct val="75000"/>
              </a:lnSpc>
              <a:defRPr sz="6000" spc="-225">
                <a:solidFill>
                  <a:srgbClr val="003F80"/>
                </a:solidFill>
              </a:defRPr>
            </a:lvl1pPr>
          </a:lstStyle>
          <a:p>
            <a:r>
              <a:rPr lang="en-US"/>
              <a:t>Click to edit Master title style</a:t>
            </a:r>
          </a:p>
        </p:txBody>
      </p:sp>
      <p:sp>
        <p:nvSpPr>
          <p:cNvPr id="3" name="Subtitle 2"/>
          <p:cNvSpPr>
            <a:spLocks noGrp="1"/>
          </p:cNvSpPr>
          <p:nvPr>
            <p:ph type="subTitle" idx="1"/>
          </p:nvPr>
        </p:nvSpPr>
        <p:spPr>
          <a:xfrm>
            <a:off x="1524000" y="6194612"/>
            <a:ext cx="9144000" cy="455570"/>
          </a:xfrm>
        </p:spPr>
        <p:txBody>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
        <p:nvSpPr>
          <p:cNvPr id="9" name="Text Placeholder 7"/>
          <p:cNvSpPr>
            <a:spLocks noGrp="1"/>
          </p:cNvSpPr>
          <p:nvPr>
            <p:ph type="body" sz="quarter" idx="10"/>
          </p:nvPr>
        </p:nvSpPr>
        <p:spPr>
          <a:xfrm>
            <a:off x="1524000" y="4327263"/>
            <a:ext cx="9144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a:t>Click to edit Master text styles</a:t>
            </a:r>
          </a:p>
        </p:txBody>
      </p:sp>
    </p:spTree>
    <p:extLst>
      <p:ext uri="{BB962C8B-B14F-4D97-AF65-F5344CB8AC3E}">
        <p14:creationId xmlns:p14="http://schemas.microsoft.com/office/powerpoint/2010/main" val="1336383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a:xfrm>
            <a:off x="521227" y="6194302"/>
            <a:ext cx="2394420" cy="365125"/>
          </a:xfrm>
        </p:spPr>
        <p:txBody>
          <a:bodyPr/>
          <a:lstStyle/>
          <a:p>
            <a:fld id="{5C63769D-CC2F-864E-9501-A077951EC7AD}" type="datetime4">
              <a:rPr lang="en-US" smtClean="0"/>
              <a:t>April 17, 2025</a:t>
            </a:fld>
            <a:endParaRPr lang="en-US"/>
          </a:p>
        </p:txBody>
      </p:sp>
      <p:sp>
        <p:nvSpPr>
          <p:cNvPr id="9" name="Footer Placeholder 5"/>
          <p:cNvSpPr>
            <a:spLocks noGrp="1"/>
          </p:cNvSpPr>
          <p:nvPr>
            <p:ph type="ftr" sz="quarter" idx="11"/>
          </p:nvPr>
        </p:nvSpPr>
        <p:spPr>
          <a:xfrm>
            <a:off x="4038600" y="6194302"/>
            <a:ext cx="4114800" cy="365125"/>
          </a:xfrm>
        </p:spPr>
        <p:txBody>
          <a:bodyPr/>
          <a:lstStyle/>
          <a:p>
            <a:endParaRPr lang="en-US"/>
          </a:p>
        </p:txBody>
      </p:sp>
      <p:sp>
        <p:nvSpPr>
          <p:cNvPr id="10" name="Slide Number Placeholder 6"/>
          <p:cNvSpPr>
            <a:spLocks noGrp="1"/>
          </p:cNvSpPr>
          <p:nvPr>
            <p:ph type="sldNum" sz="quarter" idx="12"/>
          </p:nvPr>
        </p:nvSpPr>
        <p:spPr>
          <a:xfrm>
            <a:off x="9062013" y="6194302"/>
            <a:ext cx="27432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838200" y="1129556"/>
            <a:ext cx="10515600" cy="696071"/>
          </a:xfrm>
        </p:spPr>
        <p:txBody>
          <a:bodyPr>
            <a:normAutofit/>
          </a:bodyPr>
          <a:lstStyle>
            <a:lvl1pPr marL="0" indent="0" algn="ctr">
              <a:buNone/>
              <a:defRPr sz="2100" b="1">
                <a:solidFill>
                  <a:srgbClr val="898989"/>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947093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CFC968-D9FB-4AC0-B377-D44EAE0FB1E3}"/>
              </a:ext>
            </a:extLst>
          </p:cNvPr>
          <p:cNvSpPr>
            <a:spLocks noGrp="1"/>
          </p:cNvSpPr>
          <p:nvPr>
            <p:ph type="dt" sz="half" idx="10"/>
          </p:nvPr>
        </p:nvSpPr>
        <p:spPr/>
        <p:txBody>
          <a:bodyPr/>
          <a:lstStyle>
            <a:lvl1pPr>
              <a:defRPr/>
            </a:lvl1pPr>
          </a:lstStyle>
          <a:p>
            <a:pPr>
              <a:defRPr/>
            </a:pPr>
            <a:fld id="{96B854B8-A2FC-3842-9F94-7A6835489AD3}" type="datetime4">
              <a:rPr lang="en-US"/>
              <a:pPr>
                <a:defRPr/>
              </a:pPr>
              <a:t>April 17, 2025</a:t>
            </a:fld>
            <a:endParaRPr lang="en-US"/>
          </a:p>
        </p:txBody>
      </p:sp>
      <p:sp>
        <p:nvSpPr>
          <p:cNvPr id="5" name="Footer Placeholder 4">
            <a:extLst>
              <a:ext uri="{FF2B5EF4-FFF2-40B4-BE49-F238E27FC236}">
                <a16:creationId xmlns:a16="http://schemas.microsoft.com/office/drawing/2014/main" id="{5D422568-6FD3-425E-A05B-2649BC630B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35E5BC6-0A73-4564-97B1-A203001E3608}"/>
              </a:ext>
            </a:extLst>
          </p:cNvPr>
          <p:cNvSpPr>
            <a:spLocks noGrp="1"/>
          </p:cNvSpPr>
          <p:nvPr>
            <p:ph type="sldNum" sz="quarter" idx="12"/>
          </p:nvPr>
        </p:nvSpPr>
        <p:spPr/>
        <p:txBody>
          <a:bodyPr/>
          <a:lstStyle>
            <a:lvl1pPr>
              <a:defRPr/>
            </a:lvl1pPr>
          </a:lstStyle>
          <a:p>
            <a:pPr>
              <a:defRPr/>
            </a:pPr>
            <a:fld id="{5E727900-ED4D-4955-82B7-AB7E56E30F27}" type="slidenum">
              <a:rPr lang="en-US"/>
              <a:pPr>
                <a:defRPr/>
              </a:pPr>
              <a:t>‹#›</a:t>
            </a:fld>
            <a:endParaRPr lang="en-US"/>
          </a:p>
        </p:txBody>
      </p:sp>
    </p:spTree>
    <p:extLst>
      <p:ext uri="{BB962C8B-B14F-4D97-AF65-F5344CB8AC3E}">
        <p14:creationId xmlns:p14="http://schemas.microsoft.com/office/powerpoint/2010/main" val="261345028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F040315-AC08-4CEF-ABF1-B280B2182481}"/>
              </a:ext>
            </a:extLst>
          </p:cNvPr>
          <p:cNvSpPr>
            <a:spLocks noGrp="1"/>
          </p:cNvSpPr>
          <p:nvPr>
            <p:ph type="dt" sz="half" idx="10"/>
          </p:nvPr>
        </p:nvSpPr>
        <p:spPr/>
        <p:txBody>
          <a:bodyPr/>
          <a:lstStyle>
            <a:lvl1pPr>
              <a:defRPr/>
            </a:lvl1pPr>
          </a:lstStyle>
          <a:p>
            <a:pPr>
              <a:defRPr/>
            </a:pPr>
            <a:fld id="{08161B5B-CE0C-4945-881D-F2E0EC9B6AE1}" type="datetime4">
              <a:rPr lang="en-US" smtClean="0"/>
              <a:t>April 17, 2025</a:t>
            </a:fld>
            <a:endParaRPr lang="en-US"/>
          </a:p>
        </p:txBody>
      </p:sp>
      <p:sp>
        <p:nvSpPr>
          <p:cNvPr id="4" name="Footer Placeholder 4">
            <a:extLst>
              <a:ext uri="{FF2B5EF4-FFF2-40B4-BE49-F238E27FC236}">
                <a16:creationId xmlns:a16="http://schemas.microsoft.com/office/drawing/2014/main" id="{6AE86CD6-DFC9-47C4-8944-795333D3821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E5D1CB6-B034-4E23-95AD-A3040B29355C}"/>
              </a:ext>
            </a:extLst>
          </p:cNvPr>
          <p:cNvSpPr>
            <a:spLocks noGrp="1"/>
          </p:cNvSpPr>
          <p:nvPr>
            <p:ph type="sldNum" sz="quarter" idx="12"/>
          </p:nvPr>
        </p:nvSpPr>
        <p:spPr/>
        <p:txBody>
          <a:bodyPr/>
          <a:lstStyle>
            <a:lvl1pPr>
              <a:defRPr/>
            </a:lvl1pPr>
          </a:lstStyle>
          <a:p>
            <a:pPr>
              <a:defRPr/>
            </a:pPr>
            <a:fld id="{64094A60-258D-482B-9F82-C6384EC9AA4E}" type="slidenum">
              <a:rPr lang="en-US"/>
              <a:pPr>
                <a:defRPr/>
              </a:pPr>
              <a:t>‹#›</a:t>
            </a:fld>
            <a:endParaRPr lang="en-US"/>
          </a:p>
        </p:txBody>
      </p:sp>
    </p:spTree>
    <p:extLst>
      <p:ext uri="{BB962C8B-B14F-4D97-AF65-F5344CB8AC3E}">
        <p14:creationId xmlns:p14="http://schemas.microsoft.com/office/powerpoint/2010/main" val="695927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D395866-3A0F-4F5B-9D2F-BAE0C27FD1C2}"/>
              </a:ext>
            </a:extLst>
          </p:cNvPr>
          <p:cNvSpPr>
            <a:spLocks noGrp="1"/>
          </p:cNvSpPr>
          <p:nvPr>
            <p:ph type="dt" sz="half" idx="10"/>
          </p:nvPr>
        </p:nvSpPr>
        <p:spPr/>
        <p:txBody>
          <a:bodyPr/>
          <a:lstStyle>
            <a:lvl1pPr>
              <a:defRPr/>
            </a:lvl1pPr>
          </a:lstStyle>
          <a:p>
            <a:pPr>
              <a:defRPr/>
            </a:pPr>
            <a:fld id="{CE368AE3-6D6C-4A6B-9045-C12A62BF2BF2}" type="datetime4">
              <a:rPr lang="en-US" smtClean="0"/>
              <a:t>April 17, 2025</a:t>
            </a:fld>
            <a:endParaRPr lang="en-US"/>
          </a:p>
        </p:txBody>
      </p:sp>
      <p:sp>
        <p:nvSpPr>
          <p:cNvPr id="3" name="Footer Placeholder 4">
            <a:extLst>
              <a:ext uri="{FF2B5EF4-FFF2-40B4-BE49-F238E27FC236}">
                <a16:creationId xmlns:a16="http://schemas.microsoft.com/office/drawing/2014/main" id="{91F0B470-237E-4414-B921-BA31A2E668C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AA3F1B6-056C-4F95-AF9C-50BC174E8B60}"/>
              </a:ext>
            </a:extLst>
          </p:cNvPr>
          <p:cNvSpPr>
            <a:spLocks noGrp="1"/>
          </p:cNvSpPr>
          <p:nvPr>
            <p:ph type="sldNum" sz="quarter" idx="12"/>
          </p:nvPr>
        </p:nvSpPr>
        <p:spPr/>
        <p:txBody>
          <a:bodyPr/>
          <a:lstStyle>
            <a:lvl1pPr>
              <a:defRPr/>
            </a:lvl1pPr>
          </a:lstStyle>
          <a:p>
            <a:pPr>
              <a:defRPr/>
            </a:pPr>
            <a:fld id="{CDAB341A-F1C8-41CE-B13B-53947304FC58}" type="slidenum">
              <a:rPr lang="en-US"/>
              <a:pPr>
                <a:defRPr/>
              </a:pPr>
              <a:t>‹#›</a:t>
            </a:fld>
            <a:endParaRPr lang="en-US"/>
          </a:p>
        </p:txBody>
      </p:sp>
    </p:spTree>
    <p:extLst>
      <p:ext uri="{BB962C8B-B14F-4D97-AF65-F5344CB8AC3E}">
        <p14:creationId xmlns:p14="http://schemas.microsoft.com/office/powerpoint/2010/main" val="3756293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2A8A568-499B-4C66-B4E6-93AE4F4BAACD}"/>
              </a:ext>
            </a:extLst>
          </p:cNvPr>
          <p:cNvSpPr>
            <a:spLocks noGrp="1"/>
          </p:cNvSpPr>
          <p:nvPr>
            <p:ph type="dt" sz="half" idx="10"/>
          </p:nvPr>
        </p:nvSpPr>
        <p:spPr/>
        <p:txBody>
          <a:bodyPr/>
          <a:lstStyle>
            <a:lvl1pPr>
              <a:defRPr/>
            </a:lvl1pPr>
          </a:lstStyle>
          <a:p>
            <a:pPr>
              <a:defRPr/>
            </a:pPr>
            <a:fld id="{656E4A06-9C7B-4DDE-8BDB-D99DF39F6D26}" type="datetime4">
              <a:rPr lang="en-US" smtClean="0"/>
              <a:t>April 17, 2025</a:t>
            </a:fld>
            <a:endParaRPr lang="en-US"/>
          </a:p>
        </p:txBody>
      </p:sp>
      <p:sp>
        <p:nvSpPr>
          <p:cNvPr id="5" name="Footer Placeholder 4">
            <a:extLst>
              <a:ext uri="{FF2B5EF4-FFF2-40B4-BE49-F238E27FC236}">
                <a16:creationId xmlns:a16="http://schemas.microsoft.com/office/drawing/2014/main" id="{D7D8D1C0-7638-4333-8F66-266A5A8161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49A7E40-A608-4A81-842A-27652DA26B81}"/>
              </a:ext>
            </a:extLst>
          </p:cNvPr>
          <p:cNvSpPr>
            <a:spLocks noGrp="1"/>
          </p:cNvSpPr>
          <p:nvPr>
            <p:ph type="sldNum" sz="quarter" idx="12"/>
          </p:nvPr>
        </p:nvSpPr>
        <p:spPr/>
        <p:txBody>
          <a:bodyPr/>
          <a:lstStyle>
            <a:lvl1pPr>
              <a:defRPr/>
            </a:lvl1pPr>
          </a:lstStyle>
          <a:p>
            <a:pPr>
              <a:defRPr/>
            </a:pPr>
            <a:fld id="{B1B504D7-7FE5-45DD-A622-4368D0F71205}" type="slidenum">
              <a:rPr lang="en-US"/>
              <a:pPr>
                <a:defRPr/>
              </a:pPr>
              <a:t>‹#›</a:t>
            </a:fld>
            <a:endParaRPr lang="en-US"/>
          </a:p>
        </p:txBody>
      </p:sp>
    </p:spTree>
    <p:extLst>
      <p:ext uri="{BB962C8B-B14F-4D97-AF65-F5344CB8AC3E}">
        <p14:creationId xmlns:p14="http://schemas.microsoft.com/office/powerpoint/2010/main" val="59979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CFC968-D9FB-4AC0-B377-D44EAE0FB1E3}"/>
              </a:ext>
            </a:extLst>
          </p:cNvPr>
          <p:cNvSpPr>
            <a:spLocks noGrp="1"/>
          </p:cNvSpPr>
          <p:nvPr>
            <p:ph type="dt" sz="half" idx="10"/>
          </p:nvPr>
        </p:nvSpPr>
        <p:spPr/>
        <p:txBody>
          <a:bodyPr/>
          <a:lstStyle>
            <a:lvl1pPr>
              <a:defRPr/>
            </a:lvl1pPr>
          </a:lstStyle>
          <a:p>
            <a:pPr>
              <a:defRPr/>
            </a:pPr>
            <a:fld id="{5ADCAE28-CE0A-448A-87CB-A67F2807178C}" type="datetime4">
              <a:rPr lang="en-US" smtClean="0"/>
              <a:t>April 17, 2025</a:t>
            </a:fld>
            <a:endParaRPr lang="en-US"/>
          </a:p>
        </p:txBody>
      </p:sp>
      <p:sp>
        <p:nvSpPr>
          <p:cNvPr id="5" name="Footer Placeholder 4">
            <a:extLst>
              <a:ext uri="{FF2B5EF4-FFF2-40B4-BE49-F238E27FC236}">
                <a16:creationId xmlns:a16="http://schemas.microsoft.com/office/drawing/2014/main" id="{5D422568-6FD3-425E-A05B-2649BC630B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35E5BC6-0A73-4564-97B1-A203001E3608}"/>
              </a:ext>
            </a:extLst>
          </p:cNvPr>
          <p:cNvSpPr>
            <a:spLocks noGrp="1"/>
          </p:cNvSpPr>
          <p:nvPr>
            <p:ph type="sldNum" sz="quarter" idx="12"/>
          </p:nvPr>
        </p:nvSpPr>
        <p:spPr/>
        <p:txBody>
          <a:bodyPr/>
          <a:lstStyle>
            <a:lvl1pPr>
              <a:defRPr/>
            </a:lvl1pPr>
          </a:lstStyle>
          <a:p>
            <a:pPr>
              <a:defRPr/>
            </a:pPr>
            <a:fld id="{5E727900-ED4D-4955-82B7-AB7E56E30F27}" type="slidenum">
              <a:rPr lang="en-US"/>
              <a:pPr>
                <a:defRPr/>
              </a:pPr>
              <a:t>‹#›</a:t>
            </a:fld>
            <a:endParaRPr lang="en-US"/>
          </a:p>
        </p:txBody>
      </p:sp>
    </p:spTree>
    <p:extLst>
      <p:ext uri="{BB962C8B-B14F-4D97-AF65-F5344CB8AC3E}">
        <p14:creationId xmlns:p14="http://schemas.microsoft.com/office/powerpoint/2010/main" val="3307468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A7AF19-10D5-4119-A402-4703F2AB1440}"/>
              </a:ext>
            </a:extLst>
          </p:cNvPr>
          <p:cNvSpPr>
            <a:spLocks noGrp="1"/>
          </p:cNvSpPr>
          <p:nvPr>
            <p:ph type="dt" sz="half" idx="10"/>
          </p:nvPr>
        </p:nvSpPr>
        <p:spPr/>
        <p:txBody>
          <a:bodyPr/>
          <a:lstStyle>
            <a:lvl1pPr>
              <a:defRPr/>
            </a:lvl1pPr>
          </a:lstStyle>
          <a:p>
            <a:pPr>
              <a:defRPr/>
            </a:pPr>
            <a:fld id="{B0F63F64-4076-4A55-9E6D-EB25EF30096E}" type="datetime4">
              <a:rPr lang="en-US" smtClean="0"/>
              <a:t>April 17, 2025</a:t>
            </a:fld>
            <a:endParaRPr lang="en-US"/>
          </a:p>
        </p:txBody>
      </p:sp>
      <p:sp>
        <p:nvSpPr>
          <p:cNvPr id="5" name="Footer Placeholder 4">
            <a:extLst>
              <a:ext uri="{FF2B5EF4-FFF2-40B4-BE49-F238E27FC236}">
                <a16:creationId xmlns:a16="http://schemas.microsoft.com/office/drawing/2014/main" id="{3F28D8FE-306C-4857-926A-86F29C9862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04BF9D8-DFC4-40DE-941F-5600EF93EF12}"/>
              </a:ext>
            </a:extLst>
          </p:cNvPr>
          <p:cNvSpPr>
            <a:spLocks noGrp="1"/>
          </p:cNvSpPr>
          <p:nvPr>
            <p:ph type="sldNum" sz="quarter" idx="12"/>
          </p:nvPr>
        </p:nvSpPr>
        <p:spPr/>
        <p:txBody>
          <a:bodyPr/>
          <a:lstStyle>
            <a:lvl1pPr>
              <a:defRPr/>
            </a:lvl1pPr>
          </a:lstStyle>
          <a:p>
            <a:pPr>
              <a:defRPr/>
            </a:pPr>
            <a:fld id="{6790072E-4CC7-4442-887D-DC38B9F724C6}" type="slidenum">
              <a:rPr lang="en-US"/>
              <a:pPr>
                <a:defRPr/>
              </a:pPr>
              <a:t>‹#›</a:t>
            </a:fld>
            <a:endParaRPr lang="en-US"/>
          </a:p>
        </p:txBody>
      </p:sp>
    </p:spTree>
    <p:extLst>
      <p:ext uri="{BB962C8B-B14F-4D97-AF65-F5344CB8AC3E}">
        <p14:creationId xmlns:p14="http://schemas.microsoft.com/office/powerpoint/2010/main" val="2440285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4.pn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8" cstate="screen">
            <a:extLst>
              <a:ext uri="{28A0092B-C50C-407E-A947-70E740481C1C}">
                <a14:useLocalDpi xmlns:a14="http://schemas.microsoft.com/office/drawing/2010/main"/>
              </a:ext>
            </a:extLst>
          </a:blip>
          <a:srcRect t="-18262"/>
          <a:stretch/>
        </p:blipFill>
        <p:spPr>
          <a:xfrm>
            <a:off x="152400" y="6194302"/>
            <a:ext cx="11887200" cy="527175"/>
          </a:xfrm>
          <a:prstGeom prst="rect">
            <a:avLst/>
          </a:prstGeom>
        </p:spPr>
      </p:pic>
      <p:sp>
        <p:nvSpPr>
          <p:cNvPr id="6" name="Slide Number Placeholder 5"/>
          <p:cNvSpPr>
            <a:spLocks noGrp="1"/>
          </p:cNvSpPr>
          <p:nvPr>
            <p:ph type="sldNum" sz="quarter" idx="4"/>
          </p:nvPr>
        </p:nvSpPr>
        <p:spPr>
          <a:xfrm>
            <a:off x="9062013" y="6194302"/>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a:p>
        </p:txBody>
      </p:sp>
      <p:sp>
        <p:nvSpPr>
          <p:cNvPr id="2" name="Title Placeholder 1"/>
          <p:cNvSpPr>
            <a:spLocks noGrp="1"/>
          </p:cNvSpPr>
          <p:nvPr>
            <p:ph type="title"/>
          </p:nvPr>
        </p:nvSpPr>
        <p:spPr>
          <a:xfrm>
            <a:off x="838200" y="530651"/>
            <a:ext cx="10515600" cy="116003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838200" y="1825627"/>
            <a:ext cx="10515600" cy="42066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19430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charset="0"/>
                <a:ea typeface="Source Sans Pro" charset="0"/>
                <a:cs typeface="Source Sans Pro" charset="0"/>
              </a:defRPr>
            </a:lvl1pPr>
          </a:lstStyle>
          <a:p>
            <a:endParaRPr lang="en-US"/>
          </a:p>
        </p:txBody>
      </p:sp>
      <p:sp>
        <p:nvSpPr>
          <p:cNvPr id="10" name="Rectangle 9"/>
          <p:cNvSpPr/>
          <p:nvPr/>
        </p:nvSpPr>
        <p:spPr>
          <a:xfrm>
            <a:off x="0" y="6135624"/>
            <a:ext cx="605928" cy="722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p:cNvGrpSpPr/>
          <p:nvPr/>
        </p:nvGrpSpPr>
        <p:grpSpPr>
          <a:xfrm>
            <a:off x="147205" y="119502"/>
            <a:ext cx="11892396" cy="329184"/>
            <a:chOff x="147204" y="119502"/>
            <a:chExt cx="11892396" cy="329742"/>
          </a:xfrm>
        </p:grpSpPr>
        <p:sp>
          <p:nvSpPr>
            <p:cNvPr id="11" name="Rectangle 10"/>
            <p:cNvSpPr/>
            <p:nvPr userDrawn="1"/>
          </p:nvSpPr>
          <p:spPr>
            <a:xfrm>
              <a:off x="11913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12" name="Rectangle 11"/>
            <p:cNvSpPr/>
            <p:nvPr userDrawn="1"/>
          </p:nvSpPr>
          <p:spPr>
            <a:xfrm rot="5400000">
              <a:off x="5967006" y="-5700300"/>
              <a:ext cx="126396" cy="117660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13" name="Rectangle 12"/>
            <p:cNvSpPr/>
            <p:nvPr userDrawn="1"/>
          </p:nvSpPr>
          <p:spPr>
            <a:xfrm>
              <a:off x="147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grpSp>
      <p:sp>
        <p:nvSpPr>
          <p:cNvPr id="15" name="Rectangle 14"/>
          <p:cNvSpPr/>
          <p:nvPr/>
        </p:nvSpPr>
        <p:spPr>
          <a:xfrm>
            <a:off x="11913205" y="6277140"/>
            <a:ext cx="126396" cy="441342"/>
          </a:xfrm>
          <a:custGeom>
            <a:avLst/>
            <a:gdLst>
              <a:gd name="connsiteX0" fmla="*/ 0 w 126396"/>
              <a:gd name="connsiteY0" fmla="*/ 0 h 441341"/>
              <a:gd name="connsiteX1" fmla="*/ 126396 w 126396"/>
              <a:gd name="connsiteY1" fmla="*/ 0 h 441341"/>
              <a:gd name="connsiteX2" fmla="*/ 126396 w 126396"/>
              <a:gd name="connsiteY2" fmla="*/ 441341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36566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27041 h 441341"/>
              <a:gd name="connsiteX3" fmla="*/ 0 w 126396"/>
              <a:gd name="connsiteY3" fmla="*/ 441341 h 441341"/>
              <a:gd name="connsiteX4" fmla="*/ 0 w 126396"/>
              <a:gd name="connsiteY4" fmla="*/ 0 h 44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1341">
                <a:moveTo>
                  <a:pt x="0" y="0"/>
                </a:moveTo>
                <a:lnTo>
                  <a:pt x="126396" y="0"/>
                </a:lnTo>
                <a:lnTo>
                  <a:pt x="126396" y="327041"/>
                </a:lnTo>
                <a:lnTo>
                  <a:pt x="0" y="441341"/>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pic>
        <p:nvPicPr>
          <p:cNvPr id="16" name="Picture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9568" y="6448924"/>
            <a:ext cx="350825" cy="272601"/>
          </a:xfrm>
          <a:prstGeom prst="rect">
            <a:avLst/>
          </a:prstGeom>
        </p:spPr>
      </p:pic>
      <p:sp>
        <p:nvSpPr>
          <p:cNvPr id="4" name="Date Placeholder 3"/>
          <p:cNvSpPr>
            <a:spLocks noGrp="1"/>
          </p:cNvSpPr>
          <p:nvPr>
            <p:ph type="dt" sz="half" idx="2"/>
          </p:nvPr>
        </p:nvSpPr>
        <p:spPr>
          <a:xfrm>
            <a:off x="521227" y="6194302"/>
            <a:ext cx="2394420" cy="365125"/>
          </a:xfrm>
          <a:prstGeom prst="rect">
            <a:avLst/>
          </a:prstGeom>
        </p:spPr>
        <p:txBody>
          <a:bodyPr vert="horz" lIns="91440" tIns="45720" rIns="91440" bIns="45720" rtlCol="0" anchor="ctr"/>
          <a:lstStyle>
            <a:lvl1pPr algn="l">
              <a:defRPr sz="12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April 17, 2025</a:t>
            </a:fld>
            <a:endParaRPr lang="en-US"/>
          </a:p>
        </p:txBody>
      </p:sp>
    </p:spTree>
    <p:extLst>
      <p:ext uri="{BB962C8B-B14F-4D97-AF65-F5344CB8AC3E}">
        <p14:creationId xmlns:p14="http://schemas.microsoft.com/office/powerpoint/2010/main" val="145296608"/>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50" r:id="rId3"/>
    <p:sldLayoutId id="2147483677" r:id="rId4"/>
    <p:sldLayoutId id="2147483670" r:id="rId5"/>
    <p:sldLayoutId id="2147483672" r:id="rId6"/>
  </p:sldLayoutIdLst>
  <p:hf hdr="0" ftr="0" dt="0"/>
  <p:txStyles>
    <p:titleStyle>
      <a:lvl1pPr algn="ctr" defTabSz="914377"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a:extLst>
              <a:ext uri="{FF2B5EF4-FFF2-40B4-BE49-F238E27FC236}">
                <a16:creationId xmlns:a16="http://schemas.microsoft.com/office/drawing/2014/main" id="{6C64665B-61F6-4DB4-A56B-469BF9CB2341}"/>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Text Placeholder 2">
            <a:extLst>
              <a:ext uri="{FF2B5EF4-FFF2-40B4-BE49-F238E27FC236}">
                <a16:creationId xmlns:a16="http://schemas.microsoft.com/office/drawing/2014/main" id="{7B20BFD7-BF70-4C76-8D85-BFDBFE43030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B85AA73-45AB-492D-AAD6-48876F78C3C9}"/>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CBD3C3A8-EA61-41DD-A6EC-EF5770958EE9}" type="datetime4">
              <a:rPr lang="en-US" smtClean="0"/>
              <a:t>April 17, 2025</a:t>
            </a:fld>
            <a:endParaRPr lang="en-US"/>
          </a:p>
        </p:txBody>
      </p:sp>
      <p:sp>
        <p:nvSpPr>
          <p:cNvPr id="5" name="Footer Placeholder 4">
            <a:extLst>
              <a:ext uri="{FF2B5EF4-FFF2-40B4-BE49-F238E27FC236}">
                <a16:creationId xmlns:a16="http://schemas.microsoft.com/office/drawing/2014/main" id="{0B4448BF-B8EC-4BF9-9AB1-600FE97EDAF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FDDA5A81-DF14-4AD9-A7E1-EFD3E5F375D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BF6CF87-9C05-4844-86F4-735034A45A7E}" type="slidenum">
              <a:rPr lang="en-US"/>
              <a:pPr>
                <a:defRPr/>
              </a:pPr>
              <a:t>‹#›</a:t>
            </a:fld>
            <a:endParaRPr lang="en-US"/>
          </a:p>
        </p:txBody>
      </p:sp>
      <p:grpSp>
        <p:nvGrpSpPr>
          <p:cNvPr id="8199" name="Group 6">
            <a:extLst>
              <a:ext uri="{FF2B5EF4-FFF2-40B4-BE49-F238E27FC236}">
                <a16:creationId xmlns:a16="http://schemas.microsoft.com/office/drawing/2014/main" id="{094D6A78-8147-4D44-9688-9E400C6E118B}"/>
              </a:ext>
            </a:extLst>
          </p:cNvPr>
          <p:cNvGrpSpPr>
            <a:grpSpLocks/>
          </p:cNvGrpSpPr>
          <p:nvPr userDrawn="1"/>
        </p:nvGrpSpPr>
        <p:grpSpPr bwMode="auto">
          <a:xfrm>
            <a:off x="129118" y="84138"/>
            <a:ext cx="11933767" cy="330200"/>
            <a:chOff x="157803" y="-1075245"/>
            <a:chExt cx="8950896" cy="329742"/>
          </a:xfrm>
        </p:grpSpPr>
        <p:sp>
          <p:nvSpPr>
            <p:cNvPr id="8" name="Rectangle 7">
              <a:extLst>
                <a:ext uri="{FF2B5EF4-FFF2-40B4-BE49-F238E27FC236}">
                  <a16:creationId xmlns:a16="http://schemas.microsoft.com/office/drawing/2014/main" id="{856539AD-890F-47DE-BBCC-ECC9ED2D0454}"/>
                </a:ext>
              </a:extLst>
            </p:cNvPr>
            <p:cNvSpPr/>
            <p:nvPr userDrawn="1"/>
          </p:nvSpPr>
          <p:spPr>
            <a:xfrm rot="5400000">
              <a:off x="4506336" y="-5423778"/>
              <a:ext cx="126824" cy="8823888"/>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9" name="Rectangle 8">
              <a:extLst>
                <a:ext uri="{FF2B5EF4-FFF2-40B4-BE49-F238E27FC236}">
                  <a16:creationId xmlns:a16="http://schemas.microsoft.com/office/drawing/2014/main" id="{1FA371EA-C50C-4532-BB35-845563B215DD}"/>
                </a:ext>
              </a:extLst>
            </p:cNvPr>
            <p:cNvSpPr/>
            <p:nvPr userDrawn="1"/>
          </p:nvSpPr>
          <p:spPr>
            <a:xfrm>
              <a:off x="8981691" y="-1075245"/>
              <a:ext cx="127008"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Rectangle 9">
              <a:extLst>
                <a:ext uri="{FF2B5EF4-FFF2-40B4-BE49-F238E27FC236}">
                  <a16:creationId xmlns:a16="http://schemas.microsoft.com/office/drawing/2014/main" id="{079F7A28-ECE3-4A7E-901E-A56F113331D2}"/>
                </a:ext>
              </a:extLst>
            </p:cNvPr>
            <p:cNvSpPr/>
            <p:nvPr userDrawn="1"/>
          </p:nvSpPr>
          <p:spPr>
            <a:xfrm>
              <a:off x="157803" y="-1075245"/>
              <a:ext cx="127008"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
        <p:nvSpPr>
          <p:cNvPr id="11" name="Rectangle 10">
            <a:extLst>
              <a:ext uri="{FF2B5EF4-FFF2-40B4-BE49-F238E27FC236}">
                <a16:creationId xmlns:a16="http://schemas.microsoft.com/office/drawing/2014/main" id="{55646AAB-DF0B-4FEA-A75B-7CB6FA4D8C25}"/>
              </a:ext>
            </a:extLst>
          </p:cNvPr>
          <p:cNvSpPr/>
          <p:nvPr userDrawn="1"/>
        </p:nvSpPr>
        <p:spPr>
          <a:xfrm rot="5400000">
            <a:off x="6223000" y="1099609"/>
            <a:ext cx="127000" cy="11218333"/>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2" name="Rectangle 30">
            <a:extLst>
              <a:ext uri="{FF2B5EF4-FFF2-40B4-BE49-F238E27FC236}">
                <a16:creationId xmlns:a16="http://schemas.microsoft.com/office/drawing/2014/main" id="{89FD5B8E-BF58-4409-8A01-EDB1F1CC903A}"/>
              </a:ext>
            </a:extLst>
          </p:cNvPr>
          <p:cNvSpPr/>
          <p:nvPr userDrawn="1"/>
        </p:nvSpPr>
        <p:spPr>
          <a:xfrm>
            <a:off x="11895668" y="6327775"/>
            <a:ext cx="167217" cy="446088"/>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8202" name="Picture 12">
            <a:extLst>
              <a:ext uri="{FF2B5EF4-FFF2-40B4-BE49-F238E27FC236}">
                <a16:creationId xmlns:a16="http://schemas.microsoft.com/office/drawing/2014/main" id="{E0CF6429-913D-49C4-B4D0-4D3ED8F33BA0}"/>
              </a:ext>
            </a:extLst>
          </p:cNvPr>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146051" y="6511925"/>
            <a:ext cx="444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312253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Source Sans Pro" panose="020B05030304030202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Source Sans Pro" panose="020B0503030403020204" pitchFamily="34" charset="0"/>
        </a:defRPr>
      </a:lvl2pPr>
      <a:lvl3pPr algn="l" defTabSz="685800" rtl="0" eaLnBrk="0" fontAlgn="base" hangingPunct="0">
        <a:lnSpc>
          <a:spcPct val="90000"/>
        </a:lnSpc>
        <a:spcBef>
          <a:spcPct val="0"/>
        </a:spcBef>
        <a:spcAft>
          <a:spcPct val="0"/>
        </a:spcAft>
        <a:defRPr sz="3300">
          <a:solidFill>
            <a:schemeClr val="tx1"/>
          </a:solidFill>
          <a:latin typeface="Source Sans Pro" panose="020B0503030403020204" pitchFamily="34" charset="0"/>
        </a:defRPr>
      </a:lvl3pPr>
      <a:lvl4pPr algn="l" defTabSz="685800" rtl="0" eaLnBrk="0" fontAlgn="base" hangingPunct="0">
        <a:lnSpc>
          <a:spcPct val="90000"/>
        </a:lnSpc>
        <a:spcBef>
          <a:spcPct val="0"/>
        </a:spcBef>
        <a:spcAft>
          <a:spcPct val="0"/>
        </a:spcAft>
        <a:defRPr sz="3300">
          <a:solidFill>
            <a:schemeClr val="tx1"/>
          </a:solidFill>
          <a:latin typeface="Source Sans Pro" panose="020B0503030403020204" pitchFamily="34" charset="0"/>
        </a:defRPr>
      </a:lvl4pPr>
      <a:lvl5pPr algn="l" defTabSz="685800" rtl="0" eaLnBrk="0" fontAlgn="base" hangingPunct="0">
        <a:lnSpc>
          <a:spcPct val="90000"/>
        </a:lnSpc>
        <a:spcBef>
          <a:spcPct val="0"/>
        </a:spcBef>
        <a:spcAft>
          <a:spcPct val="0"/>
        </a:spcAft>
        <a:defRPr sz="3300">
          <a:solidFill>
            <a:schemeClr val="tx1"/>
          </a:solidFill>
          <a:latin typeface="Source Sans Pro" panose="020B0503030403020204" pitchFamily="34" charset="0"/>
        </a:defRPr>
      </a:lvl5pPr>
      <a:lvl6pPr marL="457200" algn="l" defTabSz="685800" rtl="0" fontAlgn="base">
        <a:lnSpc>
          <a:spcPct val="90000"/>
        </a:lnSpc>
        <a:spcBef>
          <a:spcPct val="0"/>
        </a:spcBef>
        <a:spcAft>
          <a:spcPct val="0"/>
        </a:spcAft>
        <a:defRPr sz="3300">
          <a:solidFill>
            <a:schemeClr val="tx1"/>
          </a:solidFill>
          <a:latin typeface="Source Sans Pro" panose="020B0503030403020204" pitchFamily="34" charset="0"/>
        </a:defRPr>
      </a:lvl6pPr>
      <a:lvl7pPr marL="914400" algn="l" defTabSz="685800" rtl="0" fontAlgn="base">
        <a:lnSpc>
          <a:spcPct val="90000"/>
        </a:lnSpc>
        <a:spcBef>
          <a:spcPct val="0"/>
        </a:spcBef>
        <a:spcAft>
          <a:spcPct val="0"/>
        </a:spcAft>
        <a:defRPr sz="3300">
          <a:solidFill>
            <a:schemeClr val="tx1"/>
          </a:solidFill>
          <a:latin typeface="Source Sans Pro" panose="020B0503030403020204" pitchFamily="34" charset="0"/>
        </a:defRPr>
      </a:lvl7pPr>
      <a:lvl8pPr marL="1371600" algn="l" defTabSz="685800" rtl="0" fontAlgn="base">
        <a:lnSpc>
          <a:spcPct val="90000"/>
        </a:lnSpc>
        <a:spcBef>
          <a:spcPct val="0"/>
        </a:spcBef>
        <a:spcAft>
          <a:spcPct val="0"/>
        </a:spcAft>
        <a:defRPr sz="3300">
          <a:solidFill>
            <a:schemeClr val="tx1"/>
          </a:solidFill>
          <a:latin typeface="Source Sans Pro" panose="020B0503030403020204" pitchFamily="34" charset="0"/>
        </a:defRPr>
      </a:lvl8pPr>
      <a:lvl9pPr marL="1828800" algn="l" defTabSz="685800" rtl="0" fontAlgn="base">
        <a:lnSpc>
          <a:spcPct val="90000"/>
        </a:lnSpc>
        <a:spcBef>
          <a:spcPct val="0"/>
        </a:spcBef>
        <a:spcAft>
          <a:spcPct val="0"/>
        </a:spcAft>
        <a:defRPr sz="3300">
          <a:solidFill>
            <a:schemeClr val="tx1"/>
          </a:solidFill>
          <a:latin typeface="Source Sans Pro" panose="020B050303040302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Source Sans Pro" panose="020B0503030403020204" pitchFamily="34" charset="0"/>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Source Sans Pro" panose="020B0503030403020204" pitchFamily="34" charset="0"/>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Source Sans Pro" panose="020B0503030403020204" pitchFamily="34" charset="0"/>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Source Sans Pro" panose="020B0503030403020204" pitchFamily="34" charset="0"/>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Source Sans Pro" panose="020B05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mailto:ofanotifications@sba.go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mailto:Ursula.Wegrzynowicz@sb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trade.gov/small-business-counselor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sba.gov/federal-contracting/contracting-assistance-program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3E7F"/>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15A5F4A-7678-BE16-2429-0DB2C79BDD4B}"/>
              </a:ext>
            </a:extLst>
          </p:cNvPr>
          <p:cNvSpPr txBox="1"/>
          <p:nvPr/>
        </p:nvSpPr>
        <p:spPr>
          <a:xfrm>
            <a:off x="288093" y="1204011"/>
            <a:ext cx="11903907" cy="5139869"/>
          </a:xfrm>
          <a:prstGeom prst="rect">
            <a:avLst/>
          </a:prstGeom>
          <a:noFill/>
        </p:spPr>
        <p:txBody>
          <a:bodyPr wrap="square" lIns="91440" tIns="45720" rIns="91440" bIns="45720" rtlCol="0" anchor="t">
            <a:spAutoFit/>
          </a:bodyPr>
          <a:lstStyle/>
          <a:p>
            <a:pPr algn="ctr"/>
            <a:endParaRPr lang="en-US" sz="4800" b="1" dirty="0">
              <a:solidFill>
                <a:srgbClr val="FFC000"/>
              </a:solidFill>
              <a:latin typeface="Source sans pro"/>
              <a:ea typeface="Source sans pro"/>
            </a:endParaRPr>
          </a:p>
          <a:p>
            <a:pPr algn="ctr"/>
            <a:r>
              <a:rPr lang="en-US" sz="4800" b="1" dirty="0">
                <a:solidFill>
                  <a:srgbClr val="FFC000"/>
                </a:solidFill>
                <a:latin typeface="Source sans pro"/>
                <a:ea typeface="Source sans pro"/>
              </a:rPr>
              <a:t>Working Capital Program Overview for</a:t>
            </a:r>
          </a:p>
          <a:p>
            <a:pPr algn="ctr"/>
            <a:endParaRPr lang="en-US" sz="6000" b="1" dirty="0">
              <a:solidFill>
                <a:srgbClr val="FFC000"/>
              </a:solidFill>
              <a:latin typeface="Source sans pro"/>
              <a:ea typeface="Source sans pro"/>
            </a:endParaRPr>
          </a:p>
          <a:p>
            <a:pPr algn="ctr"/>
            <a:r>
              <a:rPr lang="en-US" sz="6000" b="1" dirty="0">
                <a:solidFill>
                  <a:srgbClr val="FFC000"/>
                </a:solidFill>
                <a:latin typeface="Source sans pro"/>
                <a:ea typeface="Source sans pro"/>
              </a:rPr>
              <a:t>IMEC Members</a:t>
            </a:r>
          </a:p>
          <a:p>
            <a:pPr algn="ctr"/>
            <a:endParaRPr lang="en-US" sz="2800" b="1" dirty="0">
              <a:solidFill>
                <a:srgbClr val="FFC000"/>
              </a:solidFill>
              <a:latin typeface="Source sans pro"/>
              <a:ea typeface="Source sans pro"/>
            </a:endParaRPr>
          </a:p>
          <a:p>
            <a:pPr algn="ctr"/>
            <a:endParaRPr lang="en-US" sz="2800" b="1" dirty="0">
              <a:solidFill>
                <a:srgbClr val="FFC000"/>
              </a:solidFill>
              <a:latin typeface="Source sans pro"/>
              <a:ea typeface="Source sans pro"/>
            </a:endParaRPr>
          </a:p>
          <a:p>
            <a:pPr algn="ctr"/>
            <a:endParaRPr lang="en-US" sz="2800" b="1" dirty="0">
              <a:solidFill>
                <a:srgbClr val="FFC000"/>
              </a:solidFill>
              <a:latin typeface="Source sans pro"/>
              <a:ea typeface="Source sans pro"/>
            </a:endParaRPr>
          </a:p>
          <a:p>
            <a:pPr algn="ctr"/>
            <a:r>
              <a:rPr lang="en-US" sz="2800" b="1" dirty="0">
                <a:solidFill>
                  <a:srgbClr val="FFC000"/>
                </a:solidFill>
                <a:latin typeface="Source sans pro"/>
                <a:ea typeface="Source sans pro"/>
              </a:rPr>
              <a:t>Ursula M. Wegrzynowicz </a:t>
            </a:r>
          </a:p>
        </p:txBody>
      </p:sp>
      <p:pic>
        <p:nvPicPr>
          <p:cNvPr id="15" name="Picture 14" descr="A black background with white text&#10;&#10;Description automatically generated">
            <a:extLst>
              <a:ext uri="{FF2B5EF4-FFF2-40B4-BE49-F238E27FC236}">
                <a16:creationId xmlns:a16="http://schemas.microsoft.com/office/drawing/2014/main" id="{47D92025-C238-B1C5-79AD-1E375E509D79}"/>
              </a:ext>
            </a:extLst>
          </p:cNvPr>
          <p:cNvPicPr>
            <a:picLocks noChangeAspect="1"/>
          </p:cNvPicPr>
          <p:nvPr/>
        </p:nvPicPr>
        <p:blipFill>
          <a:blip r:embed="rId3"/>
          <a:stretch>
            <a:fillRect/>
          </a:stretch>
        </p:blipFill>
        <p:spPr>
          <a:xfrm>
            <a:off x="4811323" y="369222"/>
            <a:ext cx="2569349" cy="705286"/>
          </a:xfrm>
          <a:prstGeom prst="rect">
            <a:avLst/>
          </a:prstGeom>
        </p:spPr>
      </p:pic>
      <p:sp>
        <p:nvSpPr>
          <p:cNvPr id="16" name="Subtitle 8">
            <a:extLst>
              <a:ext uri="{FF2B5EF4-FFF2-40B4-BE49-F238E27FC236}">
                <a16:creationId xmlns:a16="http://schemas.microsoft.com/office/drawing/2014/main" id="{00108B01-5848-F094-7B8D-6FC0625D0F02}"/>
              </a:ext>
            </a:extLst>
          </p:cNvPr>
          <p:cNvSpPr txBox="1">
            <a:spLocks/>
          </p:cNvSpPr>
          <p:nvPr/>
        </p:nvSpPr>
        <p:spPr>
          <a:xfrm>
            <a:off x="1523998" y="5530788"/>
            <a:ext cx="9144000" cy="978365"/>
          </a:xfrm>
          <a:prstGeom prst="rect">
            <a:avLst/>
          </a:prstGeom>
        </p:spPr>
        <p:txBody>
          <a:bodyPr>
            <a:norm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endParaRPr lang="en-US" dirty="0">
              <a:solidFill>
                <a:schemeClr val="bg1"/>
              </a:solidFill>
            </a:endParaRPr>
          </a:p>
        </p:txBody>
      </p:sp>
    </p:spTree>
    <p:extLst>
      <p:ext uri="{BB962C8B-B14F-4D97-AF65-F5344CB8AC3E}">
        <p14:creationId xmlns:p14="http://schemas.microsoft.com/office/powerpoint/2010/main" val="3480463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0B403-D3C0-182F-11E3-1A1FEFA9A8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AE87E0-16B3-ABF1-A23E-127C8DF73D58}"/>
              </a:ext>
            </a:extLst>
          </p:cNvPr>
          <p:cNvSpPr>
            <a:spLocks noGrp="1"/>
          </p:cNvSpPr>
          <p:nvPr>
            <p:ph type="ctrTitle"/>
          </p:nvPr>
        </p:nvSpPr>
        <p:spPr>
          <a:xfrm>
            <a:off x="1524000" y="2443675"/>
            <a:ext cx="9144000" cy="2305008"/>
          </a:xfrm>
        </p:spPr>
        <p:txBody>
          <a:bodyPr>
            <a:normAutofit fontScale="90000"/>
          </a:bodyPr>
          <a:lstStyle/>
          <a:p>
            <a:r>
              <a:rPr lang="en-US" sz="7200" spc="0">
                <a:solidFill>
                  <a:srgbClr val="002E6D"/>
                </a:solidFill>
              </a:rPr>
              <a:t>Transaction-Based WCP</a:t>
            </a:r>
            <a:br>
              <a:rPr lang="en-US" sz="7200" spc="0">
                <a:solidFill>
                  <a:srgbClr val="002E6D"/>
                </a:solidFill>
              </a:rPr>
            </a:br>
            <a:endParaRPr lang="en-US" sz="7200" spc="0">
              <a:solidFill>
                <a:srgbClr val="002E6D"/>
              </a:solidFill>
            </a:endParaRPr>
          </a:p>
        </p:txBody>
      </p:sp>
    </p:spTree>
    <p:extLst>
      <p:ext uri="{BB962C8B-B14F-4D97-AF65-F5344CB8AC3E}">
        <p14:creationId xmlns:p14="http://schemas.microsoft.com/office/powerpoint/2010/main" val="2500751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95C36-4881-529B-3136-46366A033A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405E63-0A61-9978-D636-F5BF641C1B37}"/>
              </a:ext>
            </a:extLst>
          </p:cNvPr>
          <p:cNvSpPr>
            <a:spLocks noGrp="1"/>
          </p:cNvSpPr>
          <p:nvPr>
            <p:ph type="title"/>
          </p:nvPr>
        </p:nvSpPr>
        <p:spPr>
          <a:xfrm>
            <a:off x="930031" y="272438"/>
            <a:ext cx="10097477" cy="624208"/>
          </a:xfrm>
        </p:spPr>
        <p:txBody>
          <a:bodyPr>
            <a:noAutofit/>
          </a:bodyPr>
          <a:lstStyle/>
          <a:p>
            <a:r>
              <a:rPr lang="en-US" sz="3200" spc="0">
                <a:solidFill>
                  <a:srgbClr val="002E6D"/>
                </a:solidFill>
                <a:latin typeface="Source Sans Pro" panose="020B0503030403020204" pitchFamily="34" charset="0"/>
                <a:ea typeface="Source Sans Pro" panose="020B0503030403020204" pitchFamily="34" charset="0"/>
              </a:rPr>
              <a:t>WCP Delivery Methods: Transaction-Based</a:t>
            </a:r>
            <a:br>
              <a:rPr lang="en-US" sz="3200" spc="0">
                <a:solidFill>
                  <a:srgbClr val="002E6D"/>
                </a:solidFill>
                <a:latin typeface="Source Sans Pro" panose="020B0503030403020204" pitchFamily="34" charset="0"/>
                <a:ea typeface="Source Sans Pro" panose="020B0503030403020204" pitchFamily="34" charset="0"/>
              </a:rPr>
            </a:br>
            <a:endParaRPr lang="en-US" sz="3200" spc="0">
              <a:solidFill>
                <a:srgbClr val="002E6D"/>
              </a:solidFill>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B36344DD-9BD5-1279-B31C-A544B0F3A562}"/>
              </a:ext>
            </a:extLst>
          </p:cNvPr>
          <p:cNvSpPr>
            <a:spLocks noGrp="1"/>
          </p:cNvSpPr>
          <p:nvPr>
            <p:ph idx="1"/>
          </p:nvPr>
        </p:nvSpPr>
        <p:spPr>
          <a:xfrm>
            <a:off x="719137" y="934469"/>
            <a:ext cx="10753724" cy="5520760"/>
          </a:xfrm>
        </p:spPr>
        <p:txBody>
          <a:bodyPr vert="horz" lIns="91440" tIns="45720" rIns="91440" bIns="45720" rtlCol="0" anchor="t">
            <a:noAutofit/>
          </a:bodyPr>
          <a:lstStyle/>
          <a:p>
            <a:pPr marL="0" indent="0">
              <a:lnSpc>
                <a:spcPct val="100000"/>
              </a:lnSpc>
              <a:buNone/>
            </a:pPr>
            <a:r>
              <a:rPr lang="en-US" b="1" dirty="0">
                <a:solidFill>
                  <a:srgbClr val="000000"/>
                </a:solidFill>
                <a:latin typeface="Source Sans Pro" panose="020B0503030403020204" pitchFamily="34" charset="0"/>
                <a:ea typeface="Source Sans Pro" panose="020B0503030403020204" pitchFamily="34" charset="0"/>
              </a:rPr>
              <a:t>Transaction-Based Loan: </a:t>
            </a:r>
          </a:p>
          <a:p>
            <a:pPr marL="0" indent="0">
              <a:lnSpc>
                <a:spcPct val="100000"/>
              </a:lnSpc>
              <a:buNone/>
            </a:pPr>
            <a:endParaRPr lang="en-US" sz="1200" b="1" dirty="0">
              <a:solidFill>
                <a:srgbClr val="000000"/>
              </a:solidFill>
              <a:latin typeface="Source Sans Pro" panose="020B0503030403020204" pitchFamily="34" charset="0"/>
              <a:ea typeface="Source Sans Pro" panose="020B0503030403020204" pitchFamily="34" charset="0"/>
            </a:endParaRPr>
          </a:p>
          <a:p>
            <a:pPr lvl="1">
              <a:lnSpc>
                <a:spcPct val="100000"/>
              </a:lnSpc>
              <a:spcAft>
                <a:spcPts val="1200"/>
              </a:spcAft>
            </a:pPr>
            <a:r>
              <a:rPr lang="en-US" dirty="0">
                <a:solidFill>
                  <a:srgbClr val="000000"/>
                </a:solidFill>
                <a:latin typeface="Source Sans Pro" panose="020B0503030403020204" pitchFamily="34" charset="0"/>
                <a:ea typeface="Source Sans Pro" panose="020B0503030403020204" pitchFamily="34" charset="0"/>
              </a:rPr>
              <a:t>A line of credit that can support a single or multiple transactions during the term of the loan</a:t>
            </a:r>
          </a:p>
          <a:p>
            <a:pPr lvl="1">
              <a:lnSpc>
                <a:spcPct val="100000"/>
              </a:lnSpc>
              <a:spcAft>
                <a:spcPts val="1200"/>
              </a:spcAft>
            </a:pPr>
            <a:r>
              <a:rPr lang="en-US" dirty="0">
                <a:solidFill>
                  <a:srgbClr val="000000"/>
                </a:solidFill>
                <a:latin typeface="Source Sans Pro" panose="020B0503030403020204" pitchFamily="34" charset="0"/>
                <a:ea typeface="Source Sans Pro" panose="020B0503030403020204" pitchFamily="34" charset="0"/>
              </a:rPr>
              <a:t>A Transaction-Based WCP may be established on a revolving or non-revolving basis based on the needs of the business</a:t>
            </a:r>
          </a:p>
          <a:p>
            <a:pPr lvl="1">
              <a:lnSpc>
                <a:spcPct val="100000"/>
              </a:lnSpc>
              <a:spcAft>
                <a:spcPts val="1200"/>
              </a:spcAft>
            </a:pPr>
            <a:r>
              <a:rPr lang="en-US" dirty="0">
                <a:solidFill>
                  <a:srgbClr val="000000"/>
                </a:solidFill>
                <a:latin typeface="Source Sans Pro" panose="020B0503030403020204" pitchFamily="34" charset="0"/>
                <a:ea typeface="Source Sans Pro" panose="020B0503030403020204" pitchFamily="34" charset="0"/>
              </a:rPr>
              <a:t>Monitored pre-shipment financing allows a business to purchase materials, components, or other related expenses necessary to start a project</a:t>
            </a:r>
          </a:p>
          <a:p>
            <a:pPr marL="685165" lvl="1" indent="-227965">
              <a:lnSpc>
                <a:spcPct val="100000"/>
              </a:lnSpc>
              <a:spcAft>
                <a:spcPts val="1200"/>
              </a:spcAft>
            </a:pPr>
            <a:r>
              <a:rPr lang="en-US" dirty="0">
                <a:solidFill>
                  <a:srgbClr val="000000"/>
                </a:solidFill>
                <a:latin typeface="Source Sans Pro"/>
                <a:ea typeface="Source Sans Pro"/>
              </a:rPr>
              <a:t>Lender establishes a cash collateral account in the name of the Borrower to monitor for payment, applying all receipts against the outstanding principal balance   </a:t>
            </a:r>
            <a:endParaRPr lang="en-US" dirty="0">
              <a:solidFill>
                <a:srgbClr val="000000"/>
              </a:solidFill>
              <a:latin typeface="Source Sans Pro" panose="020B0503030403020204" pitchFamily="34" charset="0"/>
              <a:ea typeface="Source Sans Pro" panose="020B0503030403020204" pitchFamily="34" charset="0"/>
            </a:endParaRPr>
          </a:p>
          <a:p>
            <a:pPr>
              <a:lnSpc>
                <a:spcPct val="100000"/>
              </a:lnSpc>
            </a:pPr>
            <a:endParaRPr lang="en-US" sz="2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950674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83DC0-BB54-74AC-4546-F5B94E627FF8}"/>
              </a:ext>
            </a:extLst>
          </p:cNvPr>
          <p:cNvSpPr>
            <a:spLocks noGrp="1"/>
          </p:cNvSpPr>
          <p:nvPr>
            <p:ph type="title"/>
          </p:nvPr>
        </p:nvSpPr>
        <p:spPr>
          <a:xfrm>
            <a:off x="1577851" y="210994"/>
            <a:ext cx="9036298" cy="579820"/>
          </a:xfrm>
        </p:spPr>
        <p:txBody>
          <a:bodyPr>
            <a:noAutofit/>
          </a:bodyPr>
          <a:lstStyle/>
          <a:p>
            <a:r>
              <a:rPr lang="en-US" sz="3200" spc="0">
                <a:solidFill>
                  <a:srgbClr val="002E6D"/>
                </a:solidFill>
                <a:latin typeface="Source Sans Pro" panose="020B0503030403020204" pitchFamily="34" charset="0"/>
                <a:ea typeface="Source Sans Pro" panose="020B0503030403020204" pitchFamily="34" charset="0"/>
              </a:rPr>
              <a:t>Transaction-Based WCP Advance Rates Example</a:t>
            </a:r>
            <a:br>
              <a:rPr lang="en-US" sz="3200" spc="0">
                <a:solidFill>
                  <a:srgbClr val="002E6D"/>
                </a:solidFill>
                <a:latin typeface="Source Sans Pro" panose="020B0503030403020204" pitchFamily="34" charset="0"/>
                <a:ea typeface="Source Sans Pro" panose="020B0503030403020204" pitchFamily="34" charset="0"/>
              </a:rPr>
            </a:br>
            <a:endParaRPr lang="en-US" sz="3200" spc="0">
              <a:solidFill>
                <a:srgbClr val="002E6D"/>
              </a:solidFill>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110478C8-AA35-76EE-BB2F-7456AE330249}"/>
              </a:ext>
            </a:extLst>
          </p:cNvPr>
          <p:cNvSpPr>
            <a:spLocks noGrp="1"/>
          </p:cNvSpPr>
          <p:nvPr>
            <p:ph idx="1"/>
          </p:nvPr>
        </p:nvSpPr>
        <p:spPr>
          <a:xfrm>
            <a:off x="719138" y="958789"/>
            <a:ext cx="10753724" cy="5153074"/>
          </a:xfrm>
        </p:spPr>
        <p:txBody>
          <a:bodyPr>
            <a:noAutofit/>
          </a:bodyPr>
          <a:lstStyle/>
          <a:p>
            <a:pPr marL="0" indent="0">
              <a:lnSpc>
                <a:spcPct val="100000"/>
              </a:lnSpc>
              <a:buNone/>
            </a:pPr>
            <a:r>
              <a:rPr lang="en-US" sz="2400" dirty="0">
                <a:solidFill>
                  <a:srgbClr val="000000"/>
                </a:solidFill>
                <a:latin typeface="Source Sans Pro" panose="020B0503030403020204" pitchFamily="34" charset="0"/>
                <a:ea typeface="Source Sans Pro" panose="020B0503030403020204" pitchFamily="34" charset="0"/>
              </a:rPr>
              <a:t>Advance Rate is </a:t>
            </a:r>
            <a:r>
              <a:rPr lang="en-US" sz="2400" b="1" i="1" dirty="0">
                <a:solidFill>
                  <a:srgbClr val="000000"/>
                </a:solidFill>
                <a:latin typeface="Source Sans Pro" panose="020B0503030403020204" pitchFamily="34" charset="0"/>
                <a:ea typeface="Source Sans Pro" panose="020B0503030403020204" pitchFamily="34" charset="0"/>
              </a:rPr>
              <a:t>the lesser of:</a:t>
            </a:r>
          </a:p>
          <a:p>
            <a:pPr lvl="2">
              <a:lnSpc>
                <a:spcPct val="100000"/>
              </a:lnSpc>
            </a:pPr>
            <a:r>
              <a:rPr lang="en-US" dirty="0">
                <a:solidFill>
                  <a:srgbClr val="000000"/>
                </a:solidFill>
                <a:effectLst/>
                <a:latin typeface="Source Sans Pro" panose="020B0503030403020204" pitchFamily="34" charset="0"/>
                <a:ea typeface="Source Sans Pro" panose="020B0503030403020204" pitchFamily="34" charset="0"/>
              </a:rPr>
              <a:t>85% of the purchase order/contract/</a:t>
            </a:r>
            <a:r>
              <a:rPr lang="en-US" dirty="0">
                <a:solidFill>
                  <a:srgbClr val="000000"/>
                </a:solidFill>
                <a:latin typeface="Source Sans Pro" panose="020B0503030403020204" pitchFamily="34" charset="0"/>
                <a:ea typeface="Source Sans Pro" panose="020B0503030403020204" pitchFamily="34" charset="0"/>
              </a:rPr>
              <a:t>receivable; or</a:t>
            </a:r>
            <a:endParaRPr lang="en-US" dirty="0">
              <a:solidFill>
                <a:srgbClr val="000000"/>
              </a:solidFill>
              <a:effectLst/>
              <a:latin typeface="Source Sans Pro" panose="020B0503030403020204" pitchFamily="34" charset="0"/>
              <a:ea typeface="Source Sans Pro" panose="020B0503030403020204" pitchFamily="34" charset="0"/>
            </a:endParaRPr>
          </a:p>
          <a:p>
            <a:pPr lvl="2">
              <a:lnSpc>
                <a:spcPct val="100000"/>
              </a:lnSpc>
            </a:pPr>
            <a:r>
              <a:rPr lang="en-US" dirty="0">
                <a:solidFill>
                  <a:srgbClr val="000000"/>
                </a:solidFill>
                <a:latin typeface="Source Sans Pro" panose="020B0503030403020204" pitchFamily="34" charset="0"/>
                <a:ea typeface="Source Sans Pro" panose="020B0503030403020204" pitchFamily="34" charset="0"/>
              </a:rPr>
              <a:t>Borrower’s direct costs (direct labor and/or direct materials)</a:t>
            </a:r>
            <a:r>
              <a:rPr lang="en-US" dirty="0">
                <a:solidFill>
                  <a:srgbClr val="000000"/>
                </a:solidFill>
                <a:effectLst/>
                <a:latin typeface="Source Sans Pro" panose="020B0503030403020204" pitchFamily="34" charset="0"/>
                <a:ea typeface="Source Sans Pro" panose="020B0503030403020204" pitchFamily="34" charset="0"/>
              </a:rPr>
              <a:t>    </a:t>
            </a:r>
            <a:r>
              <a:rPr lang="en-US" sz="2400" dirty="0">
                <a:solidFill>
                  <a:srgbClr val="000000"/>
                </a:solidFill>
                <a:effectLst/>
                <a:latin typeface="Source Sans Pro" panose="020B0503030403020204" pitchFamily="34" charset="0"/>
                <a:ea typeface="Source Sans Pro" panose="020B0503030403020204" pitchFamily="34" charset="0"/>
              </a:rPr>
              <a:t>	</a:t>
            </a:r>
            <a:endParaRPr lang="en-US" sz="2400" dirty="0">
              <a:solidFill>
                <a:srgbClr val="000000"/>
              </a:solidFill>
              <a:latin typeface="Source Sans Pro" panose="020B0503030403020204" pitchFamily="34" charset="0"/>
              <a:ea typeface="Source Sans Pro" panose="020B0503030403020204" pitchFamily="34" charset="0"/>
            </a:endParaRPr>
          </a:p>
          <a:p>
            <a:pPr marL="0" indent="0">
              <a:lnSpc>
                <a:spcPct val="100000"/>
              </a:lnSpc>
              <a:spcBef>
                <a:spcPts val="1800"/>
              </a:spcBef>
              <a:buNone/>
            </a:pPr>
            <a:r>
              <a:rPr lang="en-US" sz="2400" dirty="0">
                <a:solidFill>
                  <a:srgbClr val="000000"/>
                </a:solidFill>
                <a:latin typeface="Source Sans Pro" panose="020B0503030403020204" pitchFamily="34" charset="0"/>
                <a:ea typeface="Source Sans Pro" panose="020B0503030403020204" pitchFamily="34" charset="0"/>
              </a:rPr>
              <a:t>Scenario #1:	</a:t>
            </a:r>
            <a:r>
              <a:rPr lang="en-US" sz="2400" dirty="0">
                <a:solidFill>
                  <a:srgbClr val="000000"/>
                </a:solidFill>
                <a:effectLst/>
                <a:latin typeface="Source Sans Pro" panose="020B0503030403020204" pitchFamily="34" charset="0"/>
                <a:ea typeface="Source Sans Pro" panose="020B0503030403020204" pitchFamily="34" charset="0"/>
              </a:rPr>
              <a:t>$1MM Purchase Order</a:t>
            </a:r>
            <a:endParaRPr lang="en-US" sz="2400" dirty="0">
              <a:solidFill>
                <a:srgbClr val="000000"/>
              </a:solidFill>
              <a:latin typeface="Source Sans Pro" panose="020B0503030403020204" pitchFamily="34" charset="0"/>
              <a:ea typeface="Source Sans Pro" panose="020B0503030403020204" pitchFamily="34" charset="0"/>
            </a:endParaRPr>
          </a:p>
          <a:p>
            <a:pPr marL="0" indent="0">
              <a:lnSpc>
                <a:spcPct val="100000"/>
              </a:lnSpc>
              <a:spcBef>
                <a:spcPts val="600"/>
              </a:spcBef>
              <a:buNone/>
            </a:pPr>
            <a:r>
              <a:rPr lang="en-US" sz="2400" dirty="0">
                <a:solidFill>
                  <a:srgbClr val="000000"/>
                </a:solidFill>
                <a:latin typeface="Source Sans Pro" panose="020B0503030403020204" pitchFamily="34" charset="0"/>
                <a:ea typeface="Source Sans Pro" panose="020B0503030403020204" pitchFamily="34" charset="0"/>
              </a:rPr>
              <a:t>		Direct Costs:				$600,000</a:t>
            </a:r>
          </a:p>
          <a:p>
            <a:pPr marL="0" indent="0">
              <a:lnSpc>
                <a:spcPct val="100000"/>
              </a:lnSpc>
              <a:spcBef>
                <a:spcPts val="0"/>
              </a:spcBef>
              <a:buNone/>
            </a:pPr>
            <a:r>
              <a:rPr lang="en-US" sz="2400" dirty="0">
                <a:solidFill>
                  <a:srgbClr val="000000"/>
                </a:solidFill>
                <a:latin typeface="Source Sans Pro" panose="020B0503030403020204" pitchFamily="34" charset="0"/>
                <a:ea typeface="Source Sans Pro" panose="020B0503030403020204" pitchFamily="34" charset="0"/>
              </a:rPr>
              <a:t>		85% of PO/Contract:			$850,000</a:t>
            </a:r>
          </a:p>
          <a:p>
            <a:pPr marL="0" indent="0">
              <a:lnSpc>
                <a:spcPct val="100000"/>
              </a:lnSpc>
              <a:spcBef>
                <a:spcPts val="0"/>
              </a:spcBef>
              <a:buNone/>
            </a:pPr>
            <a:r>
              <a:rPr lang="en-US" sz="2400" dirty="0">
                <a:solidFill>
                  <a:srgbClr val="000000"/>
                </a:solidFill>
                <a:effectLst/>
                <a:latin typeface="Source Sans Pro" panose="020B0503030403020204" pitchFamily="34" charset="0"/>
                <a:ea typeface="Source Sans Pro" panose="020B0503030403020204" pitchFamily="34" charset="0"/>
              </a:rPr>
              <a:t>		</a:t>
            </a:r>
            <a:r>
              <a:rPr lang="en-US" sz="2400" b="1" dirty="0">
                <a:solidFill>
                  <a:srgbClr val="000000"/>
                </a:solidFill>
                <a:effectLst/>
                <a:latin typeface="Source Sans Pro" panose="020B0503030403020204" pitchFamily="34" charset="0"/>
                <a:ea typeface="Source Sans Pro" panose="020B0503030403020204" pitchFamily="34" charset="0"/>
              </a:rPr>
              <a:t>Max WCP Advance:</a:t>
            </a:r>
            <a:r>
              <a:rPr lang="en-US" sz="2400" dirty="0">
                <a:solidFill>
                  <a:srgbClr val="000000"/>
                </a:solidFill>
                <a:effectLst/>
                <a:latin typeface="Source Sans Pro" panose="020B0503030403020204" pitchFamily="34" charset="0"/>
                <a:ea typeface="Source Sans Pro" panose="020B0503030403020204" pitchFamily="34" charset="0"/>
              </a:rPr>
              <a:t>			</a:t>
            </a:r>
            <a:r>
              <a:rPr lang="en-US" sz="2400" b="1" dirty="0">
                <a:solidFill>
                  <a:srgbClr val="000000"/>
                </a:solidFill>
                <a:effectLst/>
                <a:latin typeface="Source Sans Pro" panose="020B0503030403020204" pitchFamily="34" charset="0"/>
                <a:ea typeface="Source Sans Pro" panose="020B0503030403020204" pitchFamily="34" charset="0"/>
              </a:rPr>
              <a:t>$600,000</a:t>
            </a:r>
          </a:p>
          <a:p>
            <a:pPr marL="0" indent="0">
              <a:lnSpc>
                <a:spcPct val="100000"/>
              </a:lnSpc>
              <a:spcBef>
                <a:spcPts val="0"/>
              </a:spcBef>
              <a:buNone/>
            </a:pPr>
            <a:endParaRPr lang="en-US" sz="2400" dirty="0">
              <a:solidFill>
                <a:srgbClr val="000000"/>
              </a:solidFill>
              <a:latin typeface="Source Sans Pro" panose="020B0503030403020204" pitchFamily="34" charset="0"/>
              <a:ea typeface="Source Sans Pro" panose="020B0503030403020204" pitchFamily="34" charset="0"/>
            </a:endParaRPr>
          </a:p>
          <a:p>
            <a:pPr marL="0" indent="0">
              <a:lnSpc>
                <a:spcPct val="100000"/>
              </a:lnSpc>
              <a:spcBef>
                <a:spcPts val="0"/>
              </a:spcBef>
              <a:buNone/>
            </a:pPr>
            <a:r>
              <a:rPr lang="en-US" sz="2400" dirty="0">
                <a:solidFill>
                  <a:srgbClr val="000000"/>
                </a:solidFill>
                <a:latin typeface="Source Sans Pro" panose="020B0503030403020204" pitchFamily="34" charset="0"/>
                <a:ea typeface="Source Sans Pro" panose="020B0503030403020204" pitchFamily="34" charset="0"/>
              </a:rPr>
              <a:t>Scenario #2: 	</a:t>
            </a:r>
            <a:r>
              <a:rPr lang="en-US" sz="2400" dirty="0">
                <a:solidFill>
                  <a:srgbClr val="000000"/>
                </a:solidFill>
                <a:effectLst/>
                <a:latin typeface="Source Sans Pro" panose="020B0503030403020204" pitchFamily="34" charset="0"/>
                <a:ea typeface="Source Sans Pro" panose="020B0503030403020204" pitchFamily="34" charset="0"/>
              </a:rPr>
              <a:t>$</a:t>
            </a:r>
            <a:r>
              <a:rPr lang="en-US" sz="2400" dirty="0">
                <a:solidFill>
                  <a:srgbClr val="000000"/>
                </a:solidFill>
                <a:latin typeface="Source Sans Pro" panose="020B0503030403020204" pitchFamily="34" charset="0"/>
                <a:ea typeface="Source Sans Pro" panose="020B0503030403020204" pitchFamily="34" charset="0"/>
              </a:rPr>
              <a:t>1</a:t>
            </a:r>
            <a:r>
              <a:rPr lang="en-US" sz="2400" dirty="0">
                <a:solidFill>
                  <a:srgbClr val="000000"/>
                </a:solidFill>
                <a:effectLst/>
                <a:latin typeface="Source Sans Pro" panose="020B0503030403020204" pitchFamily="34" charset="0"/>
                <a:ea typeface="Source Sans Pro" panose="020B0503030403020204" pitchFamily="34" charset="0"/>
              </a:rPr>
              <a:t>MM Purchase Order</a:t>
            </a:r>
            <a:endParaRPr lang="en-US" sz="2400" dirty="0">
              <a:solidFill>
                <a:srgbClr val="000000"/>
              </a:solidFill>
              <a:latin typeface="Source Sans Pro" panose="020B0503030403020204" pitchFamily="34" charset="0"/>
              <a:ea typeface="Source Sans Pro" panose="020B0503030403020204" pitchFamily="34" charset="0"/>
            </a:endParaRPr>
          </a:p>
          <a:p>
            <a:pPr marL="0" indent="0">
              <a:lnSpc>
                <a:spcPct val="100000"/>
              </a:lnSpc>
              <a:spcBef>
                <a:spcPts val="600"/>
              </a:spcBef>
              <a:buNone/>
            </a:pPr>
            <a:r>
              <a:rPr lang="en-US" sz="2400" dirty="0">
                <a:solidFill>
                  <a:srgbClr val="000000"/>
                </a:solidFill>
                <a:latin typeface="Source Sans Pro" panose="020B0503030403020204" pitchFamily="34" charset="0"/>
                <a:ea typeface="Source Sans Pro" panose="020B0503030403020204" pitchFamily="34" charset="0"/>
              </a:rPr>
              <a:t>		Direct Costs:				$900,000</a:t>
            </a:r>
          </a:p>
          <a:p>
            <a:pPr marL="0" indent="0">
              <a:lnSpc>
                <a:spcPct val="100000"/>
              </a:lnSpc>
              <a:spcBef>
                <a:spcPts val="0"/>
              </a:spcBef>
              <a:buNone/>
            </a:pPr>
            <a:r>
              <a:rPr lang="en-US" sz="2400" dirty="0">
                <a:solidFill>
                  <a:srgbClr val="000000"/>
                </a:solidFill>
                <a:effectLst/>
                <a:latin typeface="Source Sans Pro" panose="020B0503030403020204" pitchFamily="34" charset="0"/>
                <a:ea typeface="Source Sans Pro" panose="020B0503030403020204" pitchFamily="34" charset="0"/>
              </a:rPr>
              <a:t>		</a:t>
            </a:r>
            <a:r>
              <a:rPr lang="en-US" sz="2400" dirty="0">
                <a:solidFill>
                  <a:srgbClr val="000000"/>
                </a:solidFill>
                <a:latin typeface="Source Sans Pro" panose="020B0503030403020204" pitchFamily="34" charset="0"/>
                <a:ea typeface="Source Sans Pro" panose="020B0503030403020204" pitchFamily="34" charset="0"/>
              </a:rPr>
              <a:t>85% of PO/Contract:			$850,000</a:t>
            </a:r>
          </a:p>
          <a:p>
            <a:pPr marL="0" indent="0">
              <a:lnSpc>
                <a:spcPct val="100000"/>
              </a:lnSpc>
              <a:spcBef>
                <a:spcPts val="0"/>
              </a:spcBef>
              <a:buNone/>
            </a:pPr>
            <a:r>
              <a:rPr lang="en-US" sz="2400" dirty="0">
                <a:solidFill>
                  <a:srgbClr val="000000"/>
                </a:solidFill>
                <a:effectLst/>
                <a:latin typeface="Source Sans Pro" panose="020B0503030403020204" pitchFamily="34" charset="0"/>
                <a:ea typeface="Source Sans Pro" panose="020B0503030403020204" pitchFamily="34" charset="0"/>
              </a:rPr>
              <a:t>		</a:t>
            </a:r>
            <a:r>
              <a:rPr lang="en-US" sz="2400" b="1" dirty="0">
                <a:solidFill>
                  <a:srgbClr val="000000"/>
                </a:solidFill>
                <a:effectLst/>
                <a:latin typeface="Source Sans Pro" panose="020B0503030403020204" pitchFamily="34" charset="0"/>
                <a:ea typeface="Source Sans Pro" panose="020B0503030403020204" pitchFamily="34" charset="0"/>
              </a:rPr>
              <a:t>Max WCP Advance:</a:t>
            </a:r>
            <a:r>
              <a:rPr lang="en-US" sz="2400" dirty="0">
                <a:solidFill>
                  <a:srgbClr val="000000"/>
                </a:solidFill>
                <a:effectLst/>
                <a:latin typeface="Source Sans Pro" panose="020B0503030403020204" pitchFamily="34" charset="0"/>
                <a:ea typeface="Source Sans Pro" panose="020B0503030403020204" pitchFamily="34" charset="0"/>
              </a:rPr>
              <a:t>			</a:t>
            </a:r>
            <a:r>
              <a:rPr lang="en-US" sz="2400" b="1" dirty="0">
                <a:solidFill>
                  <a:srgbClr val="000000"/>
                </a:solidFill>
                <a:effectLst/>
                <a:latin typeface="Source Sans Pro" panose="020B0503030403020204" pitchFamily="34" charset="0"/>
                <a:ea typeface="Source Sans Pro" panose="020B0503030403020204" pitchFamily="34" charset="0"/>
              </a:rPr>
              <a:t>$850,000</a:t>
            </a:r>
          </a:p>
          <a:p>
            <a:pPr marL="0" indent="0">
              <a:lnSpc>
                <a:spcPct val="100000"/>
              </a:lnSpc>
              <a:spcBef>
                <a:spcPts val="0"/>
              </a:spcBef>
              <a:buNone/>
            </a:pPr>
            <a:endParaRPr lang="en-US" sz="2400" dirty="0">
              <a:solidFill>
                <a:srgbClr val="FF0000"/>
              </a:solidFill>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751783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83DC0-BB54-74AC-4546-F5B94E627FF8}"/>
              </a:ext>
            </a:extLst>
          </p:cNvPr>
          <p:cNvSpPr>
            <a:spLocks noGrp="1"/>
          </p:cNvSpPr>
          <p:nvPr>
            <p:ph type="title"/>
          </p:nvPr>
        </p:nvSpPr>
        <p:spPr>
          <a:xfrm>
            <a:off x="2913580" y="298575"/>
            <a:ext cx="6364840" cy="494332"/>
          </a:xfrm>
        </p:spPr>
        <p:txBody>
          <a:bodyPr>
            <a:noAutofit/>
          </a:bodyPr>
          <a:lstStyle/>
          <a:p>
            <a:r>
              <a:rPr lang="en-US" sz="3200" spc="0">
                <a:latin typeface="Source Sans Pro" panose="020B0503030403020204" pitchFamily="34" charset="0"/>
                <a:ea typeface="Source Sans Pro" panose="020B0503030403020204" pitchFamily="34" charset="0"/>
              </a:rPr>
              <a:t>Example: Transaction-Based WCP</a:t>
            </a:r>
            <a:br>
              <a:rPr lang="en-US" sz="3200" spc="0">
                <a:latin typeface="Source Sans Pro" panose="020B0503030403020204" pitchFamily="34" charset="0"/>
                <a:ea typeface="Source Sans Pro" panose="020B0503030403020204" pitchFamily="34" charset="0"/>
              </a:rPr>
            </a:br>
            <a:endParaRPr lang="en-US" sz="3200"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110478C8-AA35-76EE-BB2F-7456AE330249}"/>
              </a:ext>
            </a:extLst>
          </p:cNvPr>
          <p:cNvSpPr>
            <a:spLocks noGrp="1"/>
          </p:cNvSpPr>
          <p:nvPr>
            <p:ph idx="1"/>
          </p:nvPr>
        </p:nvSpPr>
        <p:spPr>
          <a:xfrm>
            <a:off x="719138" y="1014850"/>
            <a:ext cx="10753724" cy="5686124"/>
          </a:xfrm>
        </p:spPr>
        <p:txBody>
          <a:bodyPr vert="horz" lIns="91440" tIns="45720" rIns="91440" bIns="45720" rtlCol="0" anchor="t">
            <a:noAutofit/>
          </a:bodyPr>
          <a:lstStyle/>
          <a:p>
            <a:pPr marL="0" indent="0">
              <a:lnSpc>
                <a:spcPct val="100000"/>
              </a:lnSpc>
              <a:buNone/>
            </a:pPr>
            <a:r>
              <a:rPr lang="en-US" sz="2000" dirty="0">
                <a:latin typeface="Source Sans Pro"/>
                <a:ea typeface="Source Sans Pro"/>
              </a:rPr>
              <a:t>This example highlights two of the challenges facing a small business engaged in a large contract that the Transaction-Based WCP can help solve:</a:t>
            </a:r>
          </a:p>
          <a:p>
            <a:pPr marL="913765" lvl="1" indent="-456565">
              <a:lnSpc>
                <a:spcPct val="100000"/>
              </a:lnSpc>
              <a:buFont typeface="+mj-lt"/>
              <a:buAutoNum type="arabicPeriod"/>
            </a:pPr>
            <a:r>
              <a:rPr lang="en-US" sz="2000" dirty="0">
                <a:latin typeface="Source Sans Pro"/>
                <a:ea typeface="Source Sans Pro"/>
              </a:rPr>
              <a:t>The need to access funding before billing revenue is received </a:t>
            </a:r>
            <a:endParaRPr lang="en-US" sz="2000" dirty="0">
              <a:latin typeface="Source Sans Pro" panose="020B0503030403020204" pitchFamily="34" charset="0"/>
              <a:ea typeface="Source Sans Pro" panose="020B0503030403020204" pitchFamily="34" charset="0"/>
            </a:endParaRPr>
          </a:p>
          <a:p>
            <a:pPr marL="913765" lvl="1" indent="-456565">
              <a:lnSpc>
                <a:spcPct val="100000"/>
              </a:lnSpc>
              <a:buFont typeface="+mj-lt"/>
              <a:buAutoNum type="arabicPeriod"/>
            </a:pPr>
            <a:r>
              <a:rPr lang="en-US" sz="2000" dirty="0">
                <a:latin typeface="Source Sans Pro"/>
                <a:ea typeface="Source Sans Pro"/>
              </a:rPr>
              <a:t>A small business that has a large concentration of revenues from a single buyer</a:t>
            </a:r>
            <a:endParaRPr lang="en-US" sz="2000" b="1" dirty="0">
              <a:latin typeface="Source Sans Pro"/>
              <a:ea typeface="Source Sans Pro"/>
            </a:endParaRPr>
          </a:p>
          <a:p>
            <a:pPr marL="0" indent="0">
              <a:lnSpc>
                <a:spcPct val="100000"/>
              </a:lnSpc>
              <a:buNone/>
            </a:pPr>
            <a:endParaRPr lang="en-US" sz="800" b="1" dirty="0">
              <a:latin typeface="Source Sans Pro"/>
              <a:ea typeface="Source Sans Pro"/>
            </a:endParaRPr>
          </a:p>
          <a:p>
            <a:pPr marL="0" indent="0">
              <a:lnSpc>
                <a:spcPct val="100000"/>
              </a:lnSpc>
              <a:buNone/>
            </a:pPr>
            <a:r>
              <a:rPr lang="en-US" sz="2400" b="1" dirty="0">
                <a:latin typeface="Source Sans Pro"/>
                <a:ea typeface="Source Sans Pro"/>
              </a:rPr>
              <a:t>Business Need: </a:t>
            </a:r>
          </a:p>
          <a:p>
            <a:pPr marL="0" indent="0">
              <a:lnSpc>
                <a:spcPct val="100000"/>
              </a:lnSpc>
              <a:buNone/>
            </a:pPr>
            <a:r>
              <a:rPr lang="en-US" sz="2000" dirty="0">
                <a:latin typeface="Source Sans Pro"/>
                <a:ea typeface="Source Sans Pro"/>
              </a:rPr>
              <a:t>XYZ Engineering has won a large government contract in which they will provide custom-fabricated components for a multi-stage infrastructure project</a:t>
            </a:r>
            <a:endParaRPr lang="en-US" sz="2000" dirty="0">
              <a:latin typeface="Source Sans Pro" panose="020B0503030403020204" pitchFamily="34" charset="0"/>
              <a:ea typeface="Source Sans Pro" panose="020B0503030403020204" pitchFamily="34" charset="0"/>
            </a:endParaRPr>
          </a:p>
          <a:p>
            <a:pPr marL="227965" indent="-227965">
              <a:lnSpc>
                <a:spcPct val="100000"/>
              </a:lnSpc>
            </a:pPr>
            <a:r>
              <a:rPr lang="en-US" sz="2000" dirty="0">
                <a:latin typeface="Source Sans Pro"/>
                <a:ea typeface="Source Sans Pro"/>
              </a:rPr>
              <a:t>XYZ is having the components produced by a leading contract manufacturer in the Midwest but needs funding to begin production   </a:t>
            </a:r>
            <a:endParaRPr lang="en-US" sz="2000" dirty="0">
              <a:latin typeface="Source Sans Pro" panose="020B0503030403020204" pitchFamily="34" charset="0"/>
              <a:ea typeface="Source Sans Pro" panose="020B0503030403020204" pitchFamily="34" charset="0"/>
            </a:endParaRPr>
          </a:p>
          <a:p>
            <a:pPr marL="0" indent="0">
              <a:lnSpc>
                <a:spcPct val="100000"/>
              </a:lnSpc>
              <a:buNone/>
            </a:pPr>
            <a:endParaRPr lang="en-US" sz="800" b="1" dirty="0">
              <a:latin typeface="Source Sans Pro"/>
              <a:ea typeface="Source Sans Pro"/>
            </a:endParaRPr>
          </a:p>
          <a:p>
            <a:pPr marL="0" indent="0">
              <a:lnSpc>
                <a:spcPct val="100000"/>
              </a:lnSpc>
              <a:buNone/>
            </a:pPr>
            <a:r>
              <a:rPr lang="en-US" sz="2400" b="1" dirty="0">
                <a:latin typeface="Source Sans Pro"/>
                <a:ea typeface="Source Sans Pro"/>
              </a:rPr>
              <a:t>Solution: </a:t>
            </a:r>
            <a:endParaRPr lang="en-US" sz="2400" b="1" dirty="0">
              <a:latin typeface="Source Sans Pro" panose="020B0503030403020204" pitchFamily="34" charset="0"/>
              <a:ea typeface="Source Sans Pro" panose="020B0503030403020204" pitchFamily="34" charset="0"/>
            </a:endParaRPr>
          </a:p>
          <a:p>
            <a:pPr marL="227965" indent="-227965">
              <a:lnSpc>
                <a:spcPct val="100000"/>
              </a:lnSpc>
            </a:pPr>
            <a:r>
              <a:rPr lang="en-US" sz="2000" dirty="0">
                <a:latin typeface="Source Sans Pro"/>
                <a:ea typeface="Source Sans Pro"/>
              </a:rPr>
              <a:t>Using a</a:t>
            </a:r>
            <a:r>
              <a:rPr lang="en-US" sz="2000" b="1" dirty="0">
                <a:latin typeface="Source Sans Pro"/>
                <a:ea typeface="Source Sans Pro"/>
              </a:rPr>
              <a:t> Transaction-Based WCP line of credit</a:t>
            </a:r>
            <a:r>
              <a:rPr lang="en-US" sz="2000" dirty="0">
                <a:latin typeface="Source Sans Pro"/>
                <a:ea typeface="Source Sans Pro"/>
              </a:rPr>
              <a:t>, XYZ can draw on the line to fund payments to their contract manufacturing partner and cover the direct labor involved with the project before installment payments begin to be received in four months  </a:t>
            </a:r>
            <a:endParaRPr lang="en-US" sz="20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601483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5D270-9C22-EDE6-1100-4CF3555F42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D04BF5-3068-9D4F-9C31-2BA47E595B98}"/>
              </a:ext>
            </a:extLst>
          </p:cNvPr>
          <p:cNvSpPr>
            <a:spLocks noGrp="1"/>
          </p:cNvSpPr>
          <p:nvPr>
            <p:ph type="ctrTitle"/>
          </p:nvPr>
        </p:nvSpPr>
        <p:spPr>
          <a:xfrm>
            <a:off x="1524000" y="2104628"/>
            <a:ext cx="9144000" cy="2305008"/>
          </a:xfrm>
        </p:spPr>
        <p:txBody>
          <a:bodyPr>
            <a:normAutofit/>
          </a:bodyPr>
          <a:lstStyle/>
          <a:p>
            <a:r>
              <a:rPr lang="en-US" sz="7200" spc="0" dirty="0">
                <a:solidFill>
                  <a:srgbClr val="002E6D"/>
                </a:solidFill>
              </a:rPr>
              <a:t>WCP Eligibility &amp; Requirements</a:t>
            </a:r>
            <a:endParaRPr lang="en-US" sz="7200" spc="0" dirty="0">
              <a:solidFill>
                <a:srgbClr val="002E6D"/>
              </a:solidFill>
              <a:highlight>
                <a:srgbClr val="FFFF00"/>
              </a:highlight>
            </a:endParaRPr>
          </a:p>
        </p:txBody>
      </p:sp>
    </p:spTree>
    <p:extLst>
      <p:ext uri="{BB962C8B-B14F-4D97-AF65-F5344CB8AC3E}">
        <p14:creationId xmlns:p14="http://schemas.microsoft.com/office/powerpoint/2010/main" val="2771252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83DC0-BB54-74AC-4546-F5B94E627FF8}"/>
              </a:ext>
            </a:extLst>
          </p:cNvPr>
          <p:cNvSpPr>
            <a:spLocks noGrp="1"/>
          </p:cNvSpPr>
          <p:nvPr>
            <p:ph type="title"/>
          </p:nvPr>
        </p:nvSpPr>
        <p:spPr>
          <a:xfrm>
            <a:off x="2689934" y="298575"/>
            <a:ext cx="6812132" cy="473285"/>
          </a:xfrm>
        </p:spPr>
        <p:txBody>
          <a:bodyPr>
            <a:noAutofit/>
          </a:bodyPr>
          <a:lstStyle/>
          <a:p>
            <a:r>
              <a:rPr lang="en-US" sz="3200" dirty="0">
                <a:solidFill>
                  <a:srgbClr val="002E6D"/>
                </a:solidFill>
                <a:ea typeface="Source Sans Pro" panose="020B0503030403020204" pitchFamily="34" charset="0"/>
              </a:rPr>
              <a:t>WCP Eligibility Requirements</a:t>
            </a:r>
            <a:br>
              <a:rPr lang="en-US" sz="3200" spc="0" dirty="0">
                <a:solidFill>
                  <a:srgbClr val="002E6D"/>
                </a:solidFill>
                <a:latin typeface="Source Sans Pro" panose="020B0503030403020204" pitchFamily="34" charset="0"/>
                <a:ea typeface="Source Sans Pro" panose="020B0503030403020204" pitchFamily="34" charset="0"/>
              </a:rPr>
            </a:br>
            <a:endParaRPr lang="en-US" sz="3200" spc="0" dirty="0">
              <a:solidFill>
                <a:srgbClr val="002E6D"/>
              </a:solidFill>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110478C8-AA35-76EE-BB2F-7456AE330249}"/>
              </a:ext>
            </a:extLst>
          </p:cNvPr>
          <p:cNvSpPr>
            <a:spLocks noGrp="1"/>
          </p:cNvSpPr>
          <p:nvPr>
            <p:ph idx="1"/>
          </p:nvPr>
        </p:nvSpPr>
        <p:spPr>
          <a:xfrm>
            <a:off x="719138" y="1693006"/>
            <a:ext cx="10753724" cy="2498860"/>
          </a:xfrm>
        </p:spPr>
        <p:txBody>
          <a:bodyPr vert="horz" lIns="91440" tIns="45720" rIns="91440" bIns="45720" rtlCol="0" anchor="t">
            <a:noAutofit/>
          </a:bodyPr>
          <a:lstStyle/>
          <a:p>
            <a:pPr marL="685165" lvl="1" indent="-227965">
              <a:lnSpc>
                <a:spcPct val="100000"/>
              </a:lnSpc>
              <a:spcAft>
                <a:spcPts val="600"/>
              </a:spcAft>
            </a:pPr>
            <a:r>
              <a:rPr lang="en-US" dirty="0">
                <a:latin typeface="Source Sans Pro" panose="020B0503030403020204" pitchFamily="34" charset="0"/>
                <a:ea typeface="Source Sans Pro" panose="020B0503030403020204" pitchFamily="34" charset="0"/>
                <a:cs typeface="Calibri" panose="020F0502020204030204" pitchFamily="34" charset="0"/>
              </a:rPr>
              <a:t>Applicant must be a small business per SBA’s definition</a:t>
            </a:r>
          </a:p>
          <a:p>
            <a:pPr marL="685165" lvl="1" indent="-227965">
              <a:lnSpc>
                <a:spcPct val="100000"/>
              </a:lnSpc>
              <a:spcAft>
                <a:spcPts val="600"/>
              </a:spcAft>
            </a:pPr>
            <a:r>
              <a:rPr lang="en-US" dirty="0">
                <a:latin typeface="Source Sans Pro" panose="020B0503030403020204" pitchFamily="34" charset="0"/>
                <a:ea typeface="Source Sans Pro" panose="020B0503030403020204" pitchFamily="34" charset="0"/>
                <a:cs typeface="Calibri" panose="020F0502020204030204" pitchFamily="34" charset="0"/>
              </a:rPr>
              <a:t>Any individual with 20%+  or more ownership in the business must provide a personal guarantee; “skin in the game”</a:t>
            </a:r>
          </a:p>
          <a:p>
            <a:pPr marL="685165" lvl="1" indent="-227965">
              <a:lnSpc>
                <a:spcPct val="100000"/>
              </a:lnSpc>
              <a:spcAft>
                <a:spcPts val="600"/>
              </a:spcAft>
            </a:pPr>
            <a:r>
              <a:rPr lang="en-US" dirty="0">
                <a:latin typeface="Source Sans Pro" panose="020B0503030403020204" pitchFamily="34" charset="0"/>
                <a:ea typeface="Source Sans Pro" panose="020B0503030403020204" pitchFamily="34" charset="0"/>
                <a:cs typeface="Calibri" panose="020F0502020204030204" pitchFamily="34" charset="0"/>
              </a:rPr>
              <a:t>Applicants must have a history of at least 12 full months of operations prior to filing an application</a:t>
            </a:r>
          </a:p>
          <a:p>
            <a:pPr marL="685165" lvl="1" indent="-227965">
              <a:lnSpc>
                <a:spcPct val="100000"/>
              </a:lnSpc>
              <a:spcAft>
                <a:spcPts val="600"/>
              </a:spcAft>
              <a:buClr>
                <a:schemeClr val="tx1"/>
              </a:buClr>
            </a:pPr>
            <a:r>
              <a:rPr lang="en-US" dirty="0">
                <a:latin typeface="Source Sans Pro"/>
                <a:ea typeface="Source Sans Pro"/>
                <a:cs typeface="Calibri"/>
              </a:rPr>
              <a:t>Applicant must be able to produce timely and accurate financial statements, accounts receivable and accounts payable (A/P) </a:t>
            </a:r>
            <a:r>
              <a:rPr lang="en-US" dirty="0" err="1">
                <a:latin typeface="Source Sans Pro"/>
                <a:ea typeface="Source Sans Pro"/>
                <a:cs typeface="Calibri"/>
              </a:rPr>
              <a:t>agings</a:t>
            </a:r>
            <a:r>
              <a:rPr lang="en-US" dirty="0">
                <a:latin typeface="Source Sans Pro"/>
                <a:ea typeface="Source Sans Pro"/>
                <a:cs typeface="Calibri"/>
              </a:rPr>
              <a:t>, and inventory reports</a:t>
            </a:r>
          </a:p>
          <a:p>
            <a:pPr marL="0" indent="0">
              <a:lnSpc>
                <a:spcPct val="100000"/>
              </a:lnSpc>
              <a:buNone/>
            </a:pPr>
            <a:endParaRPr lang="en-US" sz="2400" dirty="0">
              <a:latin typeface="Source Sans Pro" panose="020B0503030403020204" pitchFamily="34" charset="0"/>
              <a:ea typeface="Source Sans Pro" panose="020B0503030403020204" pitchFamily="34" charset="0"/>
            </a:endParaRPr>
          </a:p>
        </p:txBody>
      </p:sp>
      <p:sp>
        <p:nvSpPr>
          <p:cNvPr id="5" name="Rectangle 9">
            <a:extLst>
              <a:ext uri="{FF2B5EF4-FFF2-40B4-BE49-F238E27FC236}">
                <a16:creationId xmlns:a16="http://schemas.microsoft.com/office/drawing/2014/main" id="{0F3C47CB-7C6B-7A2A-A859-783320856122}"/>
              </a:ext>
            </a:extLst>
          </p:cNvPr>
          <p:cNvSpPr>
            <a:spLocks noChangeArrowheads="1"/>
          </p:cNvSpPr>
          <p:nvPr/>
        </p:nvSpPr>
        <p:spPr bwMode="auto">
          <a:xfrm>
            <a:off x="719138" y="1092311"/>
            <a:ext cx="2976562" cy="473285"/>
          </a:xfrm>
          <a:prstGeom prst="rect">
            <a:avLst/>
          </a:prstGeom>
          <a:solidFill>
            <a:srgbClr val="002E6D"/>
          </a:solidFill>
          <a:ln w="12700">
            <a:solidFill>
              <a:schemeClr val="tx1"/>
            </a:solidFill>
            <a:round/>
            <a:headEnd type="none" w="sm" len="sm"/>
            <a:tailEnd type="none" w="sm" len="sm"/>
          </a:ln>
        </p:spPr>
        <p:txBody>
          <a:bodyPr anchor="ctr"/>
          <a:lstStyle/>
          <a:p>
            <a:pPr eaLnBrk="0" fontAlgn="base" hangingPunct="0">
              <a:spcBef>
                <a:spcPct val="0"/>
              </a:spcBef>
              <a:spcAft>
                <a:spcPct val="0"/>
              </a:spcAft>
              <a:defRPr/>
            </a:pPr>
            <a:r>
              <a:rPr lang="en-US" sz="2800" b="1" dirty="0">
                <a:solidFill>
                  <a:prstClr val="white"/>
                </a:solidFill>
                <a:highlight>
                  <a:srgbClr val="002E6D"/>
                </a:highlight>
                <a:latin typeface="Source sans pro" panose="020B0503030403020204" pitchFamily="34" charset="0"/>
                <a:ea typeface="Source sans pro" panose="020B0503030403020204" pitchFamily="34" charset="0"/>
              </a:rPr>
              <a:t>For the Borrower</a:t>
            </a:r>
          </a:p>
        </p:txBody>
      </p:sp>
    </p:spTree>
    <p:extLst>
      <p:ext uri="{BB962C8B-B14F-4D97-AF65-F5344CB8AC3E}">
        <p14:creationId xmlns:p14="http://schemas.microsoft.com/office/powerpoint/2010/main" val="1692823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1DF1F-F3C8-5564-D89F-43AF3AA150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AE0562-3443-6988-807C-77AA875E73D9}"/>
              </a:ext>
            </a:extLst>
          </p:cNvPr>
          <p:cNvSpPr>
            <a:spLocks noGrp="1"/>
          </p:cNvSpPr>
          <p:nvPr>
            <p:ph type="title"/>
          </p:nvPr>
        </p:nvSpPr>
        <p:spPr>
          <a:xfrm>
            <a:off x="722628" y="279817"/>
            <a:ext cx="10542271" cy="557465"/>
          </a:xfrm>
        </p:spPr>
        <p:txBody>
          <a:bodyPr>
            <a:noAutofit/>
          </a:bodyPr>
          <a:lstStyle/>
          <a:p>
            <a:r>
              <a:rPr lang="en-US" sz="3200" spc="0" dirty="0">
                <a:latin typeface="Source Sans Pro"/>
                <a:ea typeface="Source Sans Pro"/>
              </a:rPr>
              <a:t>Why use trade credit insurance?</a:t>
            </a:r>
            <a:br>
              <a:rPr lang="en-US" sz="3200" spc="0" dirty="0">
                <a:latin typeface="Source Sans Pro" panose="020B0503030403020204" pitchFamily="34" charset="0"/>
                <a:ea typeface="Source Sans Pro" panose="020B0503030403020204" pitchFamily="34" charset="0"/>
              </a:rPr>
            </a:br>
            <a:endParaRPr lang="en-US" sz="3200" spc="0" dirty="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01826093-C8A1-D6E0-D2B7-1320FB85AB48}"/>
              </a:ext>
            </a:extLst>
          </p:cNvPr>
          <p:cNvSpPr>
            <a:spLocks noGrp="1"/>
          </p:cNvSpPr>
          <p:nvPr>
            <p:ph idx="1"/>
          </p:nvPr>
        </p:nvSpPr>
        <p:spPr>
          <a:xfrm>
            <a:off x="719138" y="1041935"/>
            <a:ext cx="10753724" cy="4926529"/>
          </a:xfrm>
        </p:spPr>
        <p:txBody>
          <a:bodyPr vert="horz" lIns="91440" tIns="45720" rIns="91440" bIns="45720" rtlCol="0" anchor="t">
            <a:noAutofit/>
          </a:bodyPr>
          <a:lstStyle/>
          <a:p>
            <a:pPr marL="227965" indent="-227965">
              <a:spcBef>
                <a:spcPts val="0"/>
              </a:spcBef>
              <a:spcAft>
                <a:spcPts val="1200"/>
              </a:spcAft>
              <a:tabLst>
                <a:tab pos="228600" algn="l"/>
                <a:tab pos="457200" algn="l"/>
              </a:tabLst>
            </a:pPr>
            <a:r>
              <a:rPr lang="en-US" sz="3200" dirty="0">
                <a:latin typeface="Source sans pro" panose="020B0503030403020204" pitchFamily="34" charset="0"/>
                <a:ea typeface="Source sans pro" panose="020B0503030403020204" pitchFamily="34" charset="0"/>
              </a:rPr>
              <a:t>Protects a company against non-payment</a:t>
            </a:r>
          </a:p>
          <a:p>
            <a:pPr marL="685154" lvl="1" indent="-227965">
              <a:spcBef>
                <a:spcPts val="0"/>
              </a:spcBef>
              <a:spcAft>
                <a:spcPts val="1200"/>
              </a:spcAft>
              <a:tabLst>
                <a:tab pos="228600" algn="l"/>
                <a:tab pos="457200" algn="l"/>
              </a:tabLst>
            </a:pPr>
            <a:r>
              <a:rPr lang="en-US" dirty="0">
                <a:latin typeface="Source sans pro" panose="020B0503030403020204" pitchFamily="34" charset="0"/>
                <a:ea typeface="Source sans pro" panose="020B0503030403020204" pitchFamily="34" charset="0"/>
              </a:rPr>
              <a:t>SBA guaranty is for the commercial lender</a:t>
            </a:r>
          </a:p>
          <a:p>
            <a:pPr marL="685154" lvl="1" indent="-227965">
              <a:spcBef>
                <a:spcPts val="0"/>
              </a:spcBef>
              <a:spcAft>
                <a:spcPts val="1200"/>
              </a:spcAft>
              <a:tabLst>
                <a:tab pos="228600" algn="l"/>
                <a:tab pos="457200" algn="l"/>
              </a:tabLst>
            </a:pPr>
            <a:r>
              <a:rPr lang="en-US" dirty="0">
                <a:latin typeface="Source sans pro" panose="020B0503030403020204" pitchFamily="34" charset="0"/>
                <a:ea typeface="Source sans pro" panose="020B0503030403020204" pitchFamily="34" charset="0"/>
              </a:rPr>
              <a:t>Lenders should counsel companies who sell on open account terms about ways to protect their A/R</a:t>
            </a:r>
          </a:p>
          <a:p>
            <a:pPr marL="0" indent="0">
              <a:spcBef>
                <a:spcPts val="0"/>
              </a:spcBef>
              <a:spcAft>
                <a:spcPts val="1200"/>
              </a:spcAft>
              <a:buNone/>
              <a:tabLst>
                <a:tab pos="228600" algn="l"/>
                <a:tab pos="457200" algn="l"/>
              </a:tabLst>
            </a:pPr>
            <a:endParaRPr lang="en-US" dirty="0">
              <a:latin typeface="Source sans pro" panose="020B0503030403020204" pitchFamily="34" charset="0"/>
              <a:ea typeface="Source sans pro" panose="020B0503030403020204" pitchFamily="34" charset="0"/>
            </a:endParaRPr>
          </a:p>
          <a:p>
            <a:pPr marL="0" indent="0">
              <a:spcBef>
                <a:spcPts val="0"/>
              </a:spcBef>
              <a:spcAft>
                <a:spcPts val="1200"/>
              </a:spcAft>
              <a:buNone/>
              <a:tabLst>
                <a:tab pos="228600" algn="l"/>
                <a:tab pos="457200" algn="l"/>
              </a:tabLst>
            </a:pPr>
            <a:endParaRPr lang="en-US" sz="3200" dirty="0">
              <a:latin typeface="Source sans pro" panose="020B0503030403020204" pitchFamily="34" charset="0"/>
              <a:ea typeface="Source sans pro" panose="020B0503030403020204" pitchFamily="34" charset="0"/>
            </a:endParaRPr>
          </a:p>
          <a:p>
            <a:pPr marL="227965" indent="-227965">
              <a:spcBef>
                <a:spcPts val="0"/>
              </a:spcBef>
              <a:spcAft>
                <a:spcPts val="1200"/>
              </a:spcAft>
              <a:tabLst>
                <a:tab pos="228600" algn="l"/>
                <a:tab pos="457200" algn="l"/>
              </a:tabLst>
            </a:pPr>
            <a:r>
              <a:rPr lang="en-US" sz="3200" dirty="0">
                <a:latin typeface="Source sans pro" panose="020B0503030403020204" pitchFamily="34" charset="0"/>
                <a:ea typeface="Source sans pro" panose="020B0503030403020204" pitchFamily="34" charset="0"/>
              </a:rPr>
              <a:t>Allows a lender to provide more generous advance rates on export A/R (and domestic A/R)</a:t>
            </a:r>
          </a:p>
          <a:p>
            <a:pPr marL="685154" lvl="1" indent="-227965">
              <a:spcBef>
                <a:spcPts val="0"/>
              </a:spcBef>
              <a:spcAft>
                <a:spcPts val="1200"/>
              </a:spcAft>
              <a:tabLst>
                <a:tab pos="228600" algn="l"/>
                <a:tab pos="457200" algn="l"/>
              </a:tabLst>
            </a:pPr>
            <a:endParaRPr lang="en-US" dirty="0">
              <a:latin typeface="Source sans pro" panose="020B0503030403020204" pitchFamily="34" charset="0"/>
              <a:ea typeface="Source sans pro" panose="020B0503030403020204" pitchFamily="34" charset="0"/>
            </a:endParaRPr>
          </a:p>
          <a:p>
            <a:pPr marL="685154" lvl="1" indent="-227965">
              <a:spcBef>
                <a:spcPts val="0"/>
              </a:spcBef>
              <a:spcAft>
                <a:spcPts val="1200"/>
              </a:spcAft>
              <a:tabLst>
                <a:tab pos="228600" algn="l"/>
                <a:tab pos="457200" algn="l"/>
              </a:tabLst>
            </a:pPr>
            <a:endParaRPr lang="en-US" dirty="0">
              <a:latin typeface="Source sans pro" panose="020B0503030403020204" pitchFamily="34" charset="0"/>
              <a:ea typeface="Source sans pro" panose="020B0503030403020204" pitchFamily="34" charset="0"/>
            </a:endParaRPr>
          </a:p>
          <a:p>
            <a:pPr lvl="1">
              <a:spcBef>
                <a:spcPts val="0"/>
              </a:spcBef>
              <a:spcAft>
                <a:spcPts val="1200"/>
              </a:spcAft>
              <a:buFont typeface="Wingdings" panose="05000000000000000000" pitchFamily="2" charset="2"/>
              <a:buChar char="q"/>
              <a:tabLst>
                <a:tab pos="228600" algn="l"/>
                <a:tab pos="457200" algn="l"/>
              </a:tabLst>
            </a:pPr>
            <a:endParaRPr lang="en-US"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759820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612A1-9A3A-F343-24CD-9154564146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4BA370-19FD-7344-1F6A-6052CCAB8274}"/>
              </a:ext>
            </a:extLst>
          </p:cNvPr>
          <p:cNvSpPr>
            <a:spLocks noGrp="1"/>
          </p:cNvSpPr>
          <p:nvPr>
            <p:ph type="title"/>
          </p:nvPr>
        </p:nvSpPr>
        <p:spPr>
          <a:xfrm>
            <a:off x="1586524" y="298575"/>
            <a:ext cx="8807938" cy="484834"/>
          </a:xfrm>
        </p:spPr>
        <p:txBody>
          <a:bodyPr>
            <a:noAutofit/>
          </a:bodyPr>
          <a:lstStyle/>
          <a:p>
            <a:r>
              <a:rPr lang="en-US" sz="3200" spc="0" dirty="0">
                <a:solidFill>
                  <a:srgbClr val="002E6D"/>
                </a:solidFill>
                <a:latin typeface="Source Sans Pro" panose="020B0503030403020204" pitchFamily="34" charset="0"/>
                <a:ea typeface="Source Sans Pro" panose="020B0503030403020204" pitchFamily="34" charset="0"/>
              </a:rPr>
              <a:t>Recap  </a:t>
            </a:r>
          </a:p>
        </p:txBody>
      </p:sp>
      <p:sp>
        <p:nvSpPr>
          <p:cNvPr id="3" name="Content Placeholder 2">
            <a:extLst>
              <a:ext uri="{FF2B5EF4-FFF2-40B4-BE49-F238E27FC236}">
                <a16:creationId xmlns:a16="http://schemas.microsoft.com/office/drawing/2014/main" id="{CCA04C30-28AD-A671-2754-E7E6D9D837EA}"/>
              </a:ext>
              <a:ext uri="{C183D7F6-B498-43B3-948B-1728B52AA6E4}">
                <adec:decorative xmlns:adec="http://schemas.microsoft.com/office/drawing/2017/decorative" val="0"/>
              </a:ext>
            </a:extLst>
          </p:cNvPr>
          <p:cNvSpPr>
            <a:spLocks noGrp="1"/>
          </p:cNvSpPr>
          <p:nvPr>
            <p:ph idx="1"/>
          </p:nvPr>
        </p:nvSpPr>
        <p:spPr>
          <a:xfrm>
            <a:off x="661384" y="1809188"/>
            <a:ext cx="11076347" cy="1723894"/>
          </a:xfrm>
        </p:spPr>
        <p:txBody>
          <a:bodyPr vert="horz" lIns="91440" tIns="45720" rIns="91440" bIns="45720" rtlCol="0" anchor="t">
            <a:normAutofit/>
          </a:bodyPr>
          <a:lstStyle/>
          <a:p>
            <a:pPr marL="227965" indent="-227965">
              <a:lnSpc>
                <a:spcPct val="100000"/>
              </a:lnSpc>
            </a:pPr>
            <a:r>
              <a:rPr lang="en-US" sz="2400" dirty="0">
                <a:solidFill>
                  <a:srgbClr val="1B1E29"/>
                </a:solidFill>
                <a:latin typeface="Source Sans Pro"/>
                <a:ea typeface="Source Sans Pro"/>
              </a:rPr>
              <a:t>Consider SBA’s working capital pilot program for customers/prospects that need to tap further into their trading assets – inventory and accounts receivables</a:t>
            </a:r>
          </a:p>
          <a:p>
            <a:pPr marL="227965" indent="-227965">
              <a:lnSpc>
                <a:spcPct val="100000"/>
              </a:lnSpc>
            </a:pPr>
            <a:r>
              <a:rPr lang="en-US" sz="2400" dirty="0">
                <a:solidFill>
                  <a:srgbClr val="1B1E29"/>
                </a:solidFill>
                <a:latin typeface="Source Sans Pro"/>
                <a:ea typeface="Source Sans Pro"/>
              </a:rPr>
              <a:t>Keep SBA in mind for companies will long-lead times that need to finance most/all of their manufacturing</a:t>
            </a:r>
          </a:p>
          <a:p>
            <a:pPr>
              <a:lnSpc>
                <a:spcPct val="100000"/>
              </a:lnSpc>
            </a:pPr>
            <a:endParaRPr lang="en-US" sz="2000" dirty="0"/>
          </a:p>
        </p:txBody>
      </p:sp>
      <p:sp>
        <p:nvSpPr>
          <p:cNvPr id="6" name="Rectangle 9">
            <a:extLst>
              <a:ext uri="{FF2B5EF4-FFF2-40B4-BE49-F238E27FC236}">
                <a16:creationId xmlns:a16="http://schemas.microsoft.com/office/drawing/2014/main" id="{517E9331-0F2C-036A-4FBF-D66CEAB9D8F7}"/>
              </a:ext>
            </a:extLst>
          </p:cNvPr>
          <p:cNvSpPr>
            <a:spLocks noChangeArrowheads="1"/>
          </p:cNvSpPr>
          <p:nvPr/>
        </p:nvSpPr>
        <p:spPr bwMode="auto">
          <a:xfrm>
            <a:off x="661384" y="1253855"/>
            <a:ext cx="2539016" cy="484833"/>
          </a:xfrm>
          <a:prstGeom prst="rect">
            <a:avLst/>
          </a:prstGeom>
          <a:solidFill>
            <a:srgbClr val="002E6D"/>
          </a:solidFill>
          <a:ln w="12700">
            <a:solidFill>
              <a:schemeClr val="tx1"/>
            </a:solidFill>
            <a:round/>
            <a:headEnd type="none" w="sm" len="sm"/>
            <a:tailEnd type="none" w="sm" len="sm"/>
          </a:ln>
        </p:spPr>
        <p:txBody>
          <a:bodyPr anchor="ctr"/>
          <a:lstStyle/>
          <a:p>
            <a:pPr eaLnBrk="0" fontAlgn="base" hangingPunct="0">
              <a:spcBef>
                <a:spcPct val="0"/>
              </a:spcBef>
              <a:spcAft>
                <a:spcPct val="0"/>
              </a:spcAft>
              <a:defRPr/>
            </a:pPr>
            <a:r>
              <a:rPr lang="en-US" sz="2800" b="1" dirty="0">
                <a:solidFill>
                  <a:prstClr val="white"/>
                </a:solidFill>
                <a:highlight>
                  <a:srgbClr val="002E6D"/>
                </a:highlight>
                <a:latin typeface="Source sans pro" panose="020B0503030403020204" pitchFamily="34" charset="0"/>
                <a:ea typeface="Source sans pro" panose="020B0503030403020204" pitchFamily="34" charset="0"/>
              </a:rPr>
              <a:t>For the Lender</a:t>
            </a:r>
          </a:p>
        </p:txBody>
      </p:sp>
      <p:grpSp>
        <p:nvGrpSpPr>
          <p:cNvPr id="11" name="Group 10">
            <a:extLst>
              <a:ext uri="{FF2B5EF4-FFF2-40B4-BE49-F238E27FC236}">
                <a16:creationId xmlns:a16="http://schemas.microsoft.com/office/drawing/2014/main" id="{1E7AEE80-CFEE-E91F-F96D-A780028E4EF4}"/>
              </a:ext>
            </a:extLst>
          </p:cNvPr>
          <p:cNvGrpSpPr/>
          <p:nvPr/>
        </p:nvGrpSpPr>
        <p:grpSpPr>
          <a:xfrm>
            <a:off x="661384" y="3770987"/>
            <a:ext cx="11076347" cy="2826269"/>
            <a:chOff x="733896" y="3603280"/>
            <a:chExt cx="11076347" cy="2826269"/>
          </a:xfrm>
        </p:grpSpPr>
        <p:sp>
          <p:nvSpPr>
            <p:cNvPr id="7" name="Rectangle 9">
              <a:extLst>
                <a:ext uri="{FF2B5EF4-FFF2-40B4-BE49-F238E27FC236}">
                  <a16:creationId xmlns:a16="http://schemas.microsoft.com/office/drawing/2014/main" id="{45A084E4-60BF-F7A4-34EE-9135D82E47C2}"/>
                </a:ext>
              </a:extLst>
            </p:cNvPr>
            <p:cNvSpPr>
              <a:spLocks noChangeArrowheads="1"/>
            </p:cNvSpPr>
            <p:nvPr/>
          </p:nvSpPr>
          <p:spPr bwMode="auto">
            <a:xfrm>
              <a:off x="733898" y="3603280"/>
              <a:ext cx="2920014" cy="466637"/>
            </a:xfrm>
            <a:prstGeom prst="rect">
              <a:avLst/>
            </a:prstGeom>
            <a:solidFill>
              <a:srgbClr val="002E6D"/>
            </a:solidFill>
            <a:ln w="12700">
              <a:solidFill>
                <a:schemeClr val="tx1"/>
              </a:solidFill>
              <a:round/>
              <a:headEnd type="none" w="sm" len="sm"/>
              <a:tailEnd type="none" w="sm" len="sm"/>
            </a:ln>
          </p:spPr>
          <p:txBody>
            <a:bodyPr anchor="ctr"/>
            <a:lstStyle/>
            <a:p>
              <a:pPr eaLnBrk="0" fontAlgn="base" hangingPunct="0">
                <a:spcBef>
                  <a:spcPct val="0"/>
                </a:spcBef>
                <a:spcAft>
                  <a:spcPct val="0"/>
                </a:spcAft>
                <a:defRPr/>
              </a:pPr>
              <a:r>
                <a:rPr lang="en-US" sz="2800" b="1" dirty="0">
                  <a:solidFill>
                    <a:prstClr val="white"/>
                  </a:solidFill>
                  <a:highlight>
                    <a:srgbClr val="002E6D"/>
                  </a:highlight>
                  <a:latin typeface="Source sans pro" panose="020B0503030403020204" pitchFamily="34" charset="0"/>
                  <a:ea typeface="Source sans pro" panose="020B0503030403020204" pitchFamily="34" charset="0"/>
                </a:rPr>
                <a:t>For the Borrower</a:t>
              </a:r>
            </a:p>
          </p:txBody>
        </p:sp>
        <p:sp>
          <p:nvSpPr>
            <p:cNvPr id="10" name="Content Placeholder 2">
              <a:extLst>
                <a:ext uri="{FF2B5EF4-FFF2-40B4-BE49-F238E27FC236}">
                  <a16:creationId xmlns:a16="http://schemas.microsoft.com/office/drawing/2014/main" id="{17F61891-CEB1-B125-F3DF-ECCF87CB3630}"/>
                </a:ext>
                <a:ext uri="{C183D7F6-B498-43B3-948B-1728B52AA6E4}">
                  <adec:decorative xmlns:adec="http://schemas.microsoft.com/office/drawing/2017/decorative" val="0"/>
                </a:ext>
              </a:extLst>
            </p:cNvPr>
            <p:cNvSpPr txBox="1">
              <a:spLocks/>
            </p:cNvSpPr>
            <p:nvPr/>
          </p:nvSpPr>
          <p:spPr>
            <a:xfrm>
              <a:off x="733896" y="4120717"/>
              <a:ext cx="11076347" cy="2308832"/>
            </a:xfrm>
            <a:prstGeom prst="rect">
              <a:avLst/>
            </a:prstGeom>
          </p:spPr>
          <p:txBody>
            <a:bodyPr vert="horz" lIns="91440" tIns="45720" rIns="91440" bIns="45720" rtlCol="0" anchor="t">
              <a:norm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7965" indent="-227965">
                <a:lnSpc>
                  <a:spcPct val="100000"/>
                </a:lnSpc>
              </a:pPr>
              <a:r>
                <a:rPr lang="en-US" sz="2400" dirty="0">
                  <a:latin typeface="Source Sans Pro"/>
                  <a:ea typeface="Source Sans Pro"/>
                </a:rPr>
                <a:t>Use SBA and trade credit insurance jointly to take advantage of market opportunities</a:t>
              </a:r>
            </a:p>
            <a:p>
              <a:pPr marL="227965" indent="-227965">
                <a:lnSpc>
                  <a:spcPct val="100000"/>
                </a:lnSpc>
              </a:pPr>
              <a:r>
                <a:rPr lang="en-US" sz="2400" dirty="0">
                  <a:latin typeface="Source Sans Pro"/>
                  <a:ea typeface="Source Sans Pro"/>
                </a:rPr>
                <a:t>Set up a SBA supported line of credit to enhance your competitiveness, handle supply chain disruptions and create operational efficiencies </a:t>
              </a:r>
            </a:p>
            <a:p>
              <a:pPr marL="227965" indent="-227965">
                <a:lnSpc>
                  <a:spcPct val="100000"/>
                </a:lnSpc>
              </a:pPr>
              <a:endParaRPr lang="en-US" sz="2000" dirty="0"/>
            </a:p>
            <a:p>
              <a:pPr>
                <a:lnSpc>
                  <a:spcPct val="100000"/>
                </a:lnSpc>
              </a:pPr>
              <a:endParaRPr lang="en-US" sz="2000" dirty="0"/>
            </a:p>
          </p:txBody>
        </p:sp>
      </p:grpSp>
    </p:spTree>
    <p:extLst>
      <p:ext uri="{BB962C8B-B14F-4D97-AF65-F5344CB8AC3E}">
        <p14:creationId xmlns:p14="http://schemas.microsoft.com/office/powerpoint/2010/main" val="3070694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Miles Hansen">
            <a:extLst>
              <a:ext uri="{FF2B5EF4-FFF2-40B4-BE49-F238E27FC236}">
                <a16:creationId xmlns:a16="http://schemas.microsoft.com/office/drawing/2014/main" id="{0ACC94B7-1872-4866-9066-876AA3BB136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1E29"/>
              </a:solidFill>
              <a:effectLst/>
              <a:uLnTx/>
              <a:uFillTx/>
              <a:latin typeface="Calibri" panose="020F0502020204030204"/>
              <a:ea typeface="+mn-ea"/>
              <a:cs typeface="Arial" charset="0"/>
            </a:endParaRPr>
          </a:p>
        </p:txBody>
      </p:sp>
      <p:sp>
        <p:nvSpPr>
          <p:cNvPr id="11" name="Title 2">
            <a:extLst>
              <a:ext uri="{FF2B5EF4-FFF2-40B4-BE49-F238E27FC236}">
                <a16:creationId xmlns:a16="http://schemas.microsoft.com/office/drawing/2014/main" id="{7E76F5C6-4ABB-4DAD-9299-CD96972309D8}"/>
              </a:ext>
            </a:extLst>
          </p:cNvPr>
          <p:cNvSpPr>
            <a:spLocks noGrp="1"/>
          </p:cNvSpPr>
          <p:nvPr>
            <p:ph type="title"/>
          </p:nvPr>
        </p:nvSpPr>
        <p:spPr>
          <a:xfrm>
            <a:off x="391440" y="136524"/>
            <a:ext cx="11279860" cy="1160039"/>
          </a:xfrm>
        </p:spPr>
        <p:txBody>
          <a:bodyPr>
            <a:normAutofit/>
          </a:bodyPr>
          <a:lstStyle/>
          <a:p>
            <a:pPr algn="ctr"/>
            <a:r>
              <a:rPr lang="en-US" sz="3200" b="1" dirty="0">
                <a:solidFill>
                  <a:schemeClr val="accent1">
                    <a:lumMod val="75000"/>
                  </a:schemeClr>
                </a:solidFill>
              </a:rPr>
              <a:t>Subscribe to SBA’s Working Capital Newsletter</a:t>
            </a:r>
            <a:endParaRPr lang="en-US" sz="3200" b="1" i="1" dirty="0">
              <a:solidFill>
                <a:schemeClr val="accent1">
                  <a:lumMod val="75000"/>
                </a:schemeClr>
              </a:solidFill>
            </a:endParaRPr>
          </a:p>
        </p:txBody>
      </p:sp>
      <p:pic>
        <p:nvPicPr>
          <p:cNvPr id="10" name="Picture 2">
            <a:extLst>
              <a:ext uri="{FF2B5EF4-FFF2-40B4-BE49-F238E27FC236}">
                <a16:creationId xmlns:a16="http://schemas.microsoft.com/office/drawing/2014/main" id="{E76582BF-C655-F268-4392-C850D4505E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634" y="1552060"/>
            <a:ext cx="2885566" cy="29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3BD58B71-4E93-EEF1-B293-BCEF667257D0}"/>
              </a:ext>
            </a:extLst>
          </p:cNvPr>
          <p:cNvSpPr txBox="1"/>
          <p:nvPr/>
        </p:nvSpPr>
        <p:spPr>
          <a:xfrm>
            <a:off x="932295" y="5018809"/>
            <a:ext cx="1002260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Send email to </a:t>
            </a:r>
            <a:r>
              <a:rPr lang="en-US" sz="2400" dirty="0">
                <a:ea typeface="Calibri"/>
                <a:cs typeface="Calibri"/>
                <a:hlinkClick r:id="rId4"/>
              </a:rPr>
              <a:t>ofanotifications@sba.gov</a:t>
            </a:r>
            <a:r>
              <a:rPr lang="en-US" sz="2400" dirty="0">
                <a:ea typeface="Calibri"/>
                <a:cs typeface="Calibri"/>
              </a:rPr>
              <a:t> </a:t>
            </a:r>
            <a:endParaRPr lang="en-US" sz="2400" dirty="0"/>
          </a:p>
          <a:p>
            <a:endParaRPr lang="en-US" sz="2400" dirty="0">
              <a:ea typeface="Calibri"/>
              <a:cs typeface="Calibri"/>
            </a:endParaRPr>
          </a:p>
          <a:p>
            <a:r>
              <a:rPr lang="en-US" sz="2400" dirty="0">
                <a:ea typeface="Calibri"/>
                <a:cs typeface="Calibri"/>
              </a:rPr>
              <a:t>Subject: REQUEST TO SUBSCRIBE: OFA 7(a) Working Capital Pilot Program</a:t>
            </a:r>
            <a:endParaRPr lang="en-US" sz="2400" dirty="0"/>
          </a:p>
        </p:txBody>
      </p:sp>
    </p:spTree>
    <p:extLst>
      <p:ext uri="{BB962C8B-B14F-4D97-AF65-F5344CB8AC3E}">
        <p14:creationId xmlns:p14="http://schemas.microsoft.com/office/powerpoint/2010/main" val="767310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3E7F"/>
        </a:solidFill>
        <a:effectLst/>
      </p:bgPr>
    </p:bg>
    <p:spTree>
      <p:nvGrpSpPr>
        <p:cNvPr id="1" name="">
          <a:extLst>
            <a:ext uri="{FF2B5EF4-FFF2-40B4-BE49-F238E27FC236}">
              <a16:creationId xmlns:a16="http://schemas.microsoft.com/office/drawing/2014/main" id="{EA3E60EC-2A9B-8F54-675C-513DB9AAE764}"/>
            </a:ext>
          </a:extLst>
        </p:cNvPr>
        <p:cNvGrpSpPr/>
        <p:nvPr/>
      </p:nvGrpSpPr>
      <p:grpSpPr>
        <a:xfrm>
          <a:off x="0" y="0"/>
          <a:ext cx="0" cy="0"/>
          <a:chOff x="0" y="0"/>
          <a:chExt cx="0" cy="0"/>
        </a:xfrm>
      </p:grpSpPr>
      <p:pic>
        <p:nvPicPr>
          <p:cNvPr id="15" name="Picture 14" descr="A black background with white text&#10;&#10;Description automatically generated">
            <a:extLst>
              <a:ext uri="{FF2B5EF4-FFF2-40B4-BE49-F238E27FC236}">
                <a16:creationId xmlns:a16="http://schemas.microsoft.com/office/drawing/2014/main" id="{94FAC8EF-AE4A-7B80-3C1F-4B953D930604}"/>
              </a:ext>
            </a:extLst>
          </p:cNvPr>
          <p:cNvPicPr>
            <a:picLocks noChangeAspect="1"/>
          </p:cNvPicPr>
          <p:nvPr/>
        </p:nvPicPr>
        <p:blipFill>
          <a:blip r:embed="rId2"/>
          <a:stretch>
            <a:fillRect/>
          </a:stretch>
        </p:blipFill>
        <p:spPr>
          <a:xfrm>
            <a:off x="4811323" y="369222"/>
            <a:ext cx="2569349" cy="705286"/>
          </a:xfrm>
          <a:prstGeom prst="rect">
            <a:avLst/>
          </a:prstGeom>
        </p:spPr>
      </p:pic>
      <p:pic>
        <p:nvPicPr>
          <p:cNvPr id="3" name="Picture 2">
            <a:extLst>
              <a:ext uri="{FF2B5EF4-FFF2-40B4-BE49-F238E27FC236}">
                <a16:creationId xmlns:a16="http://schemas.microsoft.com/office/drawing/2014/main" id="{603BB049-0657-EF98-97FD-080A1F86FB4B}"/>
              </a:ext>
            </a:extLst>
          </p:cNvPr>
          <p:cNvPicPr>
            <a:picLocks noChangeAspect="1"/>
          </p:cNvPicPr>
          <p:nvPr/>
        </p:nvPicPr>
        <p:blipFill>
          <a:blip r:embed="rId3"/>
          <a:stretch>
            <a:fillRect/>
          </a:stretch>
        </p:blipFill>
        <p:spPr>
          <a:xfrm>
            <a:off x="1142946" y="1867796"/>
            <a:ext cx="3668377" cy="3668377"/>
          </a:xfrm>
          <a:prstGeom prst="rect">
            <a:avLst/>
          </a:prstGeom>
        </p:spPr>
      </p:pic>
      <p:sp>
        <p:nvSpPr>
          <p:cNvPr id="4" name="TextBox 3">
            <a:extLst>
              <a:ext uri="{FF2B5EF4-FFF2-40B4-BE49-F238E27FC236}">
                <a16:creationId xmlns:a16="http://schemas.microsoft.com/office/drawing/2014/main" id="{269730D8-83EB-B0DB-8EB9-C40A021B6177}"/>
              </a:ext>
            </a:extLst>
          </p:cNvPr>
          <p:cNvSpPr txBox="1"/>
          <p:nvPr/>
        </p:nvSpPr>
        <p:spPr>
          <a:xfrm>
            <a:off x="5320145" y="2271383"/>
            <a:ext cx="6650182" cy="3724096"/>
          </a:xfrm>
          <a:prstGeom prst="rect">
            <a:avLst/>
          </a:prstGeom>
          <a:noFill/>
        </p:spPr>
        <p:txBody>
          <a:bodyPr wrap="square" lIns="91440" tIns="45720" rIns="91440" bIns="45720" rtlCol="0" anchor="t">
            <a:spAutoFit/>
          </a:bodyPr>
          <a:lstStyle/>
          <a:p>
            <a:pPr algn="ctr"/>
            <a:r>
              <a:rPr lang="en-US" sz="5400" b="1" dirty="0">
                <a:solidFill>
                  <a:srgbClr val="FFC000"/>
                </a:solidFill>
                <a:latin typeface="Source sans pro"/>
              </a:rPr>
              <a:t>Let’s connect on </a:t>
            </a:r>
            <a:r>
              <a:rPr lang="en-US" sz="5400" b="1" dirty="0" err="1">
                <a:solidFill>
                  <a:srgbClr val="FFC000"/>
                </a:solidFill>
                <a:latin typeface="Source sans pro"/>
              </a:rPr>
              <a:t>LinkedIN</a:t>
            </a:r>
            <a:r>
              <a:rPr lang="en-US" sz="5400" b="1" dirty="0">
                <a:solidFill>
                  <a:srgbClr val="FFC000"/>
                </a:solidFill>
                <a:latin typeface="Source sans pro"/>
              </a:rPr>
              <a:t>!</a:t>
            </a:r>
          </a:p>
          <a:p>
            <a:pPr algn="ctr"/>
            <a:r>
              <a:rPr lang="en-US" sz="3200" b="1" dirty="0">
                <a:solidFill>
                  <a:srgbClr val="FFC000"/>
                </a:solidFill>
                <a:latin typeface="Source sans pro"/>
              </a:rPr>
              <a:t>Ursula M Wegrzynowicz </a:t>
            </a:r>
          </a:p>
          <a:p>
            <a:pPr algn="ctr"/>
            <a:r>
              <a:rPr lang="en-US" sz="3200" b="1" dirty="0">
                <a:solidFill>
                  <a:srgbClr val="FFC000"/>
                </a:solidFill>
                <a:latin typeface="Source sans pro"/>
              </a:rPr>
              <a:t>OR</a:t>
            </a:r>
          </a:p>
          <a:p>
            <a:pPr algn="ctr"/>
            <a:r>
              <a:rPr lang="en-US" sz="3200" b="1" dirty="0">
                <a:solidFill>
                  <a:srgbClr val="FFC000"/>
                </a:solidFill>
                <a:latin typeface="Source sans pro"/>
                <a:hlinkClick r:id="rId4"/>
              </a:rPr>
              <a:t>Ursula.Wegrzynowicz@sba.gov</a:t>
            </a:r>
            <a:endParaRPr lang="en-US" sz="3200" b="1" dirty="0">
              <a:solidFill>
                <a:srgbClr val="FFC000"/>
              </a:solidFill>
              <a:latin typeface="Source sans pro"/>
            </a:endParaRPr>
          </a:p>
          <a:p>
            <a:pPr algn="ctr"/>
            <a:r>
              <a:rPr lang="en-US" sz="3200" b="1" dirty="0">
                <a:solidFill>
                  <a:srgbClr val="FFC000"/>
                </a:solidFill>
                <a:latin typeface="Source sans pro"/>
              </a:rPr>
              <a:t>M: 773-505-3733</a:t>
            </a:r>
          </a:p>
        </p:txBody>
      </p:sp>
    </p:spTree>
    <p:extLst>
      <p:ext uri="{BB962C8B-B14F-4D97-AF65-F5344CB8AC3E}">
        <p14:creationId xmlns:p14="http://schemas.microsoft.com/office/powerpoint/2010/main" val="1644981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6DFA3-4734-598C-D900-65DBDB7347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9E828C-5132-456E-42F0-16F732A35A68}"/>
              </a:ext>
            </a:extLst>
          </p:cNvPr>
          <p:cNvSpPr>
            <a:spLocks noGrp="1"/>
          </p:cNvSpPr>
          <p:nvPr>
            <p:ph type="title"/>
          </p:nvPr>
        </p:nvSpPr>
        <p:spPr>
          <a:xfrm>
            <a:off x="722629" y="279817"/>
            <a:ext cx="9865634" cy="557465"/>
          </a:xfrm>
        </p:spPr>
        <p:txBody>
          <a:bodyPr>
            <a:noAutofit/>
          </a:bodyPr>
          <a:lstStyle/>
          <a:p>
            <a:r>
              <a:rPr lang="en-US" sz="3200" spc="0" dirty="0">
                <a:latin typeface="Source Sans Pro"/>
                <a:ea typeface="Source Sans Pro"/>
              </a:rPr>
              <a:t>Agenda</a:t>
            </a:r>
            <a:br>
              <a:rPr lang="en-US" sz="3200" spc="0" dirty="0">
                <a:latin typeface="Source Sans Pro" panose="020B0503030403020204" pitchFamily="34" charset="0"/>
                <a:ea typeface="Source Sans Pro" panose="020B0503030403020204" pitchFamily="34" charset="0"/>
              </a:rPr>
            </a:br>
            <a:endParaRPr lang="en-US" sz="3200" spc="0" dirty="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4962DE97-5CE0-DB2E-B0E0-C7636FB2A954}"/>
              </a:ext>
            </a:extLst>
          </p:cNvPr>
          <p:cNvSpPr>
            <a:spLocks noGrp="1"/>
          </p:cNvSpPr>
          <p:nvPr>
            <p:ph idx="1"/>
          </p:nvPr>
        </p:nvSpPr>
        <p:spPr>
          <a:xfrm>
            <a:off x="722629" y="1035202"/>
            <a:ext cx="10753724" cy="4194093"/>
          </a:xfrm>
        </p:spPr>
        <p:txBody>
          <a:bodyPr vert="horz" lIns="91440" tIns="45720" rIns="91440" bIns="45720" rtlCol="0" anchor="t">
            <a:noAutofit/>
          </a:bodyPr>
          <a:lstStyle/>
          <a:p>
            <a:pPr marL="227965" indent="-227965">
              <a:spcBef>
                <a:spcPts val="0"/>
              </a:spcBef>
              <a:spcAft>
                <a:spcPts val="1200"/>
              </a:spcAft>
              <a:tabLst>
                <a:tab pos="228600" algn="l"/>
                <a:tab pos="457200" algn="l"/>
              </a:tabLst>
            </a:pPr>
            <a:r>
              <a:rPr lang="en-US" dirty="0">
                <a:latin typeface="Source sans pro"/>
                <a:ea typeface="Source sans pro"/>
              </a:rPr>
              <a:t>Introducing the Small Business Administration </a:t>
            </a:r>
          </a:p>
          <a:p>
            <a:pPr marL="0" indent="0">
              <a:spcBef>
                <a:spcPts val="0"/>
              </a:spcBef>
              <a:spcAft>
                <a:spcPts val="1200"/>
              </a:spcAft>
              <a:buNone/>
              <a:tabLst>
                <a:tab pos="228600" algn="l"/>
                <a:tab pos="457200" algn="l"/>
              </a:tabLst>
            </a:pPr>
            <a:endParaRPr lang="en-US" dirty="0">
              <a:latin typeface="Source sans pro"/>
              <a:ea typeface="Source sans pro"/>
            </a:endParaRPr>
          </a:p>
          <a:p>
            <a:pPr marL="227965" indent="-227965">
              <a:spcBef>
                <a:spcPts val="0"/>
              </a:spcBef>
              <a:spcAft>
                <a:spcPts val="1200"/>
              </a:spcAft>
              <a:tabLst>
                <a:tab pos="228600" algn="l"/>
                <a:tab pos="457200" algn="l"/>
              </a:tabLst>
            </a:pPr>
            <a:r>
              <a:rPr lang="en-US" dirty="0">
                <a:latin typeface="Source sans pro"/>
                <a:ea typeface="Source sans pro"/>
              </a:rPr>
              <a:t>Getting a line of credit in place to support your working capital needs</a:t>
            </a:r>
          </a:p>
          <a:p>
            <a:pPr marL="685154" lvl="1" indent="-227965">
              <a:spcBef>
                <a:spcPts val="0"/>
              </a:spcBef>
              <a:spcAft>
                <a:spcPts val="1200"/>
              </a:spcAft>
              <a:tabLst>
                <a:tab pos="228600" algn="l"/>
                <a:tab pos="457200" algn="l"/>
              </a:tabLst>
            </a:pPr>
            <a:r>
              <a:rPr lang="en-US" dirty="0">
                <a:latin typeface="Source sans pro"/>
                <a:ea typeface="Source sans pro"/>
              </a:rPr>
              <a:t>Review of SBA’s Working Capital Pilot Program</a:t>
            </a:r>
          </a:p>
          <a:p>
            <a:pPr marL="457189" lvl="1" indent="0">
              <a:spcBef>
                <a:spcPts val="0"/>
              </a:spcBef>
              <a:spcAft>
                <a:spcPts val="1200"/>
              </a:spcAft>
              <a:buNone/>
              <a:tabLst>
                <a:tab pos="228600" algn="l"/>
                <a:tab pos="457200" algn="l"/>
              </a:tabLst>
            </a:pPr>
            <a:endParaRPr lang="en-US" sz="2000" dirty="0">
              <a:latin typeface="Source sans pro"/>
              <a:ea typeface="Source sans pro"/>
            </a:endParaRPr>
          </a:p>
          <a:p>
            <a:pPr marL="227965" indent="-227965">
              <a:spcBef>
                <a:spcPts val="0"/>
              </a:spcBef>
              <a:spcAft>
                <a:spcPts val="1200"/>
              </a:spcAft>
              <a:tabLst>
                <a:tab pos="228600" algn="l"/>
                <a:tab pos="457200" algn="l"/>
              </a:tabLst>
            </a:pPr>
            <a:r>
              <a:rPr lang="en-US" dirty="0">
                <a:latin typeface="Source sans pro"/>
                <a:ea typeface="Source sans pro"/>
              </a:rPr>
              <a:t>SBA E</a:t>
            </a:r>
            <a:r>
              <a:rPr lang="en-US" dirty="0">
                <a:effectLst/>
                <a:latin typeface="Source sans pro"/>
                <a:ea typeface="Source sans pro"/>
              </a:rPr>
              <a:t>ligibility &amp; Requirements</a:t>
            </a:r>
          </a:p>
          <a:p>
            <a:pPr marL="227965" indent="-227965">
              <a:spcBef>
                <a:spcPts val="0"/>
              </a:spcBef>
              <a:spcAft>
                <a:spcPts val="1200"/>
              </a:spcAft>
              <a:tabLst>
                <a:tab pos="228600" algn="l"/>
                <a:tab pos="457200" algn="l"/>
              </a:tabLst>
            </a:pPr>
            <a:endParaRPr lang="en-US" dirty="0">
              <a:latin typeface="Source sans pro"/>
              <a:ea typeface="Source sans pro"/>
            </a:endParaRPr>
          </a:p>
          <a:p>
            <a:pPr>
              <a:spcBef>
                <a:spcPts val="0"/>
              </a:spcBef>
              <a:spcAft>
                <a:spcPts val="1200"/>
              </a:spcAft>
              <a:tabLst>
                <a:tab pos="228600" algn="l"/>
                <a:tab pos="457200" algn="l"/>
              </a:tabLst>
            </a:pPr>
            <a:r>
              <a:rPr lang="en-US" dirty="0">
                <a:latin typeface="Source sans pro" panose="020B0503030403020204" pitchFamily="34" charset="0"/>
                <a:ea typeface="Source sans pro" panose="020B0503030403020204" pitchFamily="34" charset="0"/>
              </a:rPr>
              <a:t>Trade credit insurance supports your SBA guaranteed LOC</a:t>
            </a:r>
          </a:p>
        </p:txBody>
      </p:sp>
    </p:spTree>
    <p:extLst>
      <p:ext uri="{BB962C8B-B14F-4D97-AF65-F5344CB8AC3E}">
        <p14:creationId xmlns:p14="http://schemas.microsoft.com/office/powerpoint/2010/main" val="336892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25EBC-3A20-A914-2CCF-FEFA35485A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9A857B-6697-36E2-ADBD-FA96B25640EC}"/>
              </a:ext>
            </a:extLst>
          </p:cNvPr>
          <p:cNvSpPr>
            <a:spLocks noGrp="1"/>
          </p:cNvSpPr>
          <p:nvPr>
            <p:ph type="title"/>
          </p:nvPr>
        </p:nvSpPr>
        <p:spPr>
          <a:xfrm>
            <a:off x="722629" y="279817"/>
            <a:ext cx="9865634" cy="557465"/>
          </a:xfrm>
        </p:spPr>
        <p:txBody>
          <a:bodyPr>
            <a:noAutofit/>
          </a:bodyPr>
          <a:lstStyle/>
          <a:p>
            <a:r>
              <a:rPr lang="en-US" sz="3200" spc="0" dirty="0">
                <a:latin typeface="Source Sans Pro"/>
                <a:ea typeface="Source Sans Pro"/>
              </a:rPr>
              <a:t>SBA Introduction</a:t>
            </a:r>
            <a:br>
              <a:rPr lang="en-US" sz="3200" spc="0" dirty="0">
                <a:latin typeface="Source Sans Pro" panose="020B0503030403020204" pitchFamily="34" charset="0"/>
                <a:ea typeface="Source Sans Pro" panose="020B0503030403020204" pitchFamily="34" charset="0"/>
              </a:rPr>
            </a:br>
            <a:endParaRPr lang="en-US" sz="3200" spc="0" dirty="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9DEB975D-E7CF-93E7-797B-AC2B53475CF7}"/>
              </a:ext>
            </a:extLst>
          </p:cNvPr>
          <p:cNvSpPr>
            <a:spLocks noGrp="1"/>
          </p:cNvSpPr>
          <p:nvPr>
            <p:ph idx="1"/>
          </p:nvPr>
        </p:nvSpPr>
        <p:spPr>
          <a:xfrm>
            <a:off x="590046" y="1235592"/>
            <a:ext cx="10753724" cy="4194093"/>
          </a:xfrm>
        </p:spPr>
        <p:txBody>
          <a:bodyPr vert="horz" lIns="91440" tIns="45720" rIns="91440" bIns="45720" rtlCol="0" anchor="t">
            <a:noAutofit/>
          </a:bodyPr>
          <a:lstStyle/>
          <a:p>
            <a:pPr marL="227965" indent="-227965">
              <a:spcBef>
                <a:spcPts val="0"/>
              </a:spcBef>
              <a:spcAft>
                <a:spcPts val="1200"/>
              </a:spcAft>
              <a:tabLst>
                <a:tab pos="228600" algn="l"/>
                <a:tab pos="457200" algn="l"/>
              </a:tabLst>
            </a:pPr>
            <a:r>
              <a:rPr lang="en-US" sz="2400" dirty="0">
                <a:latin typeface="Source sans pro"/>
                <a:ea typeface="Source sans pro"/>
              </a:rPr>
              <a:t>US Government agency created support small businesses through:</a:t>
            </a:r>
          </a:p>
          <a:p>
            <a:pPr marL="914389" lvl="1" indent="-457200">
              <a:spcBef>
                <a:spcPts val="0"/>
              </a:spcBef>
              <a:spcAft>
                <a:spcPts val="1200"/>
              </a:spcAft>
              <a:buFont typeface="+mj-lt"/>
              <a:buAutoNum type="arabicPeriod"/>
              <a:tabLst>
                <a:tab pos="228600" algn="l"/>
                <a:tab pos="457200" algn="l"/>
              </a:tabLst>
            </a:pPr>
            <a:r>
              <a:rPr lang="en-US" sz="2000" dirty="0">
                <a:latin typeface="Source sans pro"/>
                <a:ea typeface="Source sans pro"/>
              </a:rPr>
              <a:t>Counseling </a:t>
            </a:r>
            <a:r>
              <a:rPr lang="en-US" sz="1600" dirty="0">
                <a:hlinkClick r:id="rId3"/>
              </a:rPr>
              <a:t>Small Business Counselors</a:t>
            </a:r>
            <a:endParaRPr lang="en-US" sz="2000" dirty="0">
              <a:latin typeface="Source sans pro"/>
              <a:ea typeface="Source sans pro"/>
            </a:endParaRPr>
          </a:p>
          <a:p>
            <a:pPr marL="914389" lvl="1" indent="-457200">
              <a:spcBef>
                <a:spcPts val="0"/>
              </a:spcBef>
              <a:spcAft>
                <a:spcPts val="1200"/>
              </a:spcAft>
              <a:buFont typeface="+mj-lt"/>
              <a:buAutoNum type="arabicPeriod"/>
              <a:tabLst>
                <a:tab pos="228600" algn="l"/>
                <a:tab pos="457200" algn="l"/>
              </a:tabLst>
            </a:pPr>
            <a:r>
              <a:rPr lang="en-US" sz="2000" dirty="0">
                <a:latin typeface="Source sans pro"/>
                <a:ea typeface="Source sans pro"/>
              </a:rPr>
              <a:t>Contracting Assistance </a:t>
            </a:r>
            <a:r>
              <a:rPr lang="en-US" sz="1600" dirty="0">
                <a:hlinkClick r:id="rId4"/>
              </a:rPr>
              <a:t>Contracting assistance programs | U.S. Small Business Administration</a:t>
            </a:r>
            <a:endParaRPr lang="en-US" sz="2000" dirty="0">
              <a:latin typeface="Source sans pro"/>
              <a:ea typeface="Source sans pro"/>
            </a:endParaRPr>
          </a:p>
          <a:p>
            <a:pPr marL="914389" lvl="1" indent="-457200">
              <a:spcBef>
                <a:spcPts val="0"/>
              </a:spcBef>
              <a:spcAft>
                <a:spcPts val="1200"/>
              </a:spcAft>
              <a:buFont typeface="+mj-lt"/>
              <a:buAutoNum type="arabicPeriod"/>
              <a:tabLst>
                <a:tab pos="228600" algn="l"/>
                <a:tab pos="457200" algn="l"/>
              </a:tabLst>
            </a:pPr>
            <a:r>
              <a:rPr lang="en-US" sz="2000" dirty="0">
                <a:latin typeface="Source sans pro"/>
                <a:ea typeface="Source sans pro"/>
              </a:rPr>
              <a:t>Capital </a:t>
            </a:r>
          </a:p>
          <a:p>
            <a:pPr marL="457189" lvl="1" indent="0">
              <a:spcBef>
                <a:spcPts val="0"/>
              </a:spcBef>
              <a:spcAft>
                <a:spcPts val="1200"/>
              </a:spcAft>
              <a:buNone/>
              <a:tabLst>
                <a:tab pos="228600" algn="l"/>
                <a:tab pos="457200" algn="l"/>
              </a:tabLst>
            </a:pPr>
            <a:endParaRPr lang="en-US" sz="2000" dirty="0">
              <a:latin typeface="Source sans pro"/>
              <a:ea typeface="Source sans pro"/>
            </a:endParaRPr>
          </a:p>
          <a:p>
            <a:pPr marL="227965" indent="-227965">
              <a:spcBef>
                <a:spcPts val="0"/>
              </a:spcBef>
              <a:spcAft>
                <a:spcPts val="1200"/>
              </a:spcAft>
              <a:tabLst>
                <a:tab pos="228600" algn="l"/>
                <a:tab pos="457200" algn="l"/>
              </a:tabLst>
            </a:pPr>
            <a:r>
              <a:rPr lang="en-US" sz="2400" dirty="0">
                <a:latin typeface="Source sans pro"/>
                <a:ea typeface="Source sans pro"/>
              </a:rPr>
              <a:t>Partner with Commercial Bank to extend loans to companies that do not qualify for conventional loans</a:t>
            </a:r>
          </a:p>
          <a:p>
            <a:pPr marL="0" indent="0">
              <a:spcBef>
                <a:spcPts val="0"/>
              </a:spcBef>
              <a:spcAft>
                <a:spcPts val="1200"/>
              </a:spcAft>
              <a:buNone/>
              <a:tabLst>
                <a:tab pos="228600" algn="l"/>
                <a:tab pos="457200" algn="l"/>
              </a:tabLst>
            </a:pPr>
            <a:endParaRPr lang="en-US" sz="2400" dirty="0">
              <a:latin typeface="Source sans pro"/>
              <a:ea typeface="Source sans pro"/>
            </a:endParaRPr>
          </a:p>
          <a:p>
            <a:pPr marL="227965" indent="-227965">
              <a:spcBef>
                <a:spcPts val="0"/>
              </a:spcBef>
              <a:spcAft>
                <a:spcPts val="1200"/>
              </a:spcAft>
              <a:tabLst>
                <a:tab pos="228600" algn="l"/>
                <a:tab pos="457200" algn="l"/>
              </a:tabLst>
            </a:pPr>
            <a:r>
              <a:rPr lang="en-US" sz="2400" dirty="0">
                <a:latin typeface="Source sans pro"/>
                <a:ea typeface="Source sans pro"/>
              </a:rPr>
              <a:t>Financing support from SBA is generally two-fold:</a:t>
            </a:r>
          </a:p>
          <a:p>
            <a:pPr marL="685154" lvl="1" indent="-227965">
              <a:spcBef>
                <a:spcPts val="0"/>
              </a:spcBef>
              <a:spcAft>
                <a:spcPts val="1200"/>
              </a:spcAft>
              <a:tabLst>
                <a:tab pos="228600" algn="l"/>
                <a:tab pos="457200" algn="l"/>
              </a:tabLst>
            </a:pPr>
            <a:r>
              <a:rPr lang="en-US" sz="2000" dirty="0">
                <a:latin typeface="Source sans pro"/>
                <a:ea typeface="Source sans pro"/>
              </a:rPr>
              <a:t>Term finance and permanent working capital</a:t>
            </a:r>
          </a:p>
          <a:p>
            <a:pPr marL="685154" lvl="1" indent="-227965">
              <a:spcBef>
                <a:spcPts val="0"/>
              </a:spcBef>
              <a:spcAft>
                <a:spcPts val="1200"/>
              </a:spcAft>
              <a:tabLst>
                <a:tab pos="228600" algn="l"/>
                <a:tab pos="457200" algn="l"/>
              </a:tabLst>
            </a:pPr>
            <a:r>
              <a:rPr lang="en-US" sz="2000" dirty="0">
                <a:latin typeface="Source sans pro"/>
                <a:ea typeface="Source sans pro"/>
              </a:rPr>
              <a:t>Working capital to support a company’s day-to-day needs </a:t>
            </a:r>
            <a:r>
              <a:rPr lang="en-US" sz="2000" dirty="0">
                <a:latin typeface="Source sans pro" panose="020B0503030403020204" pitchFamily="34" charset="0"/>
                <a:ea typeface="Source sans pro" panose="020B0503030403020204" pitchFamily="34" charset="0"/>
              </a:rPr>
              <a:t> </a:t>
            </a:r>
          </a:p>
        </p:txBody>
      </p:sp>
    </p:spTree>
    <p:extLst>
      <p:ext uri="{BB962C8B-B14F-4D97-AF65-F5344CB8AC3E}">
        <p14:creationId xmlns:p14="http://schemas.microsoft.com/office/powerpoint/2010/main" val="1571282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0F2EA-732E-7E29-4CAE-3C7918B2B7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A78A6D-5590-C8AE-4536-44DF04DEC41B}"/>
              </a:ext>
            </a:extLst>
          </p:cNvPr>
          <p:cNvSpPr>
            <a:spLocks noGrp="1"/>
          </p:cNvSpPr>
          <p:nvPr>
            <p:ph type="title"/>
          </p:nvPr>
        </p:nvSpPr>
        <p:spPr>
          <a:xfrm>
            <a:off x="722629" y="279817"/>
            <a:ext cx="9865634" cy="557465"/>
          </a:xfrm>
        </p:spPr>
        <p:txBody>
          <a:bodyPr>
            <a:noAutofit/>
          </a:bodyPr>
          <a:lstStyle/>
          <a:p>
            <a:r>
              <a:rPr lang="en-US" sz="3200" spc="0" dirty="0">
                <a:latin typeface="Source Sans Pro"/>
                <a:ea typeface="Source Sans Pro" panose="020B0503030403020204" pitchFamily="34" charset="0"/>
              </a:rPr>
              <a:t>Why is Working Capital Critical to Business Success?</a:t>
            </a:r>
            <a:br>
              <a:rPr lang="en-US" sz="3200" spc="0" dirty="0">
                <a:latin typeface="Source Sans Pro" panose="020B0503030403020204" pitchFamily="34" charset="0"/>
                <a:ea typeface="Source Sans Pro" panose="020B0503030403020204" pitchFamily="34" charset="0"/>
              </a:rPr>
            </a:br>
            <a:endParaRPr lang="en-US" sz="3200" spc="0" dirty="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CE1DBEAA-CE93-0968-988C-0E701E614E65}"/>
              </a:ext>
            </a:extLst>
          </p:cNvPr>
          <p:cNvSpPr>
            <a:spLocks noGrp="1"/>
          </p:cNvSpPr>
          <p:nvPr>
            <p:ph idx="1"/>
          </p:nvPr>
        </p:nvSpPr>
        <p:spPr>
          <a:xfrm>
            <a:off x="590046" y="1235592"/>
            <a:ext cx="10753724" cy="4194093"/>
          </a:xfrm>
        </p:spPr>
        <p:txBody>
          <a:bodyPr vert="horz" lIns="91440" tIns="45720" rIns="91440" bIns="45720" rtlCol="0" anchor="t">
            <a:noAutofit/>
          </a:bodyPr>
          <a:lstStyle/>
          <a:p>
            <a:pPr marL="227965" indent="-227965">
              <a:spcBef>
                <a:spcPts val="0"/>
              </a:spcBef>
              <a:spcAft>
                <a:spcPts val="1200"/>
              </a:spcAft>
              <a:tabLst>
                <a:tab pos="228600" algn="l"/>
                <a:tab pos="457200" algn="l"/>
              </a:tabLst>
            </a:pPr>
            <a:r>
              <a:rPr lang="en-US" sz="3600" dirty="0">
                <a:latin typeface="Source sans pro"/>
                <a:ea typeface="Source sans pro" panose="020B0503030403020204" pitchFamily="34" charset="0"/>
              </a:rPr>
              <a:t>Meet short-term financial obligations</a:t>
            </a:r>
          </a:p>
          <a:p>
            <a:pPr marL="227965" indent="-227965">
              <a:spcBef>
                <a:spcPts val="0"/>
              </a:spcBef>
              <a:spcAft>
                <a:spcPts val="1200"/>
              </a:spcAft>
              <a:tabLst>
                <a:tab pos="228600" algn="l"/>
                <a:tab pos="457200" algn="l"/>
              </a:tabLst>
            </a:pPr>
            <a:r>
              <a:rPr lang="en-US" sz="3600" dirty="0">
                <a:latin typeface="Source sans pro"/>
                <a:ea typeface="Source sans pro" panose="020B0503030403020204" pitchFamily="34" charset="0"/>
              </a:rPr>
              <a:t>Seize growth opportunities </a:t>
            </a:r>
          </a:p>
          <a:p>
            <a:pPr marL="227965" indent="-227965">
              <a:spcBef>
                <a:spcPts val="0"/>
              </a:spcBef>
              <a:spcAft>
                <a:spcPts val="1200"/>
              </a:spcAft>
              <a:tabLst>
                <a:tab pos="228600" algn="l"/>
                <a:tab pos="457200" algn="l"/>
              </a:tabLst>
            </a:pPr>
            <a:r>
              <a:rPr lang="en-US" sz="3600" dirty="0">
                <a:latin typeface="Source sans pro"/>
                <a:ea typeface="Source sans pro" panose="020B0503030403020204" pitchFamily="34" charset="0"/>
              </a:rPr>
              <a:t>Enhance competitiveness </a:t>
            </a:r>
          </a:p>
          <a:p>
            <a:pPr marL="227965" indent="-227965">
              <a:spcBef>
                <a:spcPts val="0"/>
              </a:spcBef>
              <a:spcAft>
                <a:spcPts val="1200"/>
              </a:spcAft>
              <a:tabLst>
                <a:tab pos="228600" algn="l"/>
                <a:tab pos="457200" algn="l"/>
              </a:tabLst>
            </a:pPr>
            <a:r>
              <a:rPr lang="en-US" sz="3600" dirty="0">
                <a:latin typeface="Source sans pro"/>
                <a:ea typeface="Source sans pro" panose="020B0503030403020204" pitchFamily="34" charset="0"/>
              </a:rPr>
              <a:t>Operational </a:t>
            </a:r>
            <a:r>
              <a:rPr lang="en-US" sz="3600" dirty="0" err="1">
                <a:latin typeface="Source sans pro"/>
                <a:ea typeface="Source sans pro" panose="020B0503030403020204" pitchFamily="34" charset="0"/>
              </a:rPr>
              <a:t>Effliciency</a:t>
            </a:r>
            <a:endParaRPr lang="en-US" sz="3600" dirty="0">
              <a:latin typeface="Source sans pro"/>
              <a:ea typeface="Source sans pro" panose="020B0503030403020204" pitchFamily="34" charset="0"/>
            </a:endParaRPr>
          </a:p>
          <a:p>
            <a:pPr marL="227965" indent="-227965">
              <a:spcBef>
                <a:spcPts val="0"/>
              </a:spcBef>
              <a:spcAft>
                <a:spcPts val="1200"/>
              </a:spcAft>
              <a:tabLst>
                <a:tab pos="228600" algn="l"/>
                <a:tab pos="457200" algn="l"/>
              </a:tabLst>
            </a:pPr>
            <a:r>
              <a:rPr lang="en-US" sz="3600" dirty="0">
                <a:latin typeface="Source sans pro"/>
                <a:ea typeface="Source sans pro" panose="020B0503030403020204" pitchFamily="34" charset="0"/>
              </a:rPr>
              <a:t>Risk Mitigation </a:t>
            </a:r>
          </a:p>
          <a:p>
            <a:pPr marL="227965" indent="-227965">
              <a:spcBef>
                <a:spcPts val="0"/>
              </a:spcBef>
              <a:spcAft>
                <a:spcPts val="1200"/>
              </a:spcAft>
              <a:tabLst>
                <a:tab pos="228600" algn="l"/>
                <a:tab pos="457200" algn="l"/>
              </a:tabLst>
            </a:pPr>
            <a:endParaRPr lang="en-US" sz="3200" dirty="0">
              <a:latin typeface="Source sans pro"/>
              <a:ea typeface="Source sans pro" panose="020B0503030403020204" pitchFamily="34" charset="0"/>
            </a:endParaRPr>
          </a:p>
          <a:p>
            <a:pPr marL="227965" indent="-227965">
              <a:spcBef>
                <a:spcPts val="0"/>
              </a:spcBef>
              <a:spcAft>
                <a:spcPts val="1200"/>
              </a:spcAft>
              <a:tabLst>
                <a:tab pos="228600" algn="l"/>
                <a:tab pos="457200" algn="l"/>
              </a:tabLst>
            </a:pPr>
            <a:endParaRPr lang="en-US" sz="32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529500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1131C-D16F-4334-2347-2DDD9A4B41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AF0907-F22A-757A-6FE3-8618D1375FDA}"/>
              </a:ext>
            </a:extLst>
          </p:cNvPr>
          <p:cNvSpPr>
            <a:spLocks noGrp="1"/>
          </p:cNvSpPr>
          <p:nvPr>
            <p:ph type="title"/>
          </p:nvPr>
        </p:nvSpPr>
        <p:spPr>
          <a:xfrm>
            <a:off x="1559859" y="785258"/>
            <a:ext cx="9710567" cy="499338"/>
          </a:xfrm>
        </p:spPr>
        <p:txBody>
          <a:bodyPr>
            <a:noAutofit/>
          </a:bodyPr>
          <a:lstStyle/>
          <a:p>
            <a:r>
              <a:rPr lang="en-US" sz="3200" spc="0" dirty="0">
                <a:solidFill>
                  <a:srgbClr val="002E6D"/>
                </a:solidFill>
                <a:latin typeface="Source Sans Pro" panose="020B0503030403020204" pitchFamily="34" charset="0"/>
                <a:ea typeface="Source Sans Pro" panose="020B0503030403020204" pitchFamily="34" charset="0"/>
              </a:rPr>
              <a:t>Key Benefits of SBA Working Capital Pilot (WCP) </a:t>
            </a:r>
            <a:br>
              <a:rPr lang="en-US" sz="3200" spc="0" dirty="0">
                <a:solidFill>
                  <a:srgbClr val="002E6D"/>
                </a:solidFill>
                <a:latin typeface="Source Sans Pro" panose="020B0503030403020204" pitchFamily="34" charset="0"/>
                <a:ea typeface="Source Sans Pro" panose="020B0503030403020204" pitchFamily="34" charset="0"/>
              </a:rPr>
            </a:br>
            <a:r>
              <a:rPr lang="en-US" sz="3200" spc="0" dirty="0">
                <a:solidFill>
                  <a:srgbClr val="002E6D"/>
                </a:solidFill>
                <a:latin typeface="Source Sans Pro" panose="020B0503030403020204" pitchFamily="34" charset="0"/>
                <a:ea typeface="Source Sans Pro" panose="020B0503030403020204" pitchFamily="34" charset="0"/>
              </a:rPr>
              <a:t> </a:t>
            </a:r>
          </a:p>
        </p:txBody>
      </p:sp>
      <p:sp>
        <p:nvSpPr>
          <p:cNvPr id="3" name="Content Placeholder 2">
            <a:extLst>
              <a:ext uri="{FF2B5EF4-FFF2-40B4-BE49-F238E27FC236}">
                <a16:creationId xmlns:a16="http://schemas.microsoft.com/office/drawing/2014/main" id="{F62C7334-ACB3-CDE0-6F3A-26E4FA7D9D58}"/>
              </a:ext>
              <a:ext uri="{C183D7F6-B498-43B3-948B-1728B52AA6E4}">
                <adec:decorative xmlns:adec="http://schemas.microsoft.com/office/drawing/2017/decorative" val="0"/>
              </a:ext>
            </a:extLst>
          </p:cNvPr>
          <p:cNvSpPr>
            <a:spLocks noGrp="1"/>
          </p:cNvSpPr>
          <p:nvPr>
            <p:ph idx="1"/>
          </p:nvPr>
        </p:nvSpPr>
        <p:spPr>
          <a:xfrm>
            <a:off x="506051" y="1307976"/>
            <a:ext cx="11076347" cy="5384800"/>
          </a:xfrm>
        </p:spPr>
        <p:txBody>
          <a:bodyPr vert="horz" lIns="91440" tIns="45720" rIns="91440" bIns="45720" rtlCol="0" anchor="t">
            <a:normAutofit/>
          </a:bodyPr>
          <a:lstStyle/>
          <a:p>
            <a:pPr marL="227965" indent="-227965">
              <a:lnSpc>
                <a:spcPct val="100000"/>
              </a:lnSpc>
            </a:pPr>
            <a:endParaRPr lang="en-US" sz="2200" dirty="0">
              <a:latin typeface="Source Sans Pro"/>
              <a:ea typeface="Source Sans Pro"/>
            </a:endParaRPr>
          </a:p>
          <a:p>
            <a:pPr marL="227965" indent="-227965">
              <a:lnSpc>
                <a:spcPct val="100000"/>
              </a:lnSpc>
              <a:spcBef>
                <a:spcPts val="0"/>
              </a:spcBef>
            </a:pPr>
            <a:r>
              <a:rPr lang="en-US" sz="2400" dirty="0">
                <a:latin typeface="Source Sans Pro"/>
                <a:ea typeface="Source Sans Pro"/>
              </a:rPr>
              <a:t>Access to working capital is critical for growing small businesses and is most economically and efficiently delivered through a revolving line of credit  </a:t>
            </a:r>
          </a:p>
          <a:p>
            <a:pPr marL="0" indent="0">
              <a:lnSpc>
                <a:spcPct val="100000"/>
              </a:lnSpc>
              <a:spcBef>
                <a:spcPts val="0"/>
              </a:spcBef>
              <a:buNone/>
            </a:pPr>
            <a:endParaRPr lang="en-US" sz="2400" dirty="0"/>
          </a:p>
          <a:p>
            <a:pPr marL="227965" indent="-227965">
              <a:lnSpc>
                <a:spcPct val="100000"/>
              </a:lnSpc>
              <a:spcBef>
                <a:spcPts val="0"/>
              </a:spcBef>
            </a:pPr>
            <a:r>
              <a:rPr lang="en-US" sz="2400" dirty="0">
                <a:latin typeface="Source Sans Pro"/>
                <a:ea typeface="Source Sans Pro"/>
              </a:rPr>
              <a:t>The revolving nature of a line of credit provides an efficient means for businesses to manage cash flow and interest expense  </a:t>
            </a:r>
          </a:p>
          <a:p>
            <a:pPr marL="0" indent="0">
              <a:lnSpc>
                <a:spcPct val="100000"/>
              </a:lnSpc>
              <a:spcBef>
                <a:spcPts val="0"/>
              </a:spcBef>
              <a:buNone/>
            </a:pPr>
            <a:endParaRPr lang="en-US" sz="2400" dirty="0"/>
          </a:p>
          <a:p>
            <a:pPr marL="227965" indent="-227965">
              <a:lnSpc>
                <a:spcPct val="100000"/>
              </a:lnSpc>
              <a:spcBef>
                <a:spcPts val="0"/>
              </a:spcBef>
            </a:pPr>
            <a:r>
              <a:rPr lang="en-US" sz="2400" dirty="0">
                <a:latin typeface="Source Sans Pro"/>
                <a:ea typeface="Source Sans Pro"/>
              </a:rPr>
              <a:t>Establishes the first government guaranteed facility specifically designed to support both </a:t>
            </a:r>
            <a:r>
              <a:rPr lang="en-US" sz="2400" b="1" dirty="0">
                <a:latin typeface="Source Sans Pro"/>
                <a:ea typeface="Source Sans Pro"/>
              </a:rPr>
              <a:t>domestic and international </a:t>
            </a:r>
            <a:r>
              <a:rPr lang="en-US" sz="2400" dirty="0">
                <a:latin typeface="Source Sans Pro"/>
                <a:ea typeface="Source Sans Pro"/>
              </a:rPr>
              <a:t>sales  </a:t>
            </a:r>
          </a:p>
          <a:p>
            <a:pPr marL="227965" indent="-227965">
              <a:lnSpc>
                <a:spcPct val="100000"/>
              </a:lnSpc>
            </a:pPr>
            <a:endParaRPr lang="en-US" sz="2000" dirty="0"/>
          </a:p>
          <a:p>
            <a:pPr marL="227965" indent="-227965">
              <a:lnSpc>
                <a:spcPct val="100000"/>
              </a:lnSpc>
            </a:pPr>
            <a:endParaRPr lang="en-US" sz="2000" dirty="0"/>
          </a:p>
          <a:p>
            <a:pPr marL="227965" indent="-227965">
              <a:lnSpc>
                <a:spcPct val="100000"/>
              </a:lnSpc>
            </a:pPr>
            <a:endParaRPr lang="en-US" sz="2000" dirty="0"/>
          </a:p>
        </p:txBody>
      </p:sp>
    </p:spTree>
    <p:extLst>
      <p:ext uri="{BB962C8B-B14F-4D97-AF65-F5344CB8AC3E}">
        <p14:creationId xmlns:p14="http://schemas.microsoft.com/office/powerpoint/2010/main" val="2555655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95C36-4881-529B-3136-46366A033A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405E63-0A61-9978-D636-F5BF641C1B37}"/>
              </a:ext>
            </a:extLst>
          </p:cNvPr>
          <p:cNvSpPr>
            <a:spLocks noGrp="1"/>
          </p:cNvSpPr>
          <p:nvPr>
            <p:ph type="title"/>
          </p:nvPr>
        </p:nvSpPr>
        <p:spPr>
          <a:xfrm>
            <a:off x="3407545" y="272438"/>
            <a:ext cx="5376909" cy="624208"/>
          </a:xfrm>
        </p:spPr>
        <p:txBody>
          <a:bodyPr>
            <a:noAutofit/>
          </a:bodyPr>
          <a:lstStyle/>
          <a:p>
            <a:r>
              <a:rPr lang="en-US" sz="3200" spc="0">
                <a:solidFill>
                  <a:srgbClr val="002E6D"/>
                </a:solidFill>
                <a:latin typeface="Source Sans Pro" panose="020B0503030403020204" pitchFamily="34" charset="0"/>
                <a:ea typeface="Source Sans Pro" panose="020B0503030403020204" pitchFamily="34" charset="0"/>
              </a:rPr>
              <a:t>Types of WCP Loans</a:t>
            </a:r>
            <a:br>
              <a:rPr lang="en-US" sz="3200" spc="0">
                <a:solidFill>
                  <a:srgbClr val="002E6D"/>
                </a:solidFill>
                <a:latin typeface="Source Sans Pro" panose="020B0503030403020204" pitchFamily="34" charset="0"/>
                <a:ea typeface="Source Sans Pro" panose="020B0503030403020204" pitchFamily="34" charset="0"/>
              </a:rPr>
            </a:br>
            <a:endParaRPr lang="en-US" sz="3200" spc="0">
              <a:solidFill>
                <a:srgbClr val="002E6D"/>
              </a:solidFill>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B36344DD-9BD5-1279-B31C-A544B0F3A562}"/>
              </a:ext>
            </a:extLst>
          </p:cNvPr>
          <p:cNvSpPr>
            <a:spLocks noGrp="1"/>
          </p:cNvSpPr>
          <p:nvPr>
            <p:ph idx="1"/>
          </p:nvPr>
        </p:nvSpPr>
        <p:spPr>
          <a:xfrm>
            <a:off x="719137" y="934469"/>
            <a:ext cx="10753724" cy="5520760"/>
          </a:xfrm>
        </p:spPr>
        <p:txBody>
          <a:bodyPr vert="horz" lIns="91440" tIns="45720" rIns="91440" bIns="45720" rtlCol="0" anchor="t">
            <a:noAutofit/>
          </a:bodyPr>
          <a:lstStyle/>
          <a:p>
            <a:pPr marL="457189" lvl="1" indent="0">
              <a:lnSpc>
                <a:spcPct val="100000"/>
              </a:lnSpc>
              <a:buNone/>
            </a:pPr>
            <a:endParaRPr lang="en-US" sz="1600" dirty="0">
              <a:solidFill>
                <a:srgbClr val="000000"/>
              </a:solidFill>
              <a:latin typeface="Source Sans Pro" panose="020B0503030403020204" pitchFamily="34" charset="0"/>
              <a:ea typeface="Source Sans Pro" panose="020B0503030403020204" pitchFamily="34" charset="0"/>
            </a:endParaRPr>
          </a:p>
          <a:p>
            <a:pPr marL="0" indent="0">
              <a:lnSpc>
                <a:spcPct val="100000"/>
              </a:lnSpc>
              <a:buNone/>
            </a:pPr>
            <a:r>
              <a:rPr lang="en-US" b="1" dirty="0">
                <a:solidFill>
                  <a:srgbClr val="000000"/>
                </a:solidFill>
                <a:latin typeface="Source Sans Pro" panose="020B0503030403020204" pitchFamily="34" charset="0"/>
                <a:ea typeface="Source Sans Pro" panose="020B0503030403020204" pitchFamily="34" charset="0"/>
              </a:rPr>
              <a:t>Asset-Based Loan (ABL): </a:t>
            </a:r>
          </a:p>
          <a:p>
            <a:pPr lvl="1">
              <a:lnSpc>
                <a:spcPct val="100000"/>
              </a:lnSpc>
              <a:spcBef>
                <a:spcPts val="1800"/>
              </a:spcBef>
              <a:spcAft>
                <a:spcPts val="600"/>
              </a:spcAft>
            </a:pPr>
            <a:r>
              <a:rPr lang="en-US" dirty="0">
                <a:solidFill>
                  <a:srgbClr val="000000"/>
                </a:solidFill>
                <a:latin typeface="Source Sans Pro" panose="020B0503030403020204" pitchFamily="34" charset="0"/>
                <a:ea typeface="Source Sans Pro" panose="020B0503030403020204" pitchFamily="34" charset="0"/>
              </a:rPr>
              <a:t>ABL loans are revolving lines of credit supported by a Borrowing Base Certificate (BBC) which measures the collateral position, normally accounts receivable and inventory, of the loan </a:t>
            </a:r>
          </a:p>
          <a:p>
            <a:pPr lvl="1">
              <a:lnSpc>
                <a:spcPct val="100000"/>
              </a:lnSpc>
              <a:spcBef>
                <a:spcPts val="1800"/>
              </a:spcBef>
              <a:spcAft>
                <a:spcPts val="600"/>
              </a:spcAft>
            </a:pPr>
            <a:r>
              <a:rPr lang="en-US" dirty="0">
                <a:solidFill>
                  <a:srgbClr val="000000"/>
                </a:solidFill>
                <a:latin typeface="Source Sans Pro" panose="020B0503030403020204" pitchFamily="34" charset="0"/>
                <a:ea typeface="Source Sans Pro" panose="020B0503030403020204" pitchFamily="34" charset="0"/>
              </a:rPr>
              <a:t>ABL loans are typically committed for 12 months and then renewed or re-issued annually</a:t>
            </a:r>
          </a:p>
          <a:p>
            <a:pPr marL="685165" lvl="1" indent="-227965">
              <a:lnSpc>
                <a:spcPct val="100000"/>
              </a:lnSpc>
              <a:spcBef>
                <a:spcPts val="1800"/>
              </a:spcBef>
              <a:spcAft>
                <a:spcPts val="600"/>
              </a:spcAft>
            </a:pPr>
            <a:r>
              <a:rPr lang="en-US" dirty="0">
                <a:solidFill>
                  <a:srgbClr val="000000"/>
                </a:solidFill>
                <a:latin typeface="Source Sans Pro"/>
                <a:ea typeface="Source Sans Pro"/>
              </a:rPr>
              <a:t>The Lender must obtain updated financial statements on the Borrower annually and perform a full credit analysis annually, coinciding with any applicable renewal  </a:t>
            </a:r>
            <a:endParaRPr lang="en-US" dirty="0">
              <a:latin typeface="Source Sans Pro" panose="020B0503030403020204" pitchFamily="34" charset="0"/>
              <a:ea typeface="Source Sans Pro" panose="020B0503030403020204" pitchFamily="34" charset="0"/>
              <a:cs typeface="Calibri" panose="020F0502020204030204" pitchFamily="34" charset="0"/>
            </a:endParaRPr>
          </a:p>
          <a:p>
            <a:pPr>
              <a:lnSpc>
                <a:spcPct val="100000"/>
              </a:lnSpc>
            </a:pPr>
            <a:endParaRPr lang="en-US" sz="2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303123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83DC0-BB54-74AC-4546-F5B94E627FF8}"/>
              </a:ext>
            </a:extLst>
          </p:cNvPr>
          <p:cNvSpPr>
            <a:spLocks noGrp="1"/>
          </p:cNvSpPr>
          <p:nvPr>
            <p:ph type="title"/>
          </p:nvPr>
        </p:nvSpPr>
        <p:spPr>
          <a:xfrm>
            <a:off x="2592280" y="279817"/>
            <a:ext cx="7350710" cy="557465"/>
          </a:xfrm>
        </p:spPr>
        <p:txBody>
          <a:bodyPr>
            <a:noAutofit/>
          </a:bodyPr>
          <a:lstStyle/>
          <a:p>
            <a:r>
              <a:rPr lang="en-US" sz="3200" spc="0">
                <a:latin typeface="Source Sans Pro" panose="020B0503030403020204" pitchFamily="34" charset="0"/>
                <a:ea typeface="Source Sans Pro" panose="020B0503030403020204" pitchFamily="34" charset="0"/>
              </a:rPr>
              <a:t>WCP-ABL Borrowing Base Comparison</a:t>
            </a:r>
            <a:br>
              <a:rPr lang="en-US" sz="3200" spc="0">
                <a:latin typeface="Source Sans Pro" panose="020B0503030403020204" pitchFamily="34" charset="0"/>
                <a:ea typeface="Source Sans Pro" panose="020B0503030403020204" pitchFamily="34" charset="0"/>
              </a:rPr>
            </a:br>
            <a:endParaRPr lang="en-US" sz="3200" spc="0">
              <a:latin typeface="Source Sans Pro" panose="020B0503030403020204" pitchFamily="34" charset="0"/>
              <a:ea typeface="Source Sans Pro" panose="020B0503030403020204" pitchFamily="34" charset="0"/>
            </a:endParaRPr>
          </a:p>
        </p:txBody>
      </p:sp>
      <p:graphicFrame>
        <p:nvGraphicFramePr>
          <p:cNvPr id="3" name="Table 2">
            <a:extLst>
              <a:ext uri="{FF2B5EF4-FFF2-40B4-BE49-F238E27FC236}">
                <a16:creationId xmlns:a16="http://schemas.microsoft.com/office/drawing/2014/main" id="{C8F3180F-ED3A-F8FF-51CE-259907894910}"/>
              </a:ext>
            </a:extLst>
          </p:cNvPr>
          <p:cNvGraphicFramePr>
            <a:graphicFrameLocks noGrp="1"/>
          </p:cNvGraphicFramePr>
          <p:nvPr>
            <p:extLst>
              <p:ext uri="{D42A27DB-BD31-4B8C-83A1-F6EECF244321}">
                <p14:modId xmlns:p14="http://schemas.microsoft.com/office/powerpoint/2010/main" val="2852835676"/>
              </p:ext>
            </p:extLst>
          </p:nvPr>
        </p:nvGraphicFramePr>
        <p:xfrm>
          <a:off x="800285" y="829283"/>
          <a:ext cx="10807700" cy="5550817"/>
        </p:xfrm>
        <a:graphic>
          <a:graphicData uri="http://schemas.openxmlformats.org/drawingml/2006/table">
            <a:tbl>
              <a:tblPr/>
              <a:tblGrid>
                <a:gridCol w="2804681">
                  <a:extLst>
                    <a:ext uri="{9D8B030D-6E8A-4147-A177-3AD203B41FA5}">
                      <a16:colId xmlns:a16="http://schemas.microsoft.com/office/drawing/2014/main" val="1005645148"/>
                    </a:ext>
                  </a:extLst>
                </a:gridCol>
                <a:gridCol w="1262108">
                  <a:extLst>
                    <a:ext uri="{9D8B030D-6E8A-4147-A177-3AD203B41FA5}">
                      <a16:colId xmlns:a16="http://schemas.microsoft.com/office/drawing/2014/main" val="627136469"/>
                    </a:ext>
                  </a:extLst>
                </a:gridCol>
                <a:gridCol w="309483">
                  <a:extLst>
                    <a:ext uri="{9D8B030D-6E8A-4147-A177-3AD203B41FA5}">
                      <a16:colId xmlns:a16="http://schemas.microsoft.com/office/drawing/2014/main" val="2551781886"/>
                    </a:ext>
                  </a:extLst>
                </a:gridCol>
                <a:gridCol w="1378163">
                  <a:extLst>
                    <a:ext uri="{9D8B030D-6E8A-4147-A177-3AD203B41FA5}">
                      <a16:colId xmlns:a16="http://schemas.microsoft.com/office/drawing/2014/main" val="3271752579"/>
                    </a:ext>
                  </a:extLst>
                </a:gridCol>
                <a:gridCol w="1624781">
                  <a:extLst>
                    <a:ext uri="{9D8B030D-6E8A-4147-A177-3AD203B41FA5}">
                      <a16:colId xmlns:a16="http://schemas.microsoft.com/office/drawing/2014/main" val="4276613721"/>
                    </a:ext>
                  </a:extLst>
                </a:gridCol>
                <a:gridCol w="270798">
                  <a:extLst>
                    <a:ext uri="{9D8B030D-6E8A-4147-A177-3AD203B41FA5}">
                      <a16:colId xmlns:a16="http://schemas.microsoft.com/office/drawing/2014/main" val="3352765196"/>
                    </a:ext>
                  </a:extLst>
                </a:gridCol>
                <a:gridCol w="1431356">
                  <a:extLst>
                    <a:ext uri="{9D8B030D-6E8A-4147-A177-3AD203B41FA5}">
                      <a16:colId xmlns:a16="http://schemas.microsoft.com/office/drawing/2014/main" val="1333391789"/>
                    </a:ext>
                  </a:extLst>
                </a:gridCol>
                <a:gridCol w="1726330">
                  <a:extLst>
                    <a:ext uri="{9D8B030D-6E8A-4147-A177-3AD203B41FA5}">
                      <a16:colId xmlns:a16="http://schemas.microsoft.com/office/drawing/2014/main" val="3268567415"/>
                    </a:ext>
                  </a:extLst>
                </a:gridCol>
              </a:tblGrid>
              <a:tr h="319924">
                <a:tc>
                  <a:txBody>
                    <a:bodyPr/>
                    <a:lstStyle/>
                    <a:p>
                      <a:pPr algn="l" fontAlgn="b"/>
                      <a:endParaRPr lang="en-US" sz="1400" b="0" i="0" u="none" strike="noStrike" dirty="0">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endParaRPr lang="en-US" sz="1400" b="0" i="0" u="none" strike="noStrike">
                        <a:solidFill>
                          <a:srgbClr val="000000"/>
                        </a:solidFill>
                        <a:effectLst/>
                        <a:highlight>
                          <a:srgbClr val="D9D9D9"/>
                        </a:highlight>
                        <a:latin typeface="Aptos Narrow" panose="020B0004020202020204" pitchFamily="34" charset="0"/>
                      </a:endParaRPr>
                    </a:p>
                  </a:txBody>
                  <a:tcPr marL="9525" marR="9525" marT="9525"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endParaRPr lang="en-US" sz="1400" b="0" i="0" u="none" strike="noStrike">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gridSpan="2">
                  <a:txBody>
                    <a:bodyPr/>
                    <a:lstStyle/>
                    <a:p>
                      <a:pPr algn="ctr" fontAlgn="b"/>
                      <a:r>
                        <a:rPr lang="en-US" sz="1400" b="1" i="0" u="none" strike="noStrike">
                          <a:solidFill>
                            <a:srgbClr val="000000"/>
                          </a:solidFill>
                          <a:effectLst/>
                          <a:highlight>
                            <a:srgbClr val="D9D9D9"/>
                          </a:highlight>
                          <a:latin typeface="Aptos Narrow" panose="020B0004020202020204" pitchFamily="34" charset="0"/>
                        </a:rPr>
                        <a:t>Conventional ABL Line of Credit</a:t>
                      </a:r>
                    </a:p>
                  </a:txBody>
                  <a:tcPr marL="9525" marR="9525" marT="9525"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US"/>
                    </a:p>
                  </a:txBody>
                  <a:tcPr/>
                </a:tc>
                <a:tc>
                  <a:txBody>
                    <a:bodyPr/>
                    <a:lstStyle/>
                    <a:p>
                      <a:pPr algn="l" fontAlgn="b"/>
                      <a:endParaRPr lang="en-US" sz="1400" b="0" i="0" u="none" strike="noStrike">
                        <a:solidFill>
                          <a:srgbClr val="000000"/>
                        </a:solidFill>
                        <a:effectLst/>
                        <a:highlight>
                          <a:srgbClr val="D9D9D9"/>
                        </a:highlight>
                        <a:latin typeface="Aptos Narrow" panose="020B0004020202020204" pitchFamily="34" charset="0"/>
                      </a:endParaRPr>
                    </a:p>
                  </a:txBody>
                  <a:tcPr marL="9525" marR="9525" marT="9525"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gridSpan="2">
                  <a:txBody>
                    <a:bodyPr/>
                    <a:lstStyle/>
                    <a:p>
                      <a:pPr algn="ctr" fontAlgn="b"/>
                      <a:r>
                        <a:rPr lang="en-US" sz="1400" b="1" i="0" u="none" strike="noStrike">
                          <a:solidFill>
                            <a:srgbClr val="000000"/>
                          </a:solidFill>
                          <a:effectLst/>
                          <a:highlight>
                            <a:srgbClr val="D9D9D9"/>
                          </a:highlight>
                          <a:latin typeface="Aptos Narrow" panose="020B0004020202020204" pitchFamily="34" charset="0"/>
                        </a:rPr>
                        <a:t>WCP ABL Line of Credit</a:t>
                      </a:r>
                    </a:p>
                  </a:txBody>
                  <a:tcPr marL="9525" marR="9525" marT="9525"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US"/>
                    </a:p>
                  </a:txBody>
                  <a:tcPr/>
                </a:tc>
                <a:extLst>
                  <a:ext uri="{0D108BD9-81ED-4DB2-BD59-A6C34878D82A}">
                    <a16:rowId xmlns:a16="http://schemas.microsoft.com/office/drawing/2014/main" val="1491752868"/>
                  </a:ext>
                </a:extLst>
              </a:tr>
              <a:tr h="355470">
                <a:tc>
                  <a:txBody>
                    <a:bodyPr/>
                    <a:lstStyle/>
                    <a:p>
                      <a:pPr algn="ctr" fontAlgn="b"/>
                      <a:r>
                        <a:rPr lang="en-US" sz="1400" b="1" i="0" u="none" strike="noStrike" dirty="0">
                          <a:solidFill>
                            <a:srgbClr val="000000"/>
                          </a:solidFill>
                          <a:effectLst/>
                          <a:highlight>
                            <a:srgbClr val="D9D9D9"/>
                          </a:highlight>
                          <a:latin typeface="Aptos Narrow" panose="020B0004020202020204" pitchFamily="34" charset="0"/>
                        </a:rPr>
                        <a:t>Asset (Net of Ineligibles)</a:t>
                      </a:r>
                    </a:p>
                  </a:txBody>
                  <a:tcPr marL="9525" marR="9525" marT="9525"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400" b="1" i="0" u="none" strike="noStrike">
                          <a:solidFill>
                            <a:srgbClr val="000000"/>
                          </a:solidFill>
                          <a:effectLst/>
                          <a:highlight>
                            <a:srgbClr val="D9D9D9"/>
                          </a:highlight>
                          <a:latin typeface="Aptos Narrow" panose="020B0004020202020204" pitchFamily="34" charset="0"/>
                        </a:rPr>
                        <a:t>Balance</a:t>
                      </a:r>
                    </a:p>
                  </a:txBody>
                  <a:tcPr marL="9525" marR="9525" marT="9525"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endParaRPr lang="en-US" sz="1400" b="1" i="0" u="none" strike="noStrike">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400" b="1" i="0" u="none" strike="noStrike">
                          <a:solidFill>
                            <a:srgbClr val="000000"/>
                          </a:solidFill>
                          <a:effectLst/>
                          <a:highlight>
                            <a:srgbClr val="D9D9D9"/>
                          </a:highlight>
                          <a:latin typeface="Aptos Narrow" panose="020B0004020202020204" pitchFamily="34" charset="0"/>
                        </a:rPr>
                        <a:t>Advance Rate</a:t>
                      </a:r>
                    </a:p>
                  </a:txBody>
                  <a:tcPr marL="9525" marR="9525" marT="9525"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400" b="1" i="0" u="none" strike="noStrike">
                          <a:solidFill>
                            <a:srgbClr val="000000"/>
                          </a:solidFill>
                          <a:effectLst/>
                          <a:highlight>
                            <a:srgbClr val="D9D9D9"/>
                          </a:highlight>
                          <a:latin typeface="Aptos Narrow" panose="020B0004020202020204" pitchFamily="34" charset="0"/>
                        </a:rPr>
                        <a:t>Collateral Value</a:t>
                      </a:r>
                    </a:p>
                  </a:txBody>
                  <a:tcPr marL="9525" marR="9525" marT="9525"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endParaRPr lang="en-US" sz="1400" b="1" i="0" u="none" strike="noStrike">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400" b="1" i="0" u="none" strike="noStrike">
                          <a:solidFill>
                            <a:srgbClr val="000000"/>
                          </a:solidFill>
                          <a:effectLst/>
                          <a:highlight>
                            <a:srgbClr val="D9D9D9"/>
                          </a:highlight>
                          <a:latin typeface="Aptos Narrow" panose="020B0004020202020204" pitchFamily="34" charset="0"/>
                        </a:rPr>
                        <a:t>Advance Rate</a:t>
                      </a:r>
                    </a:p>
                  </a:txBody>
                  <a:tcPr marL="9525" marR="9525" marT="9525"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400" b="1" i="0" u="none" strike="noStrike">
                          <a:solidFill>
                            <a:srgbClr val="000000"/>
                          </a:solidFill>
                          <a:effectLst/>
                          <a:highlight>
                            <a:srgbClr val="D9D9D9"/>
                          </a:highlight>
                          <a:latin typeface="Aptos Narrow" panose="020B0004020202020204" pitchFamily="34" charset="0"/>
                        </a:rPr>
                        <a:t>Collateral Value</a:t>
                      </a:r>
                    </a:p>
                  </a:txBody>
                  <a:tcPr marL="9525" marR="9525" marT="9525"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258890681"/>
                  </a:ext>
                </a:extLst>
              </a:tr>
              <a:tr h="396487">
                <a:tc>
                  <a:txBody>
                    <a:bodyPr/>
                    <a:lstStyle/>
                    <a:p>
                      <a:pPr algn="l" fontAlgn="b"/>
                      <a:r>
                        <a:rPr lang="en-US" sz="1400" b="1" i="0" u="sng" strike="noStrike" dirty="0">
                          <a:solidFill>
                            <a:srgbClr val="000000"/>
                          </a:solidFill>
                          <a:effectLst/>
                          <a:latin typeface="Aptos Narrow" panose="020B0004020202020204" pitchFamily="34" charset="0"/>
                        </a:rPr>
                        <a:t>Accounts Receivable:</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400" b="0" i="0" u="none" strike="noStrike" dirty="0">
                        <a:solidFill>
                          <a:srgbClr val="000000"/>
                        </a:solidFill>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400" b="0" i="0" u="none" strike="noStrike">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endParaRPr lang="en-US" sz="1400" b="0" i="0" u="none" strike="noStrike">
                        <a:solidFill>
                          <a:srgbClr val="000000"/>
                        </a:solidFill>
                        <a:effectLs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400" b="0" i="0" u="none" strike="noStrike">
                        <a:solidFill>
                          <a:srgbClr val="000000"/>
                        </a:solidFill>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400" b="0" i="0" u="none" strike="noStrike">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endParaRPr lang="en-US" sz="1400" b="0" i="0" u="none" strike="noStrike">
                        <a:solidFill>
                          <a:srgbClr val="000000"/>
                        </a:solidFill>
                        <a:effectLs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400" b="0" i="0" u="none" strike="noStrike">
                        <a:solidFill>
                          <a:srgbClr val="000000"/>
                        </a:solidFill>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132697881"/>
                  </a:ext>
                </a:extLst>
              </a:tr>
              <a:tr h="319924">
                <a:tc>
                  <a:txBody>
                    <a:bodyPr/>
                    <a:lstStyle/>
                    <a:p>
                      <a:pPr algn="l" fontAlgn="b"/>
                      <a:r>
                        <a:rPr lang="en-US" sz="1400" b="0" i="0" u="none" strike="noStrike">
                          <a:solidFill>
                            <a:srgbClr val="000000"/>
                          </a:solidFill>
                          <a:effectLst/>
                          <a:latin typeface="Aptos Narrow" panose="020B0004020202020204" pitchFamily="34" charset="0"/>
                        </a:rPr>
                        <a:t>Uninsured Domestic A/R</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dirty="0">
                          <a:solidFill>
                            <a:srgbClr val="000000"/>
                          </a:solidFill>
                          <a:effectLst/>
                          <a:latin typeface="Aptos Narrow" panose="020B0004020202020204" pitchFamily="34" charset="0"/>
                        </a:rPr>
                        <a:t>$1,200,000 </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400" b="0" i="0" u="none" strike="noStrike">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400" b="0" i="0" u="none" strike="noStrike" dirty="0">
                          <a:solidFill>
                            <a:srgbClr val="000000"/>
                          </a:solidFill>
                          <a:effectLst/>
                          <a:highlight>
                            <a:srgbClr val="FFFF00"/>
                          </a:highlight>
                          <a:latin typeface="Aptos Narrow" panose="020B0004020202020204" pitchFamily="34" charset="0"/>
                        </a:rPr>
                        <a:t>80%</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solidFill>
                            <a:srgbClr val="000000"/>
                          </a:solidFill>
                          <a:effectLst/>
                          <a:latin typeface="Aptos Narrow" panose="020B0004020202020204" pitchFamily="34" charset="0"/>
                        </a:rPr>
                        <a:t>$960,000 </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400" b="0" i="0" u="none" strike="noStrike">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400" b="0" i="0" u="none" strike="noStrike" dirty="0">
                          <a:solidFill>
                            <a:srgbClr val="000000"/>
                          </a:solidFill>
                          <a:effectLst/>
                          <a:highlight>
                            <a:srgbClr val="00FF00"/>
                          </a:highlight>
                          <a:latin typeface="Aptos Narrow" panose="020B0004020202020204" pitchFamily="34" charset="0"/>
                        </a:rPr>
                        <a:t>85%</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solidFill>
                            <a:srgbClr val="000000"/>
                          </a:solidFill>
                          <a:effectLst/>
                          <a:latin typeface="Aptos Narrow" panose="020B0004020202020204" pitchFamily="34" charset="0"/>
                        </a:rPr>
                        <a:t>$1,020,000 </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32509327"/>
                  </a:ext>
                </a:extLst>
              </a:tr>
              <a:tr h="319924">
                <a:tc>
                  <a:txBody>
                    <a:bodyPr/>
                    <a:lstStyle/>
                    <a:p>
                      <a:pPr algn="l" fontAlgn="b"/>
                      <a:r>
                        <a:rPr lang="en-US" sz="1400" b="0" i="0" u="none" strike="noStrike">
                          <a:solidFill>
                            <a:srgbClr val="000000"/>
                          </a:solidFill>
                          <a:effectLst/>
                          <a:latin typeface="Aptos Narrow" panose="020B0004020202020204" pitchFamily="34" charset="0"/>
                        </a:rPr>
                        <a:t>Insured Domestic A/R</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dirty="0">
                          <a:solidFill>
                            <a:srgbClr val="000000"/>
                          </a:solidFill>
                          <a:effectLst/>
                          <a:latin typeface="Aptos Narrow" panose="020B0004020202020204" pitchFamily="34" charset="0"/>
                        </a:rPr>
                        <a:t>$600,000 </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400" b="0" i="0" u="none" strike="noStrike">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400" b="0" i="0" u="none" strike="noStrike" dirty="0">
                          <a:solidFill>
                            <a:srgbClr val="000000"/>
                          </a:solidFill>
                          <a:effectLst/>
                          <a:highlight>
                            <a:srgbClr val="FFFF00"/>
                          </a:highlight>
                          <a:latin typeface="Aptos Narrow" panose="020B0004020202020204" pitchFamily="34" charset="0"/>
                        </a:rPr>
                        <a:t>80%</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solidFill>
                            <a:srgbClr val="000000"/>
                          </a:solidFill>
                          <a:effectLst/>
                          <a:latin typeface="Aptos Narrow" panose="020B0004020202020204" pitchFamily="34" charset="0"/>
                        </a:rPr>
                        <a:t>320,000 </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400" b="0" i="0" u="none" strike="noStrike">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400" b="0" i="0" u="none" strike="noStrike" dirty="0">
                          <a:solidFill>
                            <a:srgbClr val="000000"/>
                          </a:solidFill>
                          <a:effectLst/>
                          <a:highlight>
                            <a:srgbClr val="00FF00"/>
                          </a:highlight>
                          <a:latin typeface="Aptos Narrow" panose="020B0004020202020204" pitchFamily="34" charset="0"/>
                        </a:rPr>
                        <a:t>90%</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solidFill>
                            <a:srgbClr val="000000"/>
                          </a:solidFill>
                          <a:effectLst/>
                          <a:latin typeface="Aptos Narrow" panose="020B0004020202020204" pitchFamily="34" charset="0"/>
                        </a:rPr>
                        <a:t>$540,000 </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57471828"/>
                  </a:ext>
                </a:extLst>
              </a:tr>
              <a:tr h="319924">
                <a:tc>
                  <a:txBody>
                    <a:bodyPr/>
                    <a:lstStyle/>
                    <a:p>
                      <a:pPr algn="l" fontAlgn="b"/>
                      <a:r>
                        <a:rPr lang="en-US" sz="1400" b="0" i="0" u="none" strike="noStrike">
                          <a:solidFill>
                            <a:srgbClr val="000000"/>
                          </a:solidFill>
                          <a:effectLst/>
                          <a:latin typeface="Aptos Narrow" panose="020B0004020202020204" pitchFamily="34" charset="0"/>
                        </a:rPr>
                        <a:t>Uninsured Foreign A/R</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dirty="0">
                          <a:solidFill>
                            <a:srgbClr val="000000"/>
                          </a:solidFill>
                          <a:effectLst/>
                          <a:latin typeface="Aptos Narrow" panose="020B0004020202020204" pitchFamily="34" charset="0"/>
                        </a:rPr>
                        <a:t>400,000 </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400" b="0" i="0" u="none" strike="noStrike">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400" b="0" i="0" u="none" strike="noStrike" dirty="0">
                          <a:solidFill>
                            <a:srgbClr val="000000"/>
                          </a:solidFill>
                          <a:effectLst/>
                          <a:highlight>
                            <a:srgbClr val="FFFF00"/>
                          </a:highlight>
                          <a:latin typeface="Aptos Narrow" panose="020B0004020202020204" pitchFamily="34" charset="0"/>
                        </a:rPr>
                        <a:t>80%</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solidFill>
                            <a:srgbClr val="000000"/>
                          </a:solidFill>
                          <a:effectLst/>
                          <a:latin typeface="Aptos Narrow" panose="020B0004020202020204" pitchFamily="34" charset="0"/>
                        </a:rPr>
                        <a:t>240,000 </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400" b="0" i="0" u="none" strike="noStrike">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400" b="0" i="0" u="none" strike="noStrike" dirty="0">
                          <a:solidFill>
                            <a:srgbClr val="000000"/>
                          </a:solidFill>
                          <a:effectLst/>
                          <a:highlight>
                            <a:srgbClr val="00FF00"/>
                          </a:highlight>
                          <a:latin typeface="Aptos Narrow" panose="020B0004020202020204" pitchFamily="34" charset="0"/>
                        </a:rPr>
                        <a:t>70%</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solidFill>
                            <a:srgbClr val="000000"/>
                          </a:solidFill>
                          <a:effectLst/>
                          <a:latin typeface="Aptos Narrow" panose="020B0004020202020204" pitchFamily="34" charset="0"/>
                        </a:rPr>
                        <a:t>280,000 </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25009191"/>
                  </a:ext>
                </a:extLst>
              </a:tr>
              <a:tr h="319924">
                <a:tc>
                  <a:txBody>
                    <a:bodyPr/>
                    <a:lstStyle/>
                    <a:p>
                      <a:pPr algn="l" fontAlgn="b"/>
                      <a:r>
                        <a:rPr lang="en-US" sz="1400" b="0" i="0" u="none" strike="noStrike">
                          <a:solidFill>
                            <a:srgbClr val="000000"/>
                          </a:solidFill>
                          <a:effectLst/>
                          <a:latin typeface="Aptos Narrow" panose="020B0004020202020204" pitchFamily="34" charset="0"/>
                        </a:rPr>
                        <a:t>Insured Foreign A/R</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dirty="0">
                          <a:solidFill>
                            <a:srgbClr val="000000"/>
                          </a:solidFill>
                          <a:effectLst/>
                          <a:latin typeface="Aptos Narrow" panose="020B0004020202020204" pitchFamily="34" charset="0"/>
                        </a:rPr>
                        <a:t>300,000 </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400" b="0" i="0" u="none" strike="noStrike">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endParaRPr lang="en-US" sz="1400" b="0" i="0" u="none" strike="noStrike" dirty="0">
                        <a:solidFill>
                          <a:srgbClr val="000000"/>
                        </a:solidFill>
                        <a:effectLst/>
                        <a:highlight>
                          <a:srgbClr val="FFFF00"/>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solidFill>
                            <a:srgbClr val="000000"/>
                          </a:solidFill>
                          <a:effectLst/>
                          <a:latin typeface="Aptos Narrow" panose="020B0004020202020204" pitchFamily="34" charset="0"/>
                        </a:rPr>
                        <a:t> $1,520,000 </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400" b="0" i="0" u="none" strike="noStrike">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400" b="0" i="0" u="none" strike="noStrike" dirty="0">
                          <a:solidFill>
                            <a:srgbClr val="000000"/>
                          </a:solidFill>
                          <a:effectLst/>
                          <a:highlight>
                            <a:srgbClr val="00FF00"/>
                          </a:highlight>
                          <a:latin typeface="Aptos Narrow" panose="020B0004020202020204" pitchFamily="34" charset="0"/>
                        </a:rPr>
                        <a:t>90%</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solidFill>
                            <a:srgbClr val="000000"/>
                          </a:solidFill>
                          <a:effectLst/>
                          <a:latin typeface="Aptos Narrow" panose="020B0004020202020204" pitchFamily="34" charset="0"/>
                        </a:rPr>
                        <a:t>270,000 </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4544636"/>
                  </a:ext>
                </a:extLst>
              </a:tr>
              <a:tr h="319924">
                <a:tc>
                  <a:txBody>
                    <a:bodyPr/>
                    <a:lstStyle/>
                    <a:p>
                      <a:pPr algn="r" fontAlgn="b"/>
                      <a:r>
                        <a:rPr lang="en-US" sz="1400" b="0" i="0" u="none" strike="noStrike">
                          <a:solidFill>
                            <a:srgbClr val="000000"/>
                          </a:solidFill>
                          <a:effectLst/>
                          <a:latin typeface="Aptos Narrow" panose="020B0004020202020204" pitchFamily="34" charset="0"/>
                        </a:rPr>
                        <a:t>Sub-Total:</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dirty="0">
                          <a:solidFill>
                            <a:srgbClr val="000000"/>
                          </a:solidFill>
                          <a:effectLst/>
                          <a:latin typeface="Aptos Narrow" panose="020B0004020202020204" pitchFamily="34" charset="0"/>
                        </a:rPr>
                        <a:t>$2,500,000 </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400" b="0" i="0" u="none" strike="noStrike">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endParaRPr lang="en-US" sz="1400" b="0" i="0" u="none" strike="noStrike" dirty="0">
                        <a:solidFill>
                          <a:srgbClr val="000000"/>
                        </a:solidFill>
                        <a:effectLst/>
                        <a:highlight>
                          <a:srgbClr val="FFFF00"/>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400" b="0" i="0" u="none" strike="noStrike">
                        <a:solidFill>
                          <a:srgbClr val="000000"/>
                        </a:solidFill>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400" b="0" i="0" u="none" strike="noStrike">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endParaRPr lang="en-US" sz="1400" b="0" i="0" u="none" strike="noStrike" dirty="0">
                        <a:solidFill>
                          <a:srgbClr val="000000"/>
                        </a:solidFill>
                        <a:effectLst/>
                        <a:highlight>
                          <a:srgbClr val="00FF00"/>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solidFill>
                            <a:srgbClr val="000000"/>
                          </a:solidFill>
                          <a:effectLst/>
                          <a:latin typeface="Aptos Narrow" panose="020B0004020202020204" pitchFamily="34" charset="0"/>
                        </a:rPr>
                        <a:t> $2,110,000 </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531625221"/>
                  </a:ext>
                </a:extLst>
              </a:tr>
              <a:tr h="319924">
                <a:tc>
                  <a:txBody>
                    <a:bodyPr/>
                    <a:lstStyle/>
                    <a:p>
                      <a:pPr algn="l" fontAlgn="b"/>
                      <a:endParaRPr lang="en-US" sz="1400" b="0" i="0" u="none" strike="noStrike">
                        <a:solidFill>
                          <a:srgbClr val="000000"/>
                        </a:solidFill>
                        <a:effectLs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400" b="0" i="0" u="none" strike="noStrike">
                        <a:solidFill>
                          <a:srgbClr val="000000"/>
                        </a:solidFill>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400" b="0" i="0" u="none" strike="noStrike">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endParaRPr lang="en-US" sz="1400" b="0" i="0" u="none" strike="noStrike" dirty="0">
                        <a:solidFill>
                          <a:srgbClr val="000000"/>
                        </a:solidFill>
                        <a:effectLst/>
                        <a:highlight>
                          <a:srgbClr val="FFFF00"/>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400" b="0" i="0" u="none" strike="noStrike">
                        <a:solidFill>
                          <a:srgbClr val="000000"/>
                        </a:solidFill>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400" b="0" i="0" u="none" strike="noStrike">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endParaRPr lang="en-US" sz="1400" b="0" i="0" u="none" strike="noStrike" dirty="0">
                        <a:solidFill>
                          <a:srgbClr val="000000"/>
                        </a:solidFill>
                        <a:effectLst/>
                        <a:highlight>
                          <a:srgbClr val="00FF00"/>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400" b="0" i="0" u="none" strike="noStrike">
                        <a:solidFill>
                          <a:srgbClr val="000000"/>
                        </a:solidFill>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75700154"/>
                  </a:ext>
                </a:extLst>
              </a:tr>
              <a:tr h="319924">
                <a:tc>
                  <a:txBody>
                    <a:bodyPr/>
                    <a:lstStyle/>
                    <a:p>
                      <a:pPr algn="l" fontAlgn="b"/>
                      <a:r>
                        <a:rPr lang="en-US" sz="1400" b="1" i="0" u="sng" strike="noStrike">
                          <a:solidFill>
                            <a:srgbClr val="000000"/>
                          </a:solidFill>
                          <a:effectLst/>
                          <a:latin typeface="Aptos Narrow" panose="020B0004020202020204" pitchFamily="34" charset="0"/>
                        </a:rPr>
                        <a:t>Inventory:</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400" b="0" i="0" u="none" strike="noStrike">
                        <a:solidFill>
                          <a:srgbClr val="000000"/>
                        </a:solidFill>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400" b="0" i="0" u="none" strike="noStrike" dirty="0">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endParaRPr lang="en-US" sz="1400" b="0" i="0" u="none" strike="noStrike" dirty="0">
                        <a:solidFill>
                          <a:srgbClr val="000000"/>
                        </a:solidFill>
                        <a:effectLst/>
                        <a:highlight>
                          <a:srgbClr val="FFFF00"/>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400" b="0" i="0" u="none" strike="noStrike">
                        <a:solidFill>
                          <a:srgbClr val="000000"/>
                        </a:solidFill>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400" b="0" i="0" u="none" strike="noStrike">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endParaRPr lang="en-US" sz="1400" b="0" i="0" u="none" strike="noStrike">
                        <a:solidFill>
                          <a:srgbClr val="000000"/>
                        </a:solidFill>
                        <a:effectLst/>
                        <a:highlight>
                          <a:srgbClr val="00FF00"/>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400" b="0" i="0" u="none" strike="noStrike">
                        <a:solidFill>
                          <a:srgbClr val="000000"/>
                        </a:solidFill>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16888506"/>
                  </a:ext>
                </a:extLst>
              </a:tr>
              <a:tr h="319924">
                <a:tc>
                  <a:txBody>
                    <a:bodyPr/>
                    <a:lstStyle/>
                    <a:p>
                      <a:pPr algn="l" fontAlgn="b"/>
                      <a:r>
                        <a:rPr lang="en-US" sz="1400" b="0" i="0" u="none" strike="noStrike">
                          <a:solidFill>
                            <a:srgbClr val="000000"/>
                          </a:solidFill>
                          <a:effectLst/>
                          <a:latin typeface="Aptos Narrow" panose="020B0004020202020204" pitchFamily="34" charset="0"/>
                        </a:rPr>
                        <a:t>Raw Materials</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solidFill>
                            <a:srgbClr val="000000"/>
                          </a:solidFill>
                          <a:effectLst/>
                          <a:latin typeface="Aptos Narrow" panose="020B0004020202020204" pitchFamily="34" charset="0"/>
                        </a:rPr>
                        <a:t>$300,000 </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400" b="0" i="0" u="none" strike="noStrike">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400" b="0" i="0" u="none" strike="noStrike" dirty="0">
                          <a:solidFill>
                            <a:srgbClr val="000000"/>
                          </a:solidFill>
                          <a:effectLst/>
                          <a:highlight>
                            <a:srgbClr val="FFFF00"/>
                          </a:highlight>
                          <a:latin typeface="Aptos Narrow" panose="020B0004020202020204" pitchFamily="34" charset="0"/>
                        </a:rPr>
                        <a:t>25%</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solidFill>
                            <a:srgbClr val="000000"/>
                          </a:solidFill>
                          <a:effectLst/>
                          <a:latin typeface="Aptos Narrow" panose="020B0004020202020204" pitchFamily="34" charset="0"/>
                        </a:rPr>
                        <a:t>$75,000 </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400" b="0" i="0" u="none" strike="noStrike">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400" b="0" i="0" u="none" strike="noStrike" dirty="0">
                          <a:solidFill>
                            <a:srgbClr val="000000"/>
                          </a:solidFill>
                          <a:effectLst/>
                          <a:highlight>
                            <a:srgbClr val="00FF00"/>
                          </a:highlight>
                          <a:latin typeface="Aptos Narrow" panose="020B0004020202020204" pitchFamily="34" charset="0"/>
                        </a:rPr>
                        <a:t>50%</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solidFill>
                            <a:srgbClr val="000000"/>
                          </a:solidFill>
                          <a:effectLst/>
                          <a:latin typeface="Aptos Narrow" panose="020B0004020202020204" pitchFamily="34" charset="0"/>
                        </a:rPr>
                        <a:t>$150,000 </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796570928"/>
                  </a:ext>
                </a:extLst>
              </a:tr>
              <a:tr h="319924">
                <a:tc>
                  <a:txBody>
                    <a:bodyPr/>
                    <a:lstStyle/>
                    <a:p>
                      <a:pPr algn="l" fontAlgn="b"/>
                      <a:r>
                        <a:rPr lang="en-US" sz="1400" b="0" i="0" u="none" strike="noStrike">
                          <a:solidFill>
                            <a:srgbClr val="000000"/>
                          </a:solidFill>
                          <a:effectLst/>
                          <a:latin typeface="Aptos Narrow" panose="020B0004020202020204" pitchFamily="34" charset="0"/>
                        </a:rPr>
                        <a:t>Work in Process</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solidFill>
                            <a:srgbClr val="000000"/>
                          </a:solidFill>
                          <a:effectLst/>
                          <a:latin typeface="Aptos Narrow" panose="020B0004020202020204" pitchFamily="34" charset="0"/>
                        </a:rPr>
                        <a:t>400,000 </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400" b="0" i="0" u="none" strike="noStrike">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400" b="0" i="0" u="none" strike="noStrike" dirty="0">
                          <a:solidFill>
                            <a:srgbClr val="000000"/>
                          </a:solidFill>
                          <a:effectLst/>
                          <a:highlight>
                            <a:srgbClr val="FFFF00"/>
                          </a:highlight>
                          <a:latin typeface="Aptos Narrow" panose="020B0004020202020204" pitchFamily="34" charset="0"/>
                        </a:rPr>
                        <a:t>0%</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solidFill>
                            <a:srgbClr val="000000"/>
                          </a:solidFill>
                          <a:effectLst/>
                          <a:latin typeface="Aptos Narrow" panose="020B0004020202020204" pitchFamily="34" charset="0"/>
                        </a:rPr>
                        <a:t>-   </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400" b="0" i="0" u="none" strike="noStrike">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400" b="0" i="0" u="none" strike="noStrike" dirty="0">
                          <a:solidFill>
                            <a:srgbClr val="000000"/>
                          </a:solidFill>
                          <a:effectLst/>
                          <a:highlight>
                            <a:srgbClr val="00FF00"/>
                          </a:highlight>
                          <a:latin typeface="Aptos Narrow" panose="020B0004020202020204" pitchFamily="34" charset="0"/>
                        </a:rPr>
                        <a:t>25%</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solidFill>
                            <a:srgbClr val="000000"/>
                          </a:solidFill>
                          <a:effectLst/>
                          <a:latin typeface="Aptos Narrow" panose="020B0004020202020204" pitchFamily="34" charset="0"/>
                        </a:rPr>
                        <a:t>100,000 </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03824363"/>
                  </a:ext>
                </a:extLst>
              </a:tr>
              <a:tr h="319924">
                <a:tc>
                  <a:txBody>
                    <a:bodyPr/>
                    <a:lstStyle/>
                    <a:p>
                      <a:pPr algn="l" fontAlgn="b"/>
                      <a:r>
                        <a:rPr lang="en-US" sz="1400" b="0" i="0" u="none" strike="noStrike">
                          <a:solidFill>
                            <a:srgbClr val="000000"/>
                          </a:solidFill>
                          <a:effectLst/>
                          <a:latin typeface="Aptos Narrow" panose="020B0004020202020204" pitchFamily="34" charset="0"/>
                        </a:rPr>
                        <a:t>Finished Goods</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solidFill>
                            <a:srgbClr val="000000"/>
                          </a:solidFill>
                          <a:effectLst/>
                          <a:latin typeface="Aptos Narrow" panose="020B0004020202020204" pitchFamily="34" charset="0"/>
                        </a:rPr>
                        <a:t>500,000 </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noFill/>
                  </a:tcPr>
                </a:tc>
                <a:tc>
                  <a:txBody>
                    <a:bodyPr/>
                    <a:lstStyle/>
                    <a:p>
                      <a:pPr algn="l" fontAlgn="b"/>
                      <a:endParaRPr lang="en-US" sz="1400" b="0" i="0" u="none" strike="noStrike">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400" b="0" i="0" u="none" strike="noStrike" dirty="0">
                          <a:solidFill>
                            <a:srgbClr val="000000"/>
                          </a:solidFill>
                          <a:effectLst/>
                          <a:highlight>
                            <a:srgbClr val="FFFF00"/>
                          </a:highlight>
                          <a:latin typeface="Aptos Narrow" panose="020B0004020202020204" pitchFamily="34" charset="0"/>
                        </a:rPr>
                        <a:t>25%</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dirty="0">
                          <a:solidFill>
                            <a:srgbClr val="000000"/>
                          </a:solidFill>
                          <a:effectLst/>
                          <a:latin typeface="Aptos Narrow" panose="020B0004020202020204" pitchFamily="34" charset="0"/>
                        </a:rPr>
                        <a:t>125,000 </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noFill/>
                  </a:tcPr>
                </a:tc>
                <a:tc>
                  <a:txBody>
                    <a:bodyPr/>
                    <a:lstStyle/>
                    <a:p>
                      <a:pPr algn="l" fontAlgn="b"/>
                      <a:endParaRPr lang="en-US" sz="1400" b="0" i="0" u="none" strike="noStrike">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400" b="0" i="0" u="none" strike="noStrike" dirty="0">
                          <a:solidFill>
                            <a:srgbClr val="000000"/>
                          </a:solidFill>
                          <a:effectLst/>
                          <a:highlight>
                            <a:srgbClr val="00FF00"/>
                          </a:highlight>
                          <a:latin typeface="Aptos Narrow" panose="020B0004020202020204" pitchFamily="34" charset="0"/>
                        </a:rPr>
                        <a:t>50%</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solidFill>
                            <a:srgbClr val="000000"/>
                          </a:solidFill>
                          <a:effectLst/>
                          <a:latin typeface="Aptos Narrow" panose="020B0004020202020204" pitchFamily="34" charset="0"/>
                        </a:rPr>
                        <a:t>250,000 </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2491122064"/>
                  </a:ext>
                </a:extLst>
              </a:tr>
              <a:tr h="319924">
                <a:tc>
                  <a:txBody>
                    <a:bodyPr/>
                    <a:lstStyle/>
                    <a:p>
                      <a:pPr algn="r" fontAlgn="b"/>
                      <a:r>
                        <a:rPr lang="en-US" sz="1400" b="0" i="0" u="none" strike="noStrike">
                          <a:solidFill>
                            <a:srgbClr val="000000"/>
                          </a:solidFill>
                          <a:effectLst/>
                          <a:latin typeface="Aptos Narrow" panose="020B0004020202020204" pitchFamily="34" charset="0"/>
                        </a:rPr>
                        <a:t>Sub-Total:</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solidFill>
                            <a:srgbClr val="000000"/>
                          </a:solidFill>
                          <a:effectLst/>
                          <a:latin typeface="Aptos Narrow" panose="020B0004020202020204" pitchFamily="34" charset="0"/>
                        </a:rPr>
                        <a:t>$1,200,000 </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400" b="0" i="0" u="none" strike="noStrike">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endParaRPr lang="en-US" sz="1400" b="0" i="0" u="none" strike="noStrike">
                        <a:solidFill>
                          <a:srgbClr val="000000"/>
                        </a:solidFill>
                        <a:effectLs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dirty="0">
                          <a:solidFill>
                            <a:srgbClr val="000000"/>
                          </a:solidFill>
                          <a:effectLst/>
                          <a:latin typeface="Aptos Narrow" panose="020B0004020202020204" pitchFamily="34" charset="0"/>
                        </a:rPr>
                        <a:t> $200,000 </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400" b="0" i="0" u="none" strike="noStrike">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endParaRPr lang="en-US" sz="1400" b="0" i="0" u="none" strike="noStrike">
                        <a:solidFill>
                          <a:srgbClr val="000000"/>
                        </a:solidFill>
                        <a:effectLs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solidFill>
                            <a:srgbClr val="000000"/>
                          </a:solidFill>
                          <a:effectLst/>
                          <a:latin typeface="Aptos Narrow" panose="020B0004020202020204" pitchFamily="34" charset="0"/>
                        </a:rPr>
                        <a:t> $500,000 </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385643401"/>
                  </a:ext>
                </a:extLst>
              </a:tr>
              <a:tr h="319924">
                <a:tc>
                  <a:txBody>
                    <a:bodyPr/>
                    <a:lstStyle/>
                    <a:p>
                      <a:pPr algn="l" fontAlgn="b"/>
                      <a:endParaRPr lang="en-US" sz="1400" b="0" i="0" u="none" strike="noStrike">
                        <a:solidFill>
                          <a:srgbClr val="000000"/>
                        </a:solidFill>
                        <a:effectLs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400" b="0" i="0" u="none" strike="noStrike">
                        <a:solidFill>
                          <a:srgbClr val="000000"/>
                        </a:solidFill>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400" b="0" i="0" u="none" strike="noStrike">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400" b="0" i="0" u="none" strike="noStrike">
                        <a:solidFill>
                          <a:srgbClr val="000000"/>
                        </a:solidFill>
                        <a:effectLs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400" b="0" i="0" u="none" strike="noStrike">
                        <a:solidFill>
                          <a:srgbClr val="000000"/>
                        </a:solidFill>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400" b="0" i="0" u="none" strike="noStrike" dirty="0">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400" b="0" i="0" u="none" strike="noStrike">
                        <a:solidFill>
                          <a:srgbClr val="000000"/>
                        </a:solidFill>
                        <a:effectLs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400" b="0" i="0" u="none" strike="noStrike">
                        <a:solidFill>
                          <a:srgbClr val="000000"/>
                        </a:solidFill>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7843823"/>
                  </a:ext>
                </a:extLst>
              </a:tr>
              <a:tr h="319924">
                <a:tc>
                  <a:txBody>
                    <a:bodyPr/>
                    <a:lstStyle/>
                    <a:p>
                      <a:pPr algn="l" fontAlgn="b"/>
                      <a:r>
                        <a:rPr lang="en-US" sz="1400" b="1" i="0" u="none" strike="noStrike">
                          <a:solidFill>
                            <a:srgbClr val="000000"/>
                          </a:solidFill>
                          <a:effectLst/>
                          <a:latin typeface="Aptos Narrow" panose="020B0004020202020204" pitchFamily="34" charset="0"/>
                        </a:rPr>
                        <a:t>Total:</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1400" b="1" i="0" u="none" strike="noStrike">
                          <a:solidFill>
                            <a:srgbClr val="000000"/>
                          </a:solidFill>
                          <a:effectLst/>
                          <a:latin typeface="Aptos Narrow" panose="020B0004020202020204" pitchFamily="34" charset="0"/>
                        </a:rPr>
                        <a:t>$3,700,000 </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1400" b="1" i="0" u="none" strike="noStrike">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endParaRPr lang="en-US" sz="1400" b="0" i="0" u="none" strike="noStrike">
                        <a:solidFill>
                          <a:srgbClr val="000000"/>
                        </a:solidFill>
                        <a:effectLs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1400" b="1" i="0" u="none" strike="noStrike">
                          <a:solidFill>
                            <a:srgbClr val="000000"/>
                          </a:solidFill>
                          <a:effectLst/>
                          <a:latin typeface="Aptos Narrow" panose="020B0004020202020204" pitchFamily="34" charset="0"/>
                        </a:rPr>
                        <a:t> $1,720,000 </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1400" b="0" i="0" u="none" strike="noStrike">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endParaRPr lang="en-US" sz="1400" b="0" i="0" u="none" strike="noStrike" dirty="0">
                        <a:solidFill>
                          <a:srgbClr val="000000"/>
                        </a:solidFill>
                        <a:effectLs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1400" b="1" i="0" u="none" strike="noStrike">
                          <a:solidFill>
                            <a:srgbClr val="000000"/>
                          </a:solidFill>
                          <a:effectLst/>
                          <a:latin typeface="Aptos Narrow" panose="020B0004020202020204" pitchFamily="34" charset="0"/>
                        </a:rPr>
                        <a:t> $2,610,000 </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067837843"/>
                  </a:ext>
                </a:extLst>
              </a:tr>
              <a:tr h="319924">
                <a:tc>
                  <a:txBody>
                    <a:bodyPr/>
                    <a:lstStyle/>
                    <a:p>
                      <a:pPr algn="l" fontAlgn="b"/>
                      <a:r>
                        <a:rPr lang="en-US" sz="1400" b="1" i="0" u="none" strike="noStrike">
                          <a:solidFill>
                            <a:srgbClr val="000000"/>
                          </a:solidFill>
                          <a:effectLst/>
                          <a:latin typeface="Aptos Narrow" panose="020B0004020202020204" pitchFamily="34" charset="0"/>
                        </a:rPr>
                        <a:t>Asset Utilization:</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400" b="0" i="0" u="none" strike="noStrike">
                        <a:solidFill>
                          <a:srgbClr val="000000"/>
                        </a:solidFill>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400" b="0" i="0" u="none" strike="noStrike">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400" b="0" i="0" u="none" strike="noStrike">
                        <a:solidFill>
                          <a:srgbClr val="000000"/>
                        </a:solidFill>
                        <a:effectLs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400" b="0" i="1" u="none" strike="noStrike" dirty="0">
                          <a:solidFill>
                            <a:srgbClr val="000000"/>
                          </a:solidFill>
                          <a:effectLst/>
                          <a:highlight>
                            <a:srgbClr val="FFFF00"/>
                          </a:highlight>
                          <a:latin typeface="Aptos Narrow" panose="020B0004020202020204" pitchFamily="34" charset="0"/>
                        </a:rPr>
                        <a:t>46%</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400" b="0" i="0" u="none" strike="noStrike">
                        <a:solidFill>
                          <a:srgbClr val="000000"/>
                        </a:solidFill>
                        <a:effectLst/>
                        <a:highlight>
                          <a:srgbClr val="D9D9D9"/>
                        </a:highligh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400" b="0" i="0" u="none" strike="noStrike" dirty="0">
                        <a:solidFill>
                          <a:srgbClr val="000000"/>
                        </a:solidFill>
                        <a:effectLs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400" b="0" i="1" u="none" strike="noStrike" dirty="0">
                          <a:solidFill>
                            <a:srgbClr val="000000"/>
                          </a:solidFill>
                          <a:effectLst/>
                          <a:highlight>
                            <a:srgbClr val="00FF00"/>
                          </a:highlight>
                          <a:latin typeface="Aptos Narrow" panose="020B0004020202020204" pitchFamily="34" charset="0"/>
                        </a:rPr>
                        <a:t>71%</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3579400"/>
                  </a:ext>
                </a:extLst>
              </a:tr>
            </a:tbl>
          </a:graphicData>
        </a:graphic>
      </p:graphicFrame>
    </p:spTree>
    <p:extLst>
      <p:ext uri="{BB962C8B-B14F-4D97-AF65-F5344CB8AC3E}">
        <p14:creationId xmlns:p14="http://schemas.microsoft.com/office/powerpoint/2010/main" val="2961369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01E62-0028-9D01-4140-C5CB195F37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83FA88-9B91-0022-4A06-66A0E97B785B}"/>
              </a:ext>
            </a:extLst>
          </p:cNvPr>
          <p:cNvSpPr>
            <a:spLocks noGrp="1"/>
          </p:cNvSpPr>
          <p:nvPr>
            <p:ph type="title"/>
          </p:nvPr>
        </p:nvSpPr>
        <p:spPr>
          <a:xfrm>
            <a:off x="3488924" y="255145"/>
            <a:ext cx="5214151" cy="449263"/>
          </a:xfrm>
        </p:spPr>
        <p:txBody>
          <a:bodyPr>
            <a:noAutofit/>
          </a:bodyPr>
          <a:lstStyle/>
          <a:p>
            <a:r>
              <a:rPr lang="en-US" sz="3200" spc="0" dirty="0">
                <a:solidFill>
                  <a:srgbClr val="002E6D"/>
                </a:solidFill>
                <a:latin typeface="Source Sans Pro" panose="020B0503030403020204" pitchFamily="34" charset="0"/>
                <a:ea typeface="Source Sans Pro" panose="020B0503030403020204" pitchFamily="34" charset="0"/>
              </a:rPr>
              <a:t>Case Study </a:t>
            </a:r>
            <a:br>
              <a:rPr lang="en-US" sz="3200" spc="0" dirty="0">
                <a:solidFill>
                  <a:srgbClr val="002E6D"/>
                </a:solidFill>
                <a:latin typeface="Source Sans Pro" panose="020B0503030403020204" pitchFamily="34" charset="0"/>
                <a:ea typeface="Source Sans Pro" panose="020B0503030403020204" pitchFamily="34" charset="0"/>
              </a:rPr>
            </a:br>
            <a:endParaRPr lang="en-US" sz="3200" spc="0" dirty="0">
              <a:solidFill>
                <a:srgbClr val="002E6D"/>
              </a:solidFill>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D196FC59-9643-B08E-C4EA-D3101943A3BF}"/>
              </a:ext>
            </a:extLst>
          </p:cNvPr>
          <p:cNvSpPr>
            <a:spLocks noGrp="1"/>
          </p:cNvSpPr>
          <p:nvPr>
            <p:ph idx="1"/>
          </p:nvPr>
        </p:nvSpPr>
        <p:spPr>
          <a:xfrm>
            <a:off x="719139" y="958635"/>
            <a:ext cx="10753724" cy="5368788"/>
          </a:xfrm>
        </p:spPr>
        <p:txBody>
          <a:bodyPr vert="horz" lIns="91440" tIns="45720" rIns="91440" bIns="45720" rtlCol="0" anchor="t">
            <a:noAutofit/>
          </a:bodyPr>
          <a:lstStyle/>
          <a:p>
            <a:pPr marL="0" indent="0">
              <a:lnSpc>
                <a:spcPct val="100000"/>
              </a:lnSpc>
              <a:buNone/>
            </a:pPr>
            <a:r>
              <a:rPr lang="en-US" b="1" dirty="0">
                <a:latin typeface="Source Sans Pro"/>
                <a:ea typeface="Source Sans Pro"/>
              </a:rPr>
              <a:t>Business Need: </a:t>
            </a:r>
            <a:endParaRPr lang="en-US" b="1" dirty="0">
              <a:latin typeface="Source Sans Pro" panose="020B0503030403020204" pitchFamily="34" charset="0"/>
              <a:ea typeface="Source Sans Pro" panose="020B0503030403020204" pitchFamily="34" charset="0"/>
            </a:endParaRPr>
          </a:p>
          <a:p>
            <a:pPr>
              <a:lnSpc>
                <a:spcPct val="100000"/>
              </a:lnSpc>
            </a:pPr>
            <a:r>
              <a:rPr lang="en-US" sz="2000" dirty="0">
                <a:latin typeface="Source Sans Pro"/>
                <a:ea typeface="Source Sans Pro"/>
              </a:rPr>
              <a:t>ABC Company manufactures and distributes medical devices throughout the US and Latin America</a:t>
            </a:r>
            <a:endParaRPr lang="en-US" sz="2000" dirty="0">
              <a:latin typeface="Source Sans Pro" panose="020B0503030403020204" pitchFamily="34" charset="0"/>
              <a:ea typeface="Source Sans Pro" panose="020B0503030403020204" pitchFamily="34" charset="0"/>
            </a:endParaRPr>
          </a:p>
          <a:p>
            <a:pPr>
              <a:lnSpc>
                <a:spcPct val="100000"/>
              </a:lnSpc>
            </a:pPr>
            <a:r>
              <a:rPr lang="en-US" sz="2000" dirty="0">
                <a:latin typeface="Source Sans Pro"/>
                <a:ea typeface="Source Sans Pro"/>
              </a:rPr>
              <a:t>Due to occasional shortages in surgical-grade stainless steel, management has been increasing their purchases of raw materials to ensure they have enough stockpiled  </a:t>
            </a:r>
            <a:endParaRPr lang="en-US" sz="2000" dirty="0">
              <a:latin typeface="Source Sans Pro" panose="020B0503030403020204" pitchFamily="34" charset="0"/>
              <a:ea typeface="Source Sans Pro" panose="020B0503030403020204" pitchFamily="34" charset="0"/>
            </a:endParaRPr>
          </a:p>
          <a:p>
            <a:pPr>
              <a:lnSpc>
                <a:spcPct val="100000"/>
              </a:lnSpc>
            </a:pPr>
            <a:r>
              <a:rPr lang="en-US" sz="2000" dirty="0">
                <a:latin typeface="Source Sans Pro"/>
                <a:ea typeface="Source Sans Pro"/>
              </a:rPr>
              <a:t>ABC is carrying more inventory on its balance sheet, which has strained their cash position  </a:t>
            </a:r>
            <a:endParaRPr lang="en-US" sz="2000" dirty="0">
              <a:latin typeface="Source Sans Pro" panose="020B0503030403020204" pitchFamily="34" charset="0"/>
              <a:ea typeface="Source Sans Pro" panose="020B0503030403020204" pitchFamily="34" charset="0"/>
            </a:endParaRPr>
          </a:p>
          <a:p>
            <a:pPr marL="0" indent="0">
              <a:lnSpc>
                <a:spcPct val="100000"/>
              </a:lnSpc>
              <a:buNone/>
            </a:pPr>
            <a:endParaRPr lang="en-US" sz="1200" b="1" dirty="0">
              <a:latin typeface="Source Sans Pro"/>
              <a:ea typeface="Source Sans Pro"/>
            </a:endParaRPr>
          </a:p>
          <a:p>
            <a:pPr marL="0" indent="0">
              <a:lnSpc>
                <a:spcPct val="100000"/>
              </a:lnSpc>
              <a:buNone/>
            </a:pPr>
            <a:r>
              <a:rPr lang="en-US" b="1" dirty="0">
                <a:latin typeface="Source Sans Pro"/>
                <a:ea typeface="Source Sans Pro"/>
              </a:rPr>
              <a:t>Solution: </a:t>
            </a:r>
            <a:endParaRPr lang="en-US" b="1" dirty="0">
              <a:latin typeface="Source Sans Pro" panose="020B0503030403020204" pitchFamily="34" charset="0"/>
              <a:ea typeface="Source Sans Pro" panose="020B0503030403020204" pitchFamily="34" charset="0"/>
            </a:endParaRPr>
          </a:p>
          <a:p>
            <a:pPr>
              <a:lnSpc>
                <a:spcPct val="100000"/>
              </a:lnSpc>
            </a:pPr>
            <a:r>
              <a:rPr lang="en-US" sz="2000" dirty="0">
                <a:latin typeface="Source Sans Pro"/>
                <a:ea typeface="Source Sans Pro"/>
              </a:rPr>
              <a:t>An </a:t>
            </a:r>
            <a:r>
              <a:rPr lang="en-US" sz="2000" b="1" dirty="0">
                <a:latin typeface="Source Sans Pro"/>
                <a:ea typeface="Source Sans Pro"/>
              </a:rPr>
              <a:t>Asset-Based WCP line of credit</a:t>
            </a:r>
            <a:r>
              <a:rPr lang="en-US" sz="2000" dirty="0">
                <a:latin typeface="Source Sans Pro"/>
                <a:ea typeface="Source Sans Pro"/>
              </a:rPr>
              <a:t> allows ABC to access liquidity against their accounts receivable and inventory</a:t>
            </a:r>
            <a:endParaRPr lang="en-US" sz="2000" dirty="0">
              <a:latin typeface="Source Sans Pro" panose="020B0503030403020204" pitchFamily="34" charset="0"/>
              <a:ea typeface="Source Sans Pro" panose="020B0503030403020204" pitchFamily="34" charset="0"/>
            </a:endParaRPr>
          </a:p>
          <a:p>
            <a:pPr>
              <a:lnSpc>
                <a:spcPct val="100000"/>
              </a:lnSpc>
            </a:pPr>
            <a:r>
              <a:rPr lang="en-US" sz="2000" dirty="0">
                <a:latin typeface="Source Sans Pro"/>
                <a:ea typeface="Source Sans Pro"/>
              </a:rPr>
              <a:t>Without the assistance of the WCP, ABC would not be able to borrow as much against their accounts receivable and inventory, due to collateral requirements  </a:t>
            </a:r>
            <a:endParaRPr lang="en-US" sz="2000" dirty="0">
              <a:latin typeface="Source Sans Pro" panose="020B0503030403020204" pitchFamily="34" charset="0"/>
              <a:ea typeface="Source Sans Pro" panose="020B0503030403020204" pitchFamily="34" charset="0"/>
            </a:endParaRPr>
          </a:p>
          <a:p>
            <a:pPr>
              <a:lnSpc>
                <a:spcPct val="100000"/>
              </a:lnSpc>
            </a:pPr>
            <a:r>
              <a:rPr lang="en-US" sz="2000" dirty="0">
                <a:latin typeface="Source Sans Pro"/>
                <a:ea typeface="Source Sans Pro"/>
              </a:rPr>
              <a:t>The Lender can advance more funds against ABC’s larger inventory position with the support of the SBA’s guaranty, allowing the business to access the working capital</a:t>
            </a:r>
            <a:endParaRPr lang="en-US" sz="20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884712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34E35-61DC-4CA7-E827-A3E0985FBB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F1F8AD-F0AC-0C04-6E6A-E849267F5229}"/>
              </a:ext>
            </a:extLst>
          </p:cNvPr>
          <p:cNvSpPr>
            <a:spLocks noGrp="1"/>
          </p:cNvSpPr>
          <p:nvPr>
            <p:ph type="title"/>
          </p:nvPr>
        </p:nvSpPr>
        <p:spPr>
          <a:xfrm>
            <a:off x="2688492" y="298575"/>
            <a:ext cx="6288919" cy="499919"/>
          </a:xfrm>
        </p:spPr>
        <p:txBody>
          <a:bodyPr>
            <a:noAutofit/>
          </a:bodyPr>
          <a:lstStyle/>
          <a:p>
            <a:r>
              <a:rPr lang="en-US" sz="3200" spc="0" dirty="0">
                <a:solidFill>
                  <a:srgbClr val="002E6D"/>
                </a:solidFill>
                <a:latin typeface="Source Sans Pro" panose="020B0503030403020204" pitchFamily="34" charset="0"/>
                <a:ea typeface="Source Sans Pro" panose="020B0503030403020204" pitchFamily="34" charset="0"/>
              </a:rPr>
              <a:t>Export Financing with WCP</a:t>
            </a:r>
            <a:br>
              <a:rPr lang="en-US" sz="3200" spc="0" dirty="0">
                <a:solidFill>
                  <a:srgbClr val="002E6D"/>
                </a:solidFill>
                <a:latin typeface="Source Sans Pro" panose="020B0503030403020204" pitchFamily="34" charset="0"/>
                <a:ea typeface="Source Sans Pro" panose="020B0503030403020204" pitchFamily="34" charset="0"/>
              </a:rPr>
            </a:br>
            <a:endParaRPr lang="en-US" sz="3200" spc="0" dirty="0">
              <a:solidFill>
                <a:srgbClr val="002E6D"/>
              </a:solidFill>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28837E67-77B5-D575-3E32-798287BB6C1A}"/>
              </a:ext>
            </a:extLst>
          </p:cNvPr>
          <p:cNvSpPr>
            <a:spLocks noGrp="1"/>
          </p:cNvSpPr>
          <p:nvPr>
            <p:ph idx="1"/>
          </p:nvPr>
        </p:nvSpPr>
        <p:spPr>
          <a:xfrm>
            <a:off x="719138" y="1189509"/>
            <a:ext cx="10753724" cy="5590163"/>
          </a:xfrm>
        </p:spPr>
        <p:txBody>
          <a:bodyPr vert="horz" lIns="91440" tIns="45720" rIns="91440" bIns="45720" rtlCol="0" anchor="t">
            <a:noAutofit/>
          </a:bodyPr>
          <a:lstStyle/>
          <a:p>
            <a:pPr marL="0" indent="0">
              <a:lnSpc>
                <a:spcPct val="100000"/>
              </a:lnSpc>
              <a:spcBef>
                <a:spcPts val="600"/>
              </a:spcBef>
              <a:spcAft>
                <a:spcPts val="1200"/>
              </a:spcAft>
              <a:buNone/>
            </a:pPr>
            <a:r>
              <a:rPr lang="en-US" sz="2400" dirty="0">
                <a:latin typeface="Source Sans Pro"/>
                <a:ea typeface="Times New Roman" panose="02020603050405020304" pitchFamily="18" charset="0"/>
              </a:rPr>
              <a:t>The WCP was designed to provide lenders with the ability to </a:t>
            </a:r>
            <a:r>
              <a:rPr lang="en-US" sz="2400" b="1" dirty="0">
                <a:latin typeface="Source Sans Pro"/>
                <a:ea typeface="Times New Roman" panose="02020603050405020304" pitchFamily="18" charset="0"/>
              </a:rPr>
              <a:t>support both domestic and export orders</a:t>
            </a:r>
            <a:r>
              <a:rPr lang="en-US" sz="2400" dirty="0">
                <a:latin typeface="Source Sans Pro"/>
                <a:ea typeface="Times New Roman" panose="02020603050405020304" pitchFamily="18" charset="0"/>
              </a:rPr>
              <a:t> under a single facility   </a:t>
            </a:r>
            <a:endParaRPr lang="en-US" sz="2400" dirty="0">
              <a:ea typeface="Times New Roman" panose="02020603050405020304" pitchFamily="18" charset="0"/>
            </a:endParaRPr>
          </a:p>
          <a:p>
            <a:pPr marL="0" indent="0">
              <a:lnSpc>
                <a:spcPct val="100000"/>
              </a:lnSpc>
              <a:spcBef>
                <a:spcPts val="600"/>
              </a:spcBef>
              <a:spcAft>
                <a:spcPts val="1200"/>
              </a:spcAft>
              <a:buNone/>
            </a:pPr>
            <a:r>
              <a:rPr lang="en-US" sz="2400" dirty="0">
                <a:latin typeface="Source Sans Pro"/>
                <a:ea typeface="Times New Roman" panose="02020603050405020304" pitchFamily="18" charset="0"/>
              </a:rPr>
              <a:t>SBA defines an export as the sale of good or services to a foreign buyer which falls under two categories: </a:t>
            </a:r>
            <a:endParaRPr lang="en-US" sz="2400" dirty="0">
              <a:ea typeface="Times New Roman" panose="02020603050405020304" pitchFamily="18" charset="0"/>
            </a:endParaRPr>
          </a:p>
          <a:p>
            <a:pPr marL="227965" indent="-227965">
              <a:lnSpc>
                <a:spcPct val="100000"/>
              </a:lnSpc>
              <a:spcBef>
                <a:spcPts val="600"/>
              </a:spcBef>
              <a:spcAft>
                <a:spcPts val="1200"/>
              </a:spcAft>
            </a:pPr>
            <a:r>
              <a:rPr lang="en-US" sz="2400" b="1" dirty="0">
                <a:latin typeface="Source Sans Pro"/>
                <a:ea typeface="Times New Roman" panose="02020603050405020304" pitchFamily="18" charset="0"/>
              </a:rPr>
              <a:t>Domestic-to-Foreign Export: </a:t>
            </a:r>
            <a:r>
              <a:rPr lang="en-US" sz="2400" dirty="0">
                <a:latin typeface="Source Sans Pro"/>
                <a:ea typeface="Times New Roman" panose="02020603050405020304" pitchFamily="18" charset="0"/>
              </a:rPr>
              <a:t>a transaction in which the borrower sells to a foreign buyer and the goods leave a United States port of export   </a:t>
            </a:r>
            <a:endParaRPr lang="en-US" sz="2400" dirty="0">
              <a:ea typeface="Times New Roman" panose="02020603050405020304" pitchFamily="18" charset="0"/>
            </a:endParaRPr>
          </a:p>
          <a:p>
            <a:pPr marL="227965" indent="-227965">
              <a:lnSpc>
                <a:spcPct val="100000"/>
              </a:lnSpc>
              <a:spcBef>
                <a:spcPts val="600"/>
              </a:spcBef>
              <a:spcAft>
                <a:spcPts val="1200"/>
              </a:spcAft>
            </a:pPr>
            <a:r>
              <a:rPr lang="en-US" sz="2400" b="1" dirty="0">
                <a:latin typeface="Source Sans Pro"/>
                <a:ea typeface="Times New Roman" panose="02020603050405020304" pitchFamily="18" charset="0"/>
              </a:rPr>
              <a:t>Foreign-to-Foreign Export:</a:t>
            </a:r>
            <a:r>
              <a:rPr lang="en-US" sz="2400" dirty="0">
                <a:latin typeface="Source Sans Pro"/>
                <a:ea typeface="Times New Roman" panose="02020603050405020304" pitchFamily="18" charset="0"/>
              </a:rPr>
              <a:t> a transaction in which the borrower sells to a foreign buyer, but the goods do not leave a United States port of export</a:t>
            </a:r>
            <a:endParaRPr lang="en-US" sz="2400" dirty="0">
              <a:ea typeface="Times New Roman" panose="02020603050405020304" pitchFamily="18" charset="0"/>
            </a:endParaRPr>
          </a:p>
          <a:p>
            <a:pPr marL="685165" lvl="1" indent="-227965">
              <a:lnSpc>
                <a:spcPct val="100000"/>
              </a:lnSpc>
              <a:spcBef>
                <a:spcPts val="600"/>
              </a:spcBef>
              <a:spcAft>
                <a:spcPts val="1200"/>
              </a:spcAft>
            </a:pPr>
            <a:r>
              <a:rPr lang="en-US" sz="2000" i="1" dirty="0">
                <a:latin typeface="Source Sans Pro"/>
                <a:ea typeface="Times New Roman" panose="02020603050405020304" pitchFamily="18" charset="0"/>
              </a:rPr>
              <a:t>Foreign-to-Foreign exports refers only to accounts receivables as any inventory held outside the country is ineligible</a:t>
            </a:r>
            <a:r>
              <a:rPr lang="en-US" sz="2000" dirty="0">
                <a:latin typeface="Source Sans Pro"/>
                <a:ea typeface="Times New Roman" panose="02020603050405020304" pitchFamily="18" charset="0"/>
              </a:rPr>
              <a:t>  </a:t>
            </a:r>
            <a:endParaRPr lang="en-US" sz="2000" dirty="0">
              <a:ea typeface="Times New Roman" panose="02020603050405020304" pitchFamily="18" charset="0"/>
            </a:endParaRPr>
          </a:p>
          <a:p>
            <a:pPr marL="0" indent="0">
              <a:buNone/>
            </a:pPr>
            <a:endParaRPr lang="en-US" sz="2200" dirty="0">
              <a:ea typeface="Times New Roman" panose="02020603050405020304" pitchFamily="18" charset="0"/>
            </a:endParaRPr>
          </a:p>
        </p:txBody>
      </p:sp>
    </p:spTree>
    <p:extLst>
      <p:ext uri="{BB962C8B-B14F-4D97-AF65-F5344CB8AC3E}">
        <p14:creationId xmlns:p14="http://schemas.microsoft.com/office/powerpoint/2010/main" val="1681380490"/>
      </p:ext>
    </p:extLst>
  </p:cSld>
  <p:clrMapOvr>
    <a:masterClrMapping/>
  </p:clrMapOvr>
</p:sld>
</file>

<file path=ppt/theme/theme1.xml><?xml version="1.0" encoding="utf-8"?>
<a:theme xmlns:a="http://schemas.openxmlformats.org/drawingml/2006/main" name="SBA-Templat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37CFB215-5A2F-3E4C-AAB9-B56A6D35B450}" vid="{7709BF5B-D67C-CF45-A712-B4954C82151E}"/>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10B3008DB4F24DB082389DAF5BCE53" ma:contentTypeVersion="7" ma:contentTypeDescription="Create a new document." ma:contentTypeScope="" ma:versionID="3c07a9734b49e59ab3cc3762ff3a55ef">
  <xsd:schema xmlns:xsd="http://www.w3.org/2001/XMLSchema" xmlns:xs="http://www.w3.org/2001/XMLSchema" xmlns:p="http://schemas.microsoft.com/office/2006/metadata/properties" xmlns:ns2="b76d5990-cc8b-48bf-b1d4-9f5dc2784235" xmlns:ns3="f6f44a34-9711-4e5a-b564-ea42cbd5f704" targetNamespace="http://schemas.microsoft.com/office/2006/metadata/properties" ma:root="true" ma:fieldsID="24f9b992092119cd30519b5003fc6b7a" ns2:_="" ns3:_="">
    <xsd:import namespace="b76d5990-cc8b-48bf-b1d4-9f5dc2784235"/>
    <xsd:import namespace="f6f44a34-9711-4e5a-b564-ea42cbd5f704"/>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d5990-cc8b-48bf-b1d4-9f5dc27842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f44a34-9711-4e5a-b564-ea42cbd5f70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6f44a34-9711-4e5a-b564-ea42cbd5f704">
      <UserInfo>
        <DisplayName>Wilsey, Danielle M.</DisplayName>
        <AccountId>44</AccountId>
        <AccountType/>
      </UserInfo>
      <UserInfo>
        <DisplayName>LaMendola, Grace E.</DisplayName>
        <AccountId>14</AccountId>
        <AccountType/>
      </UserInfo>
      <UserInfo>
        <DisplayName>Schlegel, Keith S.</DisplayName>
        <AccountId>45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340F5C-3715-4E22-8BA9-2796635B25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d5990-cc8b-48bf-b1d4-9f5dc2784235"/>
    <ds:schemaRef ds:uri="f6f44a34-9711-4e5a-b564-ea42cbd5f7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A11E31-3BDF-4A25-A856-AFFD372E10B8}">
  <ds:schemaRefs>
    <ds:schemaRef ds:uri="b76d5990-cc8b-48bf-b1d4-9f5dc2784235"/>
    <ds:schemaRef ds:uri="http://schemas.openxmlformats.org/package/2006/metadata/core-properties"/>
    <ds:schemaRef ds:uri="http://www.w3.org/XML/1998/namespace"/>
    <ds:schemaRef ds:uri="http://schemas.microsoft.com/office/2006/documentManagement/types"/>
    <ds:schemaRef ds:uri="f6f44a34-9711-4e5a-b564-ea42cbd5f704"/>
    <ds:schemaRef ds:uri="http://purl.org/dc/elements/1.1/"/>
    <ds:schemaRef ds:uri="http://purl.org/dc/term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C132FCC6-6F8A-4107-A82F-C6805D448C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SBA_Template_Powerpoint_16x9_2020</Template>
  <TotalTime>6729</TotalTime>
  <Words>1931</Words>
  <Application>Microsoft Office PowerPoint</Application>
  <PresentationFormat>Widescreen</PresentationFormat>
  <Paragraphs>323</Paragraphs>
  <Slides>19</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Aptos Narrow</vt:lpstr>
      <vt:lpstr>Arial</vt:lpstr>
      <vt:lpstr>Calibri</vt:lpstr>
      <vt:lpstr>Source sans Pro</vt:lpstr>
      <vt:lpstr>Source sans Pro</vt:lpstr>
      <vt:lpstr>Source sans Pro</vt:lpstr>
      <vt:lpstr>Times New Roman</vt:lpstr>
      <vt:lpstr>Wingdings</vt:lpstr>
      <vt:lpstr>SBA-Template</vt:lpstr>
      <vt:lpstr>2_Office Theme</vt:lpstr>
      <vt:lpstr>PowerPoint Presentation</vt:lpstr>
      <vt:lpstr>Agenda </vt:lpstr>
      <vt:lpstr>SBA Introduction </vt:lpstr>
      <vt:lpstr>Why is Working Capital Critical to Business Success? </vt:lpstr>
      <vt:lpstr>Key Benefits of SBA Working Capital Pilot (WCP)   </vt:lpstr>
      <vt:lpstr>Types of WCP Loans </vt:lpstr>
      <vt:lpstr>WCP-ABL Borrowing Base Comparison </vt:lpstr>
      <vt:lpstr>Case Study  </vt:lpstr>
      <vt:lpstr>Export Financing with WCP </vt:lpstr>
      <vt:lpstr>Transaction-Based WCP </vt:lpstr>
      <vt:lpstr>WCP Delivery Methods: Transaction-Based </vt:lpstr>
      <vt:lpstr>Transaction-Based WCP Advance Rates Example </vt:lpstr>
      <vt:lpstr>Example: Transaction-Based WCP </vt:lpstr>
      <vt:lpstr>WCP Eligibility &amp; Requirements</vt:lpstr>
      <vt:lpstr>WCP Eligibility Requirements </vt:lpstr>
      <vt:lpstr>Why use trade credit insurance? </vt:lpstr>
      <vt:lpstr>Recap  </vt:lpstr>
      <vt:lpstr>Subscribe to SBA’s Working Capital Newsletter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Afework, Mulate (Contractor)</dc:creator>
  <cp:lastModifiedBy>Wegrzynowicz, Ursula M.</cp:lastModifiedBy>
  <cp:revision>14</cp:revision>
  <cp:lastPrinted>2025-02-19T19:10:59Z</cp:lastPrinted>
  <dcterms:created xsi:type="dcterms:W3CDTF">2021-01-27T20:19:10Z</dcterms:created>
  <dcterms:modified xsi:type="dcterms:W3CDTF">2025-04-17T22:35:20Z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0x0101003110B3008DB4F24DB082389DAF5BCE53</vt:lpwstr>
  </property>
</Properties>
</file>