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17"/>
  </p:notesMasterIdLst>
  <p:sldIdLst>
    <p:sldId id="299" r:id="rId2"/>
    <p:sldId id="398" r:id="rId3"/>
    <p:sldId id="408" r:id="rId4"/>
    <p:sldId id="397" r:id="rId5"/>
    <p:sldId id="399" r:id="rId6"/>
    <p:sldId id="401" r:id="rId7"/>
    <p:sldId id="400" r:id="rId8"/>
    <p:sldId id="403" r:id="rId9"/>
    <p:sldId id="404" r:id="rId10"/>
    <p:sldId id="396" r:id="rId11"/>
    <p:sldId id="402" r:id="rId12"/>
    <p:sldId id="405" r:id="rId13"/>
    <p:sldId id="406" r:id="rId14"/>
    <p:sldId id="407" r:id="rId15"/>
    <p:sldId id="283" r:id="rId16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85"/>
    <a:srgbClr val="B3D335"/>
    <a:srgbClr val="003B55"/>
    <a:srgbClr val="3897B0"/>
    <a:srgbClr val="000000"/>
    <a:srgbClr val="D7DF23"/>
    <a:srgbClr val="00A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3946"/>
  </p:normalViewPr>
  <p:slideViewPr>
    <p:cSldViewPr snapToGrid="0" snapToObjects="1">
      <p:cViewPr>
        <p:scale>
          <a:sx n="70" d="100"/>
          <a:sy n="70" d="100"/>
        </p:scale>
        <p:origin x="116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FF71BB2-A75F-8C40-AF4B-12D3FC790FC3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8E805B8-FE4F-5A4A-93F4-E989F9A244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4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3163"/>
            <a:ext cx="4225925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Record for staff not in attendance. 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https://imec.box.com/v/TeamHuddlesPast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8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have tried to implement lean initiatives that either failed or did not move the needle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47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Listening to his podcasts, reading his books    His focus was not the lean tools and systems but how to develop his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2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522" y="366714"/>
            <a:ext cx="8393468" cy="1392237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48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2" y="1871664"/>
            <a:ext cx="8393468" cy="4126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85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marL="771525" marR="0" indent="-257175" algn="l" defTabSz="685800" rtl="0" eaLnBrk="1" fontAlgn="auto" latinLnBrk="0" hangingPunct="1">
              <a:lnSpc>
                <a:spcPct val="85000"/>
              </a:lnSpc>
              <a:spcBef>
                <a:spcPts val="375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pPr marL="771525" marR="0" lvl="1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tabLst/>
              <a:defRPr/>
            </a:pPr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pPr marL="771525" marR="0" lvl="1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tabLst/>
              <a:defRPr/>
            </a:pPr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  <a:p>
            <a:pPr marL="771525" marR="0" lvl="1" indent="-257175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tabLst/>
              <a:defRPr/>
            </a:pPr>
            <a:endParaRPr lang="en-US" dirty="0">
              <a:effectLst/>
              <a:latin typeface="Avenir Next" panose="020B0503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4B57EA-5978-324C-9868-9A7E5D3E7FBD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A1AC87DE-5555-7EAD-294B-DBE0075F07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2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0"/>
            <a:ext cx="9144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546" t="10905" r="5650" b="-6668"/>
          <a:stretch/>
        </p:blipFill>
        <p:spPr>
          <a:xfrm>
            <a:off x="5553777" y="0"/>
            <a:ext cx="3611007" cy="616777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622" y="338998"/>
            <a:ext cx="8415338" cy="10350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 2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358" y="325541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4449" y="325541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029" y="325541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4449" y="506975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CD6CE22C-3E70-6A42-8DC2-E78FF7FA3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622" y="5342330"/>
            <a:ext cx="7097316" cy="1515670"/>
          </a:xfrm>
        </p:spPr>
        <p:txBody>
          <a:bodyPr anchor="ctr"/>
          <a:lstStyle>
            <a:lvl1pPr marL="0">
              <a:lnSpc>
                <a:spcPct val="100000"/>
              </a:lnSpc>
              <a:buNone/>
              <a:defRPr sz="165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358" y="506975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775AB86-78C3-674B-932D-55A7EEE10952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04103EB1-40C5-5C46-A387-7DC4D91B84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59" y="1982598"/>
            <a:ext cx="1406477" cy="1230668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C8DFC20C-93EC-7640-9AC4-DAC6F6503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75972" y="2038788"/>
            <a:ext cx="1101149" cy="110114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6A06729-AEEA-6144-88B4-0E540B6842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31896" y="1898871"/>
            <a:ext cx="1435231" cy="1313788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C5E5A41-411E-174E-A80A-4AB581FD87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4475" y="3797294"/>
            <a:ext cx="1473061" cy="120620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3771824-220B-7941-BD01-EF4C9E0B0E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93518" y="3642314"/>
            <a:ext cx="646648" cy="141154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30D63C2F-6F3A-AB40-84EA-0F6EFF4ED22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69302" y="3797294"/>
            <a:ext cx="1297825" cy="1193325"/>
          </a:xfrm>
          <a:prstGeom prst="rect">
            <a:avLst/>
          </a:prstGeom>
        </p:spPr>
      </p:pic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903D37BE-E055-4144-83A7-64768E56C4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4107" y="5069752"/>
            <a:ext cx="2594372" cy="396939"/>
          </a:xfrm>
        </p:spPr>
        <p:txBody>
          <a:bodyPr/>
          <a:lstStyle>
            <a:lvl1pPr marL="0" algn="ctr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66E995ED-B87B-D062-78F3-A20BAEBF74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13843" y="5848292"/>
            <a:ext cx="1083670" cy="6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Job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25DD569-0FEC-4646-A87F-67851996D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046" y="1344068"/>
            <a:ext cx="3646817" cy="447397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522" y="366715"/>
            <a:ext cx="8393468" cy="10006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Good News – Happy Clients!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2" y="1871665"/>
            <a:ext cx="4724400" cy="3227387"/>
          </a:xfr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06885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BB319-B74E-A34A-B294-2664B55447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522" y="5422232"/>
            <a:ext cx="4724400" cy="865856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sz="3000" b="1" i="0">
                <a:solidFill>
                  <a:srgbClr val="006885"/>
                </a:solidFill>
                <a:latin typeface="Avenir Next" panose="020B0503020202020204" pitchFamily="34" charset="0"/>
              </a:defRPr>
            </a:lvl1pPr>
            <a:lvl2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2pPr>
            <a:lvl3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3pPr>
            <a:lvl4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4pPr>
            <a:lvl5pPr>
              <a:buFont typeface="Arial" panose="020B0604020202020204" pitchFamily="34" charset="0"/>
              <a:buNone/>
              <a:defRPr sz="1875" b="1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Good Job, [Name]!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B3C2C6-02B3-6244-BD3F-19DE2C4FD96D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62244E-06CD-AC4F-ABAF-73EC81799BFC}"/>
              </a:ext>
            </a:extLst>
          </p:cNvPr>
          <p:cNvSpPr/>
          <p:nvPr userDrawn="1"/>
        </p:nvSpPr>
        <p:spPr>
          <a:xfrm rot="20549132">
            <a:off x="5756687" y="2368341"/>
            <a:ext cx="28341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venir Next" panose="020B0503020202020204" pitchFamily="34" charset="0"/>
              </a:rPr>
              <a:t>GOOD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Avenir Next" panose="020B0503020202020204" pitchFamily="34" charset="0"/>
              </a:rPr>
              <a:t>JOB!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E223592-6DE3-4222-8307-E0D7C7861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2888" y="1366838"/>
            <a:ext cx="3614737" cy="44116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BCCD957E-C630-F69C-6870-592C3284D2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F1869E74-5AD9-2B40-8CFB-EDA2A9FD9B2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98418876"/>
              </p:ext>
            </p:extLst>
          </p:nvPr>
        </p:nvGraphicFramePr>
        <p:xfrm>
          <a:off x="0" y="0"/>
          <a:ext cx="9144000" cy="682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7445">
                  <a:extLst>
                    <a:ext uri="{9D8B030D-6E8A-4147-A177-3AD203B41FA5}">
                      <a16:colId xmlns:a16="http://schemas.microsoft.com/office/drawing/2014/main" val="737376101"/>
                    </a:ext>
                  </a:extLst>
                </a:gridCol>
                <a:gridCol w="4576555">
                  <a:extLst>
                    <a:ext uri="{9D8B030D-6E8A-4147-A177-3AD203B41FA5}">
                      <a16:colId xmlns:a16="http://schemas.microsoft.com/office/drawing/2014/main" val="3590927954"/>
                    </a:ext>
                  </a:extLst>
                </a:gridCol>
              </a:tblGrid>
              <a:tr h="814088">
                <a:tc>
                  <a:txBody>
                    <a:bodyPr/>
                    <a:lstStyle/>
                    <a:p>
                      <a:pPr marL="347472" algn="l"/>
                      <a:r>
                        <a:rPr lang="en-US" sz="2400" dirty="0">
                          <a:latin typeface="Avenir Next" panose="020B0503020202020204" pitchFamily="34" charset="0"/>
                        </a:rPr>
                        <a:t> </a:t>
                      </a: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5"/>
                    </a:solidFill>
                  </a:tcPr>
                </a:tc>
                <a:tc>
                  <a:txBody>
                    <a:bodyPr/>
                    <a:lstStyle/>
                    <a:p>
                      <a:pPr marL="347472" algn="l"/>
                      <a:endParaRPr lang="en-US" sz="2400" dirty="0"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089783"/>
                  </a:ext>
                </a:extLst>
              </a:tr>
              <a:tr h="1429604">
                <a:tc>
                  <a:txBody>
                    <a:bodyPr/>
                    <a:lstStyle/>
                    <a:p>
                      <a:pPr marL="347472" algn="l"/>
                      <a:endParaRPr lang="en-US" sz="20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667421"/>
                  </a:ext>
                </a:extLst>
              </a:tr>
              <a:tr h="1523806">
                <a:tc>
                  <a:txBody>
                    <a:bodyPr/>
                    <a:lstStyle/>
                    <a:p>
                      <a:pPr marL="347472" algn="l"/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130429"/>
                  </a:ext>
                </a:extLst>
              </a:tr>
              <a:tr h="1545396">
                <a:tc>
                  <a:txBody>
                    <a:bodyPr/>
                    <a:lstStyle/>
                    <a:p>
                      <a:pPr marL="347472" algn="l"/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714771"/>
                  </a:ext>
                </a:extLst>
              </a:tr>
              <a:tr h="1516986">
                <a:tc>
                  <a:txBody>
                    <a:bodyPr/>
                    <a:lstStyle/>
                    <a:p>
                      <a:pPr marL="347472" algn="l"/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7472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dirty="0">
                        <a:solidFill>
                          <a:srgbClr val="B3D335"/>
                        </a:solidFill>
                        <a:latin typeface="Avenir Next" panose="020B0503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D3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83927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E20330A-9143-8241-BFEF-8D4E1630CDF7}"/>
              </a:ext>
            </a:extLst>
          </p:cNvPr>
          <p:cNvSpPr txBox="1"/>
          <p:nvPr userDrawn="1"/>
        </p:nvSpPr>
        <p:spPr>
          <a:xfrm>
            <a:off x="207334" y="-532733"/>
            <a:ext cx="34608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2D7FA9F-ED4F-5047-80C9-2C6A8384E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220" y="233363"/>
            <a:ext cx="4237434" cy="553446"/>
          </a:xfrm>
        </p:spPr>
        <p:txBody>
          <a:bodyPr/>
          <a:lstStyle>
            <a:lvl1pPr>
              <a:buNone/>
              <a:defRPr sz="2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23657D1-C882-1A45-8EE4-C09F59E509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2109" y="233363"/>
            <a:ext cx="4237434" cy="553446"/>
          </a:xfrm>
        </p:spPr>
        <p:txBody>
          <a:bodyPr/>
          <a:lstStyle>
            <a:lvl1pPr>
              <a:buNone/>
              <a:defRPr sz="20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14D4DBE-6A1A-034F-9C26-2B1A095060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4220" y="828787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D262293-7287-C849-9326-210731B90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2109" y="828787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BA17EDF-5111-0A4C-9E31-B5B4FF7ABE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220" y="2296080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4B612D9-A2C4-DE44-8573-BEC9A2ECE1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2109" y="2296080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642B0E1-90A6-7D46-83D6-6F215E77E2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220" y="3848434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7F10728-8694-2A44-91F4-D7911ECFD9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62109" y="3848434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A5826317-66D1-E74A-9370-B01BFBAAAA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4220" y="5379523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3B5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6CAD6E3D-ECB7-734B-A4D9-7674AD1163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62109" y="5379523"/>
            <a:ext cx="4237434" cy="1425315"/>
          </a:xfrm>
        </p:spPr>
        <p:txBody>
          <a:bodyPr anchor="ctr"/>
          <a:lstStyle>
            <a:lvl1pPr>
              <a:buNone/>
              <a:defRPr sz="1500" b="0" i="0">
                <a:solidFill>
                  <a:srgbClr val="006885"/>
                </a:solidFill>
                <a:latin typeface="Avenir Next Medium" panose="020B0503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C6BBCB5E-6069-AD41-8CAE-2945C4E133BD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2F7D911F-A5E0-27E4-DBE1-5B3F530B8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7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BC42BE-44E0-DF4E-B9E5-386390273A1B}"/>
              </a:ext>
            </a:extLst>
          </p:cNvPr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3B55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53DE04-1548-714B-A4FC-4500F0453EEF}"/>
              </a:ext>
            </a:extLst>
          </p:cNvPr>
          <p:cNvSpPr/>
          <p:nvPr userDrawn="1"/>
        </p:nvSpPr>
        <p:spPr>
          <a:xfrm>
            <a:off x="447294" y="3632380"/>
            <a:ext cx="1303269" cy="461177"/>
          </a:xfrm>
          <a:prstGeom prst="rect">
            <a:avLst/>
          </a:prstGeom>
          <a:solidFill>
            <a:srgbClr val="B3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FE1A10-26AB-1747-8D8E-E23FBB9F3286}"/>
              </a:ext>
            </a:extLst>
          </p:cNvPr>
          <p:cNvSpPr txBox="1">
            <a:spLocks/>
          </p:cNvSpPr>
          <p:nvPr userDrawn="1"/>
        </p:nvSpPr>
        <p:spPr>
          <a:xfrm>
            <a:off x="447294" y="3710444"/>
            <a:ext cx="1303269" cy="32542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rgbClr val="003B55"/>
                </a:solidFill>
                <a:latin typeface="Avenir Next" panose="020B0503020202020204" pitchFamily="34" charset="0"/>
              </a:rPr>
              <a:t>IMEC.org</a:t>
            </a: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6317C5-A4AB-3840-9B59-F61CD68FD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964" y="4610478"/>
            <a:ext cx="244068" cy="24362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AE3D8E-59CD-5546-AD07-6642DDFF2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964" y="4273275"/>
            <a:ext cx="244068" cy="24493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23B4FF60-B002-4844-9CD9-2281616FB713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C9DF4B31-1BC9-67B7-0DBD-C6AA6C697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13843" y="5848292"/>
            <a:ext cx="1083670" cy="6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3B55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604" y="884948"/>
            <a:ext cx="7232397" cy="4780547"/>
          </a:xfr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1250" b="1" i="0">
                <a:solidFill>
                  <a:srgbClr val="3897B0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488" y="5711825"/>
            <a:ext cx="4162425" cy="541338"/>
          </a:xfrm>
        </p:spPr>
        <p:txBody>
          <a:bodyPr/>
          <a:lstStyle>
            <a:lvl1pPr>
              <a:lnSpc>
                <a:spcPct val="100000"/>
              </a:lnSpc>
              <a:buNone/>
              <a:defRPr sz="1875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2FA52E-EBE6-3140-A92E-CD16FB2657A4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D7A024-BE4F-B165-28FD-B4F4FB8E2A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395" y="198627"/>
            <a:ext cx="8214975" cy="4990422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>
                <a:solidFill>
                  <a:srgbClr val="3897B0"/>
                </a:solidFill>
                <a:latin typeface="Avenir Next Heavy" panose="020B0903020202020204" pitchFamily="34" charset="0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9600" dirty="0"/>
              <a:t>PLAN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9600" dirty="0"/>
              <a:t>IMPLEMENT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9600" dirty="0">
                <a:solidFill>
                  <a:srgbClr val="B3D335"/>
                </a:solidFill>
              </a:rPr>
              <a:t>EXCEL.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680E2FC-6114-9548-8811-0487924FAF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3843" y="5848292"/>
            <a:ext cx="1083670" cy="6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529" y="0"/>
            <a:ext cx="5495925" cy="1414464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529" y="1674814"/>
            <a:ext cx="5495925" cy="429042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31794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8448848-98EA-CB4F-915C-B5AC317FE851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9" name="Picture Placeholder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6561A8E-35BC-D74F-8945-03AE9FFF2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03" r="37003"/>
          <a:stretch/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D9D8460-4664-4355-BDD3-EA113FA29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76525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3326D9E1-3470-25EA-7DDB-5B1FD7BEBF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529" y="0"/>
            <a:ext cx="5495925" cy="1414464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529" y="1674814"/>
            <a:ext cx="5495925" cy="429042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31794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8448848-98EA-CB4F-915C-B5AC317FE851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8" name="Picture 7" descr="A picture containing person, yellow, handcart&#10;&#10;Description automatically generated">
            <a:extLst>
              <a:ext uri="{FF2B5EF4-FFF2-40B4-BE49-F238E27FC236}">
                <a16:creationId xmlns:a16="http://schemas.microsoft.com/office/drawing/2014/main" id="{09F23DF2-F19E-B648-B31C-DEB5C0873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196" t="147" r="26827" b="147"/>
          <a:stretch/>
        </p:blipFill>
        <p:spPr>
          <a:xfrm>
            <a:off x="0" y="-1"/>
            <a:ext cx="2676525" cy="6858001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12FAFB0-9FF0-4BE4-AB0B-9EDB628CC5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76525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43FE1ABD-2B08-4AD0-9F1B-5E30DAEE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3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529" y="0"/>
            <a:ext cx="5495925" cy="1414464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82529" y="1674814"/>
            <a:ext cx="5495925" cy="429042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31794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8448848-98EA-CB4F-915C-B5AC317FE851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375519EA-97D1-0140-8875-3003BC9C8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42" t="3685" r="37252" b="7119"/>
          <a:stretch/>
        </p:blipFill>
        <p:spPr>
          <a:xfrm>
            <a:off x="0" y="0"/>
            <a:ext cx="2676525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A9E3E-218F-4D53-991F-E6887C1B22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76525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3F0C67F2-F6E2-EC22-CB1C-7C9E74899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329" y="1"/>
            <a:ext cx="5495925" cy="1414457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329" y="1674813"/>
            <a:ext cx="5645944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362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3746631-CBD2-5545-8E52-05854170BA2E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6B40EA-622C-A249-BD82-F2C8FEFC3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178" t="9682" r="17028" b="2529"/>
          <a:stretch/>
        </p:blipFill>
        <p:spPr>
          <a:xfrm>
            <a:off x="6286500" y="-21381"/>
            <a:ext cx="2857500" cy="289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83C41-E773-DB48-84F2-6DFB9C09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796" t="6547" r="4205" b="-427"/>
          <a:stretch/>
        </p:blipFill>
        <p:spPr>
          <a:xfrm>
            <a:off x="6286499" y="2956664"/>
            <a:ext cx="2857501" cy="2883705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CC110C7-6516-4A75-9FA4-FE484A091E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-16626"/>
            <a:ext cx="2857500" cy="28844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BD55C5-8CDF-4C12-A584-06452BC862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0" y="2940040"/>
            <a:ext cx="2857500" cy="28844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F6F5AE25-B359-A3A6-DD33-E9EC46AF39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1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329" y="1"/>
            <a:ext cx="5495925" cy="1414457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329" y="1674813"/>
            <a:ext cx="5645944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36296" y="1414465"/>
            <a:ext cx="5399120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33746631-CBD2-5545-8E52-05854170BA2E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10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BE70FB78-AC9E-574E-8FCB-82EAC08CF6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979" r="16979"/>
          <a:stretch>
            <a:fillRect/>
          </a:stretch>
        </p:blipFill>
        <p:spPr>
          <a:xfrm>
            <a:off x="6286500" y="2956666"/>
            <a:ext cx="2857500" cy="2883703"/>
          </a:xfrm>
          <a:prstGeom prst="rect">
            <a:avLst/>
          </a:prstGeom>
        </p:spPr>
      </p:pic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AC89A6A0-363A-9748-BBF7-0A0A0060D3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964" r="16964"/>
          <a:stretch>
            <a:fillRect/>
          </a:stretch>
        </p:blipFill>
        <p:spPr>
          <a:xfrm>
            <a:off x="6286500" y="2"/>
            <a:ext cx="2857500" cy="288370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35C22-5C90-44D1-B142-75D93910E2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0"/>
            <a:ext cx="2857500" cy="28844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1F4B2A5-AE2A-4935-9296-6F11EB60EE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0" y="2956666"/>
            <a:ext cx="2857500" cy="28844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D63AF30F-031E-85EB-9387-95330F77D7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4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329" y="1"/>
            <a:ext cx="8622304" cy="1414457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329" y="4424806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3746631-CBD2-5545-8E52-05854170BA2E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12" descr="A person talking to another person&#10;&#10;Description automatically generated with low confidence">
            <a:extLst>
              <a:ext uri="{FF2B5EF4-FFF2-40B4-BE49-F238E27FC236}">
                <a16:creationId xmlns:a16="http://schemas.microsoft.com/office/drawing/2014/main" id="{13FCF1FD-1DF6-614C-B868-71FB96162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80" b="280"/>
          <a:stretch>
            <a:fillRect/>
          </a:stretch>
        </p:blipFill>
        <p:spPr>
          <a:xfrm>
            <a:off x="365522" y="1678797"/>
            <a:ext cx="2549607" cy="2536406"/>
          </a:xfrm>
          <a:prstGeom prst="rect">
            <a:avLst/>
          </a:prstGeom>
        </p:spPr>
      </p:pic>
      <p:pic>
        <p:nvPicPr>
          <p:cNvPr id="14" name="Picture Placeholder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C74940D8-CB50-EE49-9E08-688FEAF2F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8" r="38"/>
          <a:stretch>
            <a:fillRect/>
          </a:stretch>
        </p:blipFill>
        <p:spPr>
          <a:xfrm>
            <a:off x="3328988" y="1679575"/>
            <a:ext cx="2549525" cy="2535238"/>
          </a:xfrm>
          <a:prstGeom prst="rect">
            <a:avLst/>
          </a:prstGeom>
        </p:spPr>
      </p:pic>
      <p:pic>
        <p:nvPicPr>
          <p:cNvPr id="17" name="Picture Placeholder 1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98AA2F4-639F-584A-9635-5AE493650F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280" b="280"/>
          <a:stretch>
            <a:fillRect/>
          </a:stretch>
        </p:blipFill>
        <p:spPr>
          <a:xfrm>
            <a:off x="6270625" y="1679575"/>
            <a:ext cx="2549525" cy="2535238"/>
          </a:xfrm>
          <a:prstGeom prst="rect">
            <a:avLst/>
          </a:prstGeom>
        </p:spPr>
      </p:pic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4769031C-02BA-0347-AD6B-81B7FE5EF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9717" y="4424806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7D6531B-3E41-3840-9C7C-B652E2EC68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6950" y="4424806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BFE7688-4655-5344-A53B-FC9C0F2B1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329" y="5124893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58DD3244-1030-5345-8461-FE39830C71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717" y="5124893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12AC3F89-4601-8246-8F72-90867D33BF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6950" y="5124893"/>
            <a:ext cx="2461021" cy="6683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82C17-0C69-4CAA-A093-6EDE8DD5D7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4638" y="1612354"/>
            <a:ext cx="2734569" cy="264675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95CBFD0-DED2-42A4-894B-B65F0D191D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04715" y="1596254"/>
            <a:ext cx="2734569" cy="264675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82AE1E2-DADA-4483-8A54-01981A363F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8102" y="1623622"/>
            <a:ext cx="2734569" cy="264675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028B7C32-BA3D-F846-223B-61E3A7190C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522" y="366714"/>
            <a:ext cx="8393468" cy="10931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282" y="4442089"/>
            <a:ext cx="254960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6075AF8-8D0D-4D4E-A154-8E3A6BC0B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1282" y="5183247"/>
            <a:ext cx="254960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B3416E1-C6AE-F04F-A176-C5A880C6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2684" y="4442089"/>
            <a:ext cx="254960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98DC21A-66B8-D34C-9167-0B263C71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32684" y="5183247"/>
            <a:ext cx="254960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532186-E89D-BF45-936C-74423218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4087" y="4442089"/>
            <a:ext cx="254960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E48250F-46DE-8F4E-9B56-9A7ED8EBA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4087" y="5183247"/>
            <a:ext cx="2549606" cy="86442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2BB83DF-FECD-054E-9191-8E5F6DD68566}"/>
              </a:ext>
            </a:extLst>
          </p:cNvPr>
          <p:cNvSpPr txBox="1">
            <a:spLocks/>
          </p:cNvSpPr>
          <p:nvPr userDrawn="1"/>
        </p:nvSpPr>
        <p:spPr>
          <a:xfrm>
            <a:off x="7336033" y="6468315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tx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49074832-60F2-5B34-2DCE-E748A99DC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5902" y="5878865"/>
            <a:ext cx="1083671" cy="6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7573"/>
            <a:ext cx="9144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546" t="10905" r="5650" b="-6668"/>
          <a:stretch/>
        </p:blipFill>
        <p:spPr>
          <a:xfrm>
            <a:off x="5516350" y="0"/>
            <a:ext cx="3648434" cy="6167770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622" y="360263"/>
            <a:ext cx="8415338" cy="10350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 1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622" y="2876365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9607" y="2876365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029" y="2876365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69607" y="5456979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622" y="5449406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65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B775AB86-78C3-674B-932D-55A7EEE10952}"/>
              </a:ext>
            </a:extLst>
          </p:cNvPr>
          <p:cNvSpPr txBox="1">
            <a:spLocks/>
          </p:cNvSpPr>
          <p:nvPr userDrawn="1"/>
        </p:nvSpPr>
        <p:spPr>
          <a:xfrm>
            <a:off x="7997323" y="6469209"/>
            <a:ext cx="1063197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903D37BE-E055-4144-83A7-64768E56C4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4107" y="4576988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4200" b="1" i="0">
                <a:solidFill>
                  <a:srgbClr val="B3D335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000,000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B950A70-B9E7-8E44-A358-897F8F6FA1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9932" y="1748003"/>
            <a:ext cx="1045360" cy="894224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D5EA80E-0FC1-B445-AC70-75B6068753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64205" y="4273664"/>
            <a:ext cx="1045360" cy="92571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01C9C85-7CDF-B240-B628-5B4CB01437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3947" y="4185501"/>
            <a:ext cx="1013876" cy="1013876"/>
          </a:xfrm>
          <a:prstGeom prst="rect">
            <a:avLst/>
          </a:prstGeom>
        </p:spPr>
      </p:pic>
      <p:pic>
        <p:nvPicPr>
          <p:cNvPr id="13" name="Picture 1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0C710A0-7EBC-1445-8F52-9F96D430B2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3948" y="1770051"/>
            <a:ext cx="1202794" cy="86903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FDA103E4-7D0D-6544-9D10-9B62C1D88E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47195" y="1772561"/>
            <a:ext cx="1579313" cy="869666"/>
          </a:xfrm>
          <a:prstGeom prst="rect">
            <a:avLst/>
          </a:prstGeom>
        </p:spPr>
      </p:pic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09A494D-3B3F-054F-837E-F3DFC7C720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3622" y="3281806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8017653E-829F-C747-84BD-88D6238B08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9607" y="3281806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04C74C37-4F73-C54E-B8E6-CE61A6B136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1029" y="3281806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464E542B-D126-DF46-8350-68532FDD21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69607" y="5863473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B3BE9A4-B83C-2D49-910A-24DEC60B3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3622" y="5863473"/>
            <a:ext cx="2594372" cy="792418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D21B56B8-D187-5844-8622-CAA602CE12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5720" y="5267793"/>
            <a:ext cx="2594372" cy="396939"/>
          </a:xfrm>
        </p:spPr>
        <p:txBody>
          <a:bodyPr/>
          <a:lstStyle>
            <a:lvl1pPr marL="0" algn="l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1500" b="0" i="0">
                <a:latin typeface="Avenir Next" panose="020B0503020202020204" pitchFamily="34" charset="0"/>
              </a:defRPr>
            </a:lvl2pPr>
            <a:lvl3pPr>
              <a:buNone/>
              <a:defRPr sz="1500" b="0" i="0">
                <a:latin typeface="Avenir Next" panose="020B0503020202020204" pitchFamily="34" charset="0"/>
              </a:defRPr>
            </a:lvl3pPr>
            <a:lvl4pPr>
              <a:buNone/>
              <a:defRPr sz="1500" b="0" i="0">
                <a:latin typeface="Avenir Next" panose="020B0503020202020204" pitchFamily="34" charset="0"/>
              </a:defRPr>
            </a:lvl4pPr>
            <a:lvl5pPr>
              <a:buNone/>
              <a:defRPr sz="15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83A7EB60-A71F-82CF-253D-B4C90BCB1D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13843" y="5848292"/>
            <a:ext cx="1083670" cy="6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D9F4-61C1-B943-9632-D9CA63134CF8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E72A-DA3F-234C-878F-DD72C5FA95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2" r:id="rId2"/>
    <p:sldLayoutId id="2147483693" r:id="rId3"/>
    <p:sldLayoutId id="2147483697" r:id="rId4"/>
    <p:sldLayoutId id="2147483689" r:id="rId5"/>
    <p:sldLayoutId id="2147483694" r:id="rId6"/>
    <p:sldLayoutId id="2147483691" r:id="rId7"/>
    <p:sldLayoutId id="2147483696" r:id="rId8"/>
    <p:sldLayoutId id="2147483690" r:id="rId9"/>
    <p:sldLayoutId id="2147483695" r:id="rId10"/>
    <p:sldLayoutId id="2147483665" r:id="rId11"/>
    <p:sldLayoutId id="2147483663" r:id="rId12"/>
    <p:sldLayoutId id="2147483688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loscudo@IMEC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5803F-5B49-6C4B-A1D4-CE83D3B63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604" y="727587"/>
            <a:ext cx="8214975" cy="4990422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dirty="0"/>
              <a:t>THE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dirty="0"/>
              <a:t>LEAN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6000" dirty="0">
                <a:solidFill>
                  <a:srgbClr val="B3D335"/>
                </a:solidFill>
              </a:rPr>
              <a:t>ROADMAP: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Driving Value &amp; Engagement for Lasting Change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3600" dirty="0">
              <a:solidFill>
                <a:srgbClr val="B3D335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Avenir Next LT Pro Demi" panose="020B07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bg1">
                    <a:lumMod val="95000"/>
                  </a:schemeClr>
                </a:solidFill>
                <a:latin typeface="Avenir Next LT Pro Demi" panose="020B0704020202020204" pitchFamily="34" charset="0"/>
              </a:rPr>
              <a:t>March 13, 2025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2000" b="0" dirty="0">
              <a:solidFill>
                <a:schemeClr val="bg1">
                  <a:lumMod val="95000"/>
                </a:schemeClr>
              </a:solidFill>
              <a:latin typeface="Avenir Next LT Pro Demi" panose="020B07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bg1">
                    <a:lumMod val="95000"/>
                  </a:schemeClr>
                </a:solidFill>
                <a:latin typeface="Avenir Next LT Pro Demi" panose="020B0704020202020204" pitchFamily="34" charset="0"/>
              </a:rPr>
              <a:t>Mark Loscudo, Technical Specialist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bg1">
                    <a:lumMod val="95000"/>
                  </a:schemeClr>
                </a:solidFill>
                <a:latin typeface="Avenir Next LT Pro Demi" panose="020B07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Mloscudo@IMEC.org</a:t>
            </a:r>
            <a:endParaRPr lang="en-US" sz="2000" b="0" dirty="0">
              <a:solidFill>
                <a:schemeClr val="bg1">
                  <a:lumMod val="95000"/>
                </a:schemeClr>
              </a:solidFill>
              <a:latin typeface="Avenir Next LT Pro Demi" panose="020B07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bg1">
                    <a:lumMod val="95000"/>
                  </a:schemeClr>
                </a:solidFill>
                <a:latin typeface="Avenir Next LT Pro Demi" panose="020B0704020202020204" pitchFamily="34" charset="0"/>
              </a:rPr>
              <a:t>513-827-5259</a:t>
            </a:r>
          </a:p>
        </p:txBody>
      </p:sp>
    </p:spTree>
    <p:extLst>
      <p:ext uri="{BB962C8B-B14F-4D97-AF65-F5344CB8AC3E}">
        <p14:creationId xmlns:p14="http://schemas.microsoft.com/office/powerpoint/2010/main" val="285204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4C374-314B-4A61-869A-2771F258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DC6E3F-00D0-9BD7-61F9-EC38BCEEE7A8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3176FE-2D89-AA47-44EE-3260360A0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3"/>
            <a:ext cx="8778478" cy="598631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>
              <a:latin typeface="Avenir Next LT Pro Demi" panose="020B0704020202020204" pitchFamily="34" charset="0"/>
            </a:endParaRPr>
          </a:p>
          <a:p>
            <a:r>
              <a:rPr lang="en-US" sz="3600" dirty="0">
                <a:latin typeface="Avenir Next LT Pro Demi" panose="020B0704020202020204" pitchFamily="34" charset="0"/>
              </a:rPr>
              <a:t>2. </a:t>
            </a:r>
            <a:r>
              <a:rPr lang="en-US" sz="3200" dirty="0">
                <a:latin typeface="Avenir Next LT Pro Demi" panose="020B0704020202020204" pitchFamily="34" charset="0"/>
              </a:rPr>
              <a:t>Scheduling Time for Improvement:</a:t>
            </a:r>
          </a:p>
          <a:p>
            <a:endParaRPr lang="en-US" sz="3200" dirty="0">
              <a:latin typeface="Avenir Next LT Pro Light" panose="020B03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Most improvements, (Daily Kaizen), are found on the shop floor.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If time is not scheduled, improvement work will not get done.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Giving people time to make improvements will turn them into Lean thinkers, problem solvers, and doers.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Dedicating time for improvement work will more than makeup lost production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000" b="0" dirty="0">
                <a:solidFill>
                  <a:srgbClr val="3897B0"/>
                </a:solidFill>
                <a:latin typeface="Avenir Next LT Pro Light" panose="020B0304020202020204" pitchFamily="34" charset="0"/>
              </a:rPr>
              <a:t>A critical aspect of developing people.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000" dirty="0">
              <a:solidFill>
                <a:srgbClr val="3897B0"/>
              </a:solidFill>
              <a:latin typeface="Avenir Next LT Pro Light" panose="020B0304020202020204" pitchFamily="34" charset="0"/>
            </a:endParaRPr>
          </a:p>
          <a:p>
            <a:r>
              <a:rPr lang="en-US" sz="3000" dirty="0">
                <a:latin typeface="Avenir Next LT Pro Light" panose="020B0304020202020204" pitchFamily="34" charset="0"/>
              </a:rPr>
              <a:t>Don’t let “busy” get in the way of daily improvement!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939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F5FE9-2D63-EAFE-45C9-37A0A925A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BBC5C-874E-2D56-68CF-0700D5C1773F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9F6933-A326-2257-FA59-16026940A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4"/>
            <a:ext cx="8393468" cy="538862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>
              <a:solidFill>
                <a:srgbClr val="003B55"/>
              </a:solidFill>
            </a:endParaRPr>
          </a:p>
          <a:p>
            <a:r>
              <a:rPr lang="en-US" sz="3200" dirty="0">
                <a:latin typeface="Avenir Next LT Pro Demi" panose="020B0704020202020204" pitchFamily="34" charset="0"/>
              </a:rPr>
              <a:t>3.Creating Standard Work: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The number one enemy of continuous improvement is tribal knowledge.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Standard Work is the fundamental basis for continuous improvement on the shop floor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Following standards creates an environment of discipline, stability, and continuous improvement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3897B0"/>
                </a:solidFill>
                <a:latin typeface="Avenir Next LT Pro Light" panose="020B0304020202020204" pitchFamily="34" charset="0"/>
              </a:rPr>
              <a:t>A critical step for developing people.</a:t>
            </a:r>
            <a:endParaRPr lang="en-US" sz="3200" b="0" dirty="0">
              <a:solidFill>
                <a:srgbClr val="3897B0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75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C6E7-4054-F82C-2CE8-C5DEF9FFE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887D89-3C27-6CDB-5040-4B5040DA3EA1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BD458B-762F-CD41-4D78-F3347CC3A3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4"/>
            <a:ext cx="8393468" cy="538862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/>
          </a:p>
          <a:p>
            <a:r>
              <a:rPr lang="en-US" sz="3200" dirty="0">
                <a:latin typeface="Avenir Next LT Pro Demi" panose="020B0704020202020204" pitchFamily="34" charset="0"/>
              </a:rPr>
              <a:t>4. Develop a Robust 5S System:</a:t>
            </a:r>
          </a:p>
          <a:p>
            <a:endParaRPr lang="en-US" sz="3200" b="0" dirty="0">
              <a:solidFill>
                <a:srgbClr val="3897B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Fundamental starting point for daily Kaizen.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Team members learn to see waste, conduct simple problem solving, and countermeasures.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Direct linkage to the Daily Huddle, creating accountability.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3897B0"/>
                </a:solidFill>
                <a:latin typeface="Avenir Next LT Pro Light" panose="020B0304020202020204" pitchFamily="34" charset="0"/>
              </a:rPr>
              <a:t>A critical step for developing people.</a:t>
            </a:r>
          </a:p>
          <a:p>
            <a:r>
              <a:rPr lang="en-US" sz="28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1140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421E1-7FE4-8CAA-7F0E-72DB14E3D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FCBD82-F599-6C72-BFBC-DFB9B394411A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1618D2-B324-57E4-AC9F-F9BC2BBB7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3"/>
            <a:ext cx="8393468" cy="5553639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/>
          </a:p>
          <a:p>
            <a:r>
              <a:rPr lang="en-US" sz="3200" dirty="0"/>
              <a:t>5. </a:t>
            </a:r>
            <a:r>
              <a:rPr lang="en-US" sz="3200" dirty="0">
                <a:latin typeface="Avenir Next LT Pro Demi" panose="020B0704020202020204" pitchFamily="34" charset="0"/>
              </a:rPr>
              <a:t>Creating Your Model Line:</a:t>
            </a:r>
          </a:p>
          <a:p>
            <a:endParaRPr lang="en-US" sz="3200" dirty="0">
              <a:solidFill>
                <a:srgbClr val="3897B0"/>
              </a:solidFill>
              <a:latin typeface="Avenir Next LT Pro Demi" panose="020B07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Creates a controlled area to learn and apply Lean principles, systems, and tools.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Going narrow and deep vs. wide and shallow to develop your best practices and culture before expanding to other areas your production system.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An area of best practices to teach new leadership.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897B0"/>
                </a:solidFill>
                <a:latin typeface="Avenir Next LT Pro Light" panose="020B0304020202020204" pitchFamily="34" charset="0"/>
              </a:rPr>
              <a:t>A critical step for developing people.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76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7914B-D7B3-30AC-4DA3-C9DAD76F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9D743B-1312-B0B5-2398-DC0E81A746F6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F82422-DB36-FD85-9355-4AC9F3666A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4"/>
            <a:ext cx="8393468" cy="538862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venir Next LT Pro Demi" panose="020B0704020202020204" pitchFamily="34" charset="0"/>
              </a:rPr>
              <a:t>Your Challenge:</a:t>
            </a:r>
          </a:p>
          <a:p>
            <a:endParaRPr lang="en-US" sz="3600" b="0" dirty="0">
              <a:latin typeface="Avenir Next LT Pro Light" panose="020B03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Just get started!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Keep it simple.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Start with the Daily Huddle and begin scheduling time for improvement work on the shop floor (</a:t>
            </a:r>
            <a:r>
              <a:rPr lang="en-US" sz="32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do this first</a:t>
            </a: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Begin creating documented standard and standardize 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Make 5S your initial area for daily improvement and accountability.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Create your Model Line, your sandbox, to develop your best practices and Lean Culture.</a:t>
            </a:r>
          </a:p>
        </p:txBody>
      </p:sp>
    </p:spTree>
    <p:extLst>
      <p:ext uri="{BB962C8B-B14F-4D97-AF65-F5344CB8AC3E}">
        <p14:creationId xmlns:p14="http://schemas.microsoft.com/office/powerpoint/2010/main" val="336388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28B343B9-23B0-4E1D-8291-39291245E5FA}"/>
              </a:ext>
            </a:extLst>
          </p:cNvPr>
          <p:cNvSpPr txBox="1">
            <a:spLocks/>
          </p:cNvSpPr>
          <p:nvPr/>
        </p:nvSpPr>
        <p:spPr>
          <a:xfrm>
            <a:off x="226312" y="1610397"/>
            <a:ext cx="7071122" cy="1266781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9000" b="1" i="0" kern="1200">
                <a:solidFill>
                  <a:srgbClr val="00688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3D6799-F316-4EDA-AFE7-9F1B453CA730}"/>
              </a:ext>
            </a:extLst>
          </p:cNvPr>
          <p:cNvSpPr/>
          <p:nvPr/>
        </p:nvSpPr>
        <p:spPr>
          <a:xfrm>
            <a:off x="730062" y="4302381"/>
            <a:ext cx="4572000" cy="6161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sz="1500" dirty="0">
                <a:solidFill>
                  <a:schemeClr val="bg1"/>
                </a:solidFill>
                <a:latin typeface="Avenir Next" panose="020B0503020202020204" pitchFamily="34" charset="0"/>
              </a:rPr>
              <a:t>info@IMEC.org</a:t>
            </a:r>
          </a:p>
          <a:p>
            <a:pPr marL="0" indent="0" algn="l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sz="1500" dirty="0">
                <a:solidFill>
                  <a:schemeClr val="bg1"/>
                </a:solidFill>
                <a:latin typeface="Avenir Next" panose="020B0503020202020204" pitchFamily="34" charset="0"/>
              </a:rPr>
              <a:t>888-806-4632</a:t>
            </a:r>
          </a:p>
        </p:txBody>
      </p:sp>
    </p:spTree>
    <p:extLst>
      <p:ext uri="{BB962C8B-B14F-4D97-AF65-F5344CB8AC3E}">
        <p14:creationId xmlns:p14="http://schemas.microsoft.com/office/powerpoint/2010/main" val="423234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FCB90-60B9-FB2C-9216-458E9FD9E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62D423-BF28-B6AF-4BB6-288F33ACF442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26E9A7-E947-7BC0-A361-7D690C93A6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69741"/>
            <a:ext cx="8393468" cy="595909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venir Next LT Pro Demi" panose="020B0704020202020204" pitchFamily="34" charset="0"/>
              </a:rPr>
              <a:t>Why Have So Many Lean Transformations Failed?</a:t>
            </a:r>
          </a:p>
          <a:p>
            <a:endParaRPr lang="en-US" sz="2800" dirty="0">
              <a:solidFill>
                <a:schemeClr val="accent1">
                  <a:lumMod val="90000"/>
                  <a:lumOff val="10000"/>
                </a:schemeClr>
              </a:solidFill>
              <a:latin typeface="Avenir Next LT Pro Light" panose="020B0304020202020204" pitchFamily="34" charset="0"/>
            </a:endParaRPr>
          </a:p>
          <a:p>
            <a:r>
              <a:rPr lang="en-US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venir Next LT Pro Light" panose="020B0304020202020204" pitchFamily="34" charset="0"/>
              </a:rPr>
              <a:t>We spend precious resources training people, teaching them Lean tools.. What we don’t do is  </a:t>
            </a:r>
            <a:r>
              <a:rPr lang="en-US" sz="2800" u="sng" dirty="0">
                <a:solidFill>
                  <a:schemeClr val="accent1">
                    <a:lumMod val="90000"/>
                    <a:lumOff val="10000"/>
                  </a:schemeClr>
                </a:solidFill>
                <a:latin typeface="Avenir Next LT Pro Light" panose="020B0304020202020204" pitchFamily="34" charset="0"/>
              </a:rPr>
              <a:t>Develop People </a:t>
            </a:r>
            <a:r>
              <a:rPr lang="en-US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venir Next LT Pro Light" panose="020B0304020202020204" pitchFamily="34" charset="0"/>
              </a:rPr>
              <a:t>to be lean thinkers and problem solvers. </a:t>
            </a:r>
            <a:r>
              <a:rPr lang="en-US" sz="2800" dirty="0">
                <a:latin typeface="Avenir Next LT Pro Light" panose="020B0304020202020204" pitchFamily="34" charset="0"/>
              </a:rPr>
              <a:t>We are left we a graveyard of failures</a:t>
            </a:r>
            <a:r>
              <a:rPr lang="en-US" sz="28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…</a:t>
            </a:r>
            <a:endParaRPr lang="en-US" sz="2800" dirty="0">
              <a:solidFill>
                <a:schemeClr val="accent1">
                  <a:lumMod val="90000"/>
                  <a:lumOff val="10000"/>
                </a:schemeClr>
              </a:solidFill>
              <a:latin typeface="Avenir Next LT Pro Light" panose="020B0304020202020204" pitchFamily="34" charset="0"/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13241-BC9B-2C77-F2E3-6FEE0D4C2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307" y="3049290"/>
            <a:ext cx="4243897" cy="335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1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9E3BD-DE43-23B6-4942-67FA4A1AE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31074-0FD9-9571-4027-60A6352EEFC0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D58B9A-2EF2-A746-E28A-9882FB5AB0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69743"/>
            <a:ext cx="8393468" cy="173581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 Next LT Pro Demi" panose="020B0704020202020204" pitchFamily="34" charset="0"/>
              </a:rPr>
              <a:t>Why Have So Many Lean Transformations failed?</a:t>
            </a:r>
          </a:p>
          <a:p>
            <a:endParaRPr lang="en-US" sz="3600" b="0" dirty="0">
              <a:latin typeface="Avenir Next LT Pro Light" panose="020B0304020202020204" pitchFamily="34" charset="0"/>
            </a:endParaRPr>
          </a:p>
          <a:p>
            <a:r>
              <a:rPr lang="en-US" sz="280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Ryan Tierney, from the UK and Author of “Lean Made Simple”, gives us a clue. He describes Lean “as taking any Process - any Process - and removing anything from it that does not add value”.</a:t>
            </a:r>
          </a:p>
          <a:p>
            <a:endParaRPr lang="en-US" sz="2800" dirty="0">
              <a:solidFill>
                <a:srgbClr val="003B55"/>
              </a:solidFill>
              <a:latin typeface="Avenir Next LT Pro Light" panose="020B0304020202020204" pitchFamily="34" charset="0"/>
            </a:endParaRPr>
          </a:p>
          <a:p>
            <a:r>
              <a:rPr lang="en-US" sz="280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He goes on further: </a:t>
            </a: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“</a:t>
            </a:r>
            <a:r>
              <a:rPr lang="en-US" sz="2800" dirty="0">
                <a:latin typeface="Avenir Next LT Pro Light" panose="020B0304020202020204" pitchFamily="34" charset="0"/>
              </a:rPr>
              <a:t>Lean is a mindset that must permeate the thinking of every person in the company. </a:t>
            </a:r>
            <a:r>
              <a:rPr lang="en-US" sz="280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That’s got to start at the top.  The number one reason why lean implementations fail is that leadership / senior management doesn't truly buy in and fully support the change</a:t>
            </a:r>
            <a:r>
              <a:rPr lang="en-US" sz="28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“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2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A5901-5C13-9C25-4C09-8562B689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96C250-08B7-AA0E-514D-E1E72F5647C5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260089-7DBB-6C74-0670-7A180A169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293914"/>
            <a:ext cx="8393468" cy="609055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venir Next LT Pro Demi" panose="020B0704020202020204" pitchFamily="34" charset="0"/>
              </a:rPr>
              <a:t>Some Basic Understandings:</a:t>
            </a:r>
          </a:p>
          <a:p>
            <a:endParaRPr lang="en-US" sz="3600" dirty="0"/>
          </a:p>
          <a:p>
            <a:endParaRPr lang="en-US" sz="3600" dirty="0">
              <a:latin typeface="Avenir Next LT Pro Light" panose="020B03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latin typeface="Avenir Next LT Pro Light" panose="020B0304020202020204" pitchFamily="34" charset="0"/>
              </a:rPr>
              <a:t>Who determines value?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800" b="0" dirty="0">
              <a:latin typeface="Avenir Next LT Pro Light" panose="020B03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latin typeface="Avenir Next LT Pro Light" panose="020B0304020202020204" pitchFamily="34" charset="0"/>
              </a:rPr>
              <a:t>Where is value created?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2800" b="0" dirty="0">
              <a:latin typeface="Avenir Next LT Pro Light" panose="020B03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latin typeface="Avenir Next LT Pro Light" panose="020B0304020202020204" pitchFamily="34" charset="0"/>
              </a:rPr>
              <a:t>What makes up the cost of creating value?</a:t>
            </a:r>
          </a:p>
        </p:txBody>
      </p:sp>
    </p:spTree>
    <p:extLst>
      <p:ext uri="{BB962C8B-B14F-4D97-AF65-F5344CB8AC3E}">
        <p14:creationId xmlns:p14="http://schemas.microsoft.com/office/powerpoint/2010/main" val="21818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AF75B-AB03-55BE-34A6-90A940398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D1FF2D-5467-830D-376A-8E0FBB4C1095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579FD5-87A9-D356-42C0-34F3911B2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149516"/>
            <a:ext cx="8393468" cy="95314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 Next LT Pro Demi" panose="020B0704020202020204" pitchFamily="34" charset="0"/>
              </a:rPr>
              <a:t>A True Transformation is About Eliminating or Reducing Waste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1985DA-529B-9209-930F-5CD68BC6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72" y="1394212"/>
            <a:ext cx="7234802" cy="40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73A4D-D6F4-92D1-0B9E-FC489453F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8BD46-8408-8BD6-0BD4-79AE0925C474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7A59A3-AB3F-E945-AA95-B4CAEC9259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4"/>
            <a:ext cx="8393468" cy="538862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 LT Pro Demi" panose="020B0704020202020204" pitchFamily="34" charset="0"/>
              </a:rPr>
              <a:t>Engaged Senior Leaders: </a:t>
            </a:r>
            <a:r>
              <a:rPr lang="en-US" sz="24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Dedicated and Involved at all levels of the organization, making expectations crystal clear, visible, engaged, providing the necessary resources. No handoffs!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 LT Pro Demi" panose="020B0704020202020204" pitchFamily="34" charset="0"/>
              </a:rPr>
              <a:t>Training:</a:t>
            </a:r>
            <a:r>
              <a:rPr lang="en-US" sz="28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 </a:t>
            </a:r>
            <a:r>
              <a:rPr lang="en-US" sz="24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Teaching the organization about waste, learning to see waste, and how to apply the right countermeasures at the right time.</a:t>
            </a:r>
          </a:p>
          <a:p>
            <a:endParaRPr lang="en-US" sz="2400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Next LT Pro Demi" panose="020B0704020202020204" pitchFamily="34" charset="0"/>
              </a:rPr>
              <a:t>Creating True Engagement</a:t>
            </a:r>
            <a:r>
              <a:rPr lang="en-US" sz="2800" dirty="0">
                <a:latin typeface="Avenir Next LT Pro Light" panose="020B0304020202020204" pitchFamily="34" charset="0"/>
              </a:rPr>
              <a:t>: </a:t>
            </a:r>
            <a:r>
              <a:rPr lang="en-US" sz="24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A combination of the technical aspect and a people societal process.  What’s missing in most transformation efforts</a:t>
            </a:r>
            <a:r>
              <a:rPr lang="en-US" sz="2400" b="0" dirty="0">
                <a:solidFill>
                  <a:srgbClr val="003B55"/>
                </a:solidFill>
                <a:latin typeface="Avenir Next Demi Bold" panose="020B0503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1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2288-5CDD-B5D4-BC22-E3EAB2386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43F9C0-2F13-47BA-DC33-B3F3120FD469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D4E509-7833-F613-18CD-EA848D1508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174" y="366714"/>
            <a:ext cx="8393468" cy="5388626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b="0" dirty="0"/>
          </a:p>
          <a:p>
            <a:r>
              <a:rPr lang="en-US" sz="3200" b="0" dirty="0">
                <a:latin typeface="Avenir Next LT Pro Demi" panose="020B0704020202020204" pitchFamily="34" charset="0"/>
              </a:rPr>
              <a:t>Keep it simple! </a:t>
            </a:r>
            <a:r>
              <a:rPr lang="en-US" sz="2800" b="0" dirty="0">
                <a:solidFill>
                  <a:srgbClr val="00B0F0"/>
                </a:solidFill>
                <a:latin typeface="Avenir Next LT Pro Demi" panose="020B0704020202020204" pitchFamily="34" charset="0"/>
              </a:rPr>
              <a:t> </a:t>
            </a:r>
            <a:endParaRPr lang="en-US" sz="2400" b="0" dirty="0">
              <a:solidFill>
                <a:srgbClr val="00B0F0"/>
              </a:solidFill>
              <a:latin typeface="Avenir Next LT Pro Demi" panose="020B0704020202020204" pitchFamily="34" charset="0"/>
            </a:endParaRPr>
          </a:p>
          <a:p>
            <a:endParaRPr lang="en-US" sz="2800" b="0" dirty="0">
              <a:solidFill>
                <a:srgbClr val="000000"/>
              </a:solidFill>
              <a:latin typeface="Avenir Next LT Pro Light" panose="020B0304020202020204" pitchFamily="34" charset="0"/>
            </a:endParaRPr>
          </a:p>
          <a:p>
            <a:r>
              <a:rPr lang="en-US" sz="2800" b="0" dirty="0">
                <a:latin typeface="Avenir Next LT Pro Demi" panose="020B0704020202020204" pitchFamily="34" charset="0"/>
              </a:rPr>
              <a:t>Five Initial Critical Steps of </a:t>
            </a:r>
            <a:r>
              <a:rPr lang="en-US" sz="2800" b="0" u="sng" dirty="0">
                <a:latin typeface="Avenir Next LT Pro Demi" panose="020B0704020202020204" pitchFamily="34" charset="0"/>
              </a:rPr>
              <a:t>Developing Your People </a:t>
            </a:r>
            <a:r>
              <a:rPr lang="en-US" sz="2800" b="0" dirty="0">
                <a:latin typeface="Avenir Next LT Pro Demi" panose="020B0704020202020204" pitchFamily="34" charset="0"/>
              </a:rPr>
              <a:t>and Creating a Lean Culture</a:t>
            </a:r>
            <a:r>
              <a:rPr lang="en-US" sz="2800" b="0" dirty="0"/>
              <a:t>:</a:t>
            </a:r>
          </a:p>
          <a:p>
            <a:endParaRPr lang="en-US" sz="2800" b="0" dirty="0">
              <a:solidFill>
                <a:srgbClr val="003B55"/>
              </a:solidFill>
              <a:latin typeface="Avenir Next LT Pro Light" panose="020B03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The Daily Huddle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Schedule time for Improvement</a:t>
            </a:r>
          </a:p>
          <a:p>
            <a:pPr marL="514350" indent="-514350">
              <a:buAutoNum type="arabicPeriod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Create Standard Work</a:t>
            </a:r>
          </a:p>
          <a:p>
            <a:pPr marL="514350" indent="-514350">
              <a:buAutoNum type="arabicPeriod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Develop a robust 5S Process</a:t>
            </a:r>
          </a:p>
          <a:p>
            <a:pPr marL="514350" indent="-514350">
              <a:buAutoNum type="arabicPeriod"/>
            </a:pPr>
            <a:r>
              <a:rPr lang="en-US" sz="2800" b="0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Establish your Model Line</a:t>
            </a:r>
            <a:r>
              <a:rPr lang="en-US" sz="2800" b="0" dirty="0">
                <a:solidFill>
                  <a:srgbClr val="000000"/>
                </a:solidFill>
                <a:latin typeface="Avenir Next LT Pro Light" panose="020B0304020202020204" pitchFamily="34" charset="0"/>
              </a:rPr>
              <a:t>	</a:t>
            </a:r>
            <a:endParaRPr lang="en-US" sz="3600" b="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8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1FCB9-7A16-A590-1CDD-C4253D8DD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3C84A-6E14-CE8E-198C-B61902FE51C4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CF07C-565F-E23F-4D61-A1F089AD2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4"/>
            <a:ext cx="8393468" cy="5388626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/>
          </a:p>
          <a:p>
            <a:pPr marL="514350" indent="-514350">
              <a:buAutoNum type="arabicPeriod"/>
            </a:pPr>
            <a:r>
              <a:rPr lang="en-US" sz="3200" dirty="0">
                <a:latin typeface="Avenir Next LT Pro Demi" panose="020B0704020202020204" pitchFamily="34" charset="0"/>
              </a:rPr>
              <a:t>Daily Huddle: Where the team comes together every day to engage and execute:</a:t>
            </a:r>
          </a:p>
          <a:p>
            <a:endParaRPr lang="en-US" sz="3200" dirty="0"/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The most important meeting of the day.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Epicenter of critical information coming into the team and out of the team to other stakeholders.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B55"/>
                </a:solidFill>
                <a:latin typeface="Avenir Next LT Pro Light" panose="020B0304020202020204" pitchFamily="34" charset="0"/>
              </a:rPr>
              <a:t>It’s about execution producing what the customer wants, how much they want, when they want it, and agreed on quality.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6885"/>
                </a:solidFill>
                <a:latin typeface="Avenir Next LT Pro Light" panose="020B0304020202020204" pitchFamily="34" charset="0"/>
              </a:rPr>
              <a:t>A critical step for developing people.</a:t>
            </a:r>
          </a:p>
        </p:txBody>
      </p:sp>
    </p:spTree>
    <p:extLst>
      <p:ext uri="{BB962C8B-B14F-4D97-AF65-F5344CB8AC3E}">
        <p14:creationId xmlns:p14="http://schemas.microsoft.com/office/powerpoint/2010/main" val="237991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5E42E-E458-FF14-D106-593F911A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7D963D-8094-4894-BC4D-466025776697}"/>
              </a:ext>
            </a:extLst>
          </p:cNvPr>
          <p:cNvCxnSpPr/>
          <p:nvPr/>
        </p:nvCxnSpPr>
        <p:spPr>
          <a:xfrm>
            <a:off x="528917" y="1102660"/>
            <a:ext cx="77992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1E8549-4F98-B8F4-1154-89797B2E2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522" y="366714"/>
            <a:ext cx="8393468" cy="538862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venir Next LT Pro Demi" panose="020B0704020202020204" pitchFamily="34" charset="0"/>
              </a:rPr>
              <a:t>Where Do We Start?</a:t>
            </a:r>
          </a:p>
          <a:p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8BC7F2-AD00-BD89-B555-7E0A3976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9" y="1838607"/>
            <a:ext cx="7183980" cy="404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99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EC Theme 1">
      <a:dk1>
        <a:srgbClr val="000000"/>
      </a:dk1>
      <a:lt1>
        <a:srgbClr val="FFFFFF"/>
      </a:lt1>
      <a:dk2>
        <a:srgbClr val="FEFFFF"/>
      </a:dk2>
      <a:lt2>
        <a:srgbClr val="E7E6E6"/>
      </a:lt2>
      <a:accent1>
        <a:srgbClr val="003B55"/>
      </a:accent1>
      <a:accent2>
        <a:srgbClr val="B3D334"/>
      </a:accent2>
      <a:accent3>
        <a:srgbClr val="006885"/>
      </a:accent3>
      <a:accent4>
        <a:srgbClr val="00A8E5"/>
      </a:accent4>
      <a:accent5>
        <a:srgbClr val="3F6619"/>
      </a:accent5>
      <a:accent6>
        <a:srgbClr val="D5D5D5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9061</TotalTime>
  <Words>821</Words>
  <Application>Microsoft Office PowerPoint</Application>
  <PresentationFormat>On-screen Show (4:3)</PresentationFormat>
  <Paragraphs>114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Avenir Next</vt:lpstr>
      <vt:lpstr>Avenir Next Demi Bold</vt:lpstr>
      <vt:lpstr>Avenir Next Heavy</vt:lpstr>
      <vt:lpstr>Avenir Next LT Pro Demi</vt:lpstr>
      <vt:lpstr>Avenir Next LT Pro Light</vt:lpstr>
      <vt:lpstr>Avenir Next Medium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AHEAD FASTER</dc:title>
  <dc:creator>Heather Ferreria</dc:creator>
  <cp:lastModifiedBy>Camryn Tunney</cp:lastModifiedBy>
  <cp:revision>589</cp:revision>
  <cp:lastPrinted>2025-03-12T02:59:29Z</cp:lastPrinted>
  <dcterms:created xsi:type="dcterms:W3CDTF">2020-12-09T14:52:08Z</dcterms:created>
  <dcterms:modified xsi:type="dcterms:W3CDTF">2025-03-13T03:38:52Z</dcterms:modified>
</cp:coreProperties>
</file>