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8" r:id="rId2"/>
    <p:sldId id="294" r:id="rId3"/>
    <p:sldId id="289" r:id="rId4"/>
    <p:sldId id="293" r:id="rId5"/>
    <p:sldId id="306" r:id="rId6"/>
    <p:sldId id="291" r:id="rId7"/>
    <p:sldId id="285" r:id="rId8"/>
    <p:sldId id="295" r:id="rId9"/>
    <p:sldId id="296" r:id="rId10"/>
    <p:sldId id="279" r:id="rId11"/>
    <p:sldId id="297" r:id="rId12"/>
    <p:sldId id="298" r:id="rId13"/>
    <p:sldId id="299" r:id="rId14"/>
    <p:sldId id="301" r:id="rId15"/>
    <p:sldId id="300" r:id="rId16"/>
    <p:sldId id="307" r:id="rId17"/>
    <p:sldId id="302" r:id="rId18"/>
    <p:sldId id="303" r:id="rId19"/>
    <p:sldId id="305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F23"/>
    <a:srgbClr val="B3D335"/>
    <a:srgbClr val="006885"/>
    <a:srgbClr val="006835"/>
    <a:srgbClr val="003B55"/>
    <a:srgbClr val="389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/>
    <p:restoredTop sz="94039" autoAdjust="0"/>
  </p:normalViewPr>
  <p:slideViewPr>
    <p:cSldViewPr snapToGrid="0" snapToObjects="1">
      <p:cViewPr varScale="1">
        <p:scale>
          <a:sx n="70" d="100"/>
          <a:sy n="70" d="100"/>
        </p:scale>
        <p:origin x="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D061C5-AE79-421E-A85A-3AB0EE0B2A21}" type="doc">
      <dgm:prSet loTypeId="urn:microsoft.com/office/officeart/2005/8/layout/radial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A9F1A4E-F1F5-4B11-89E2-92A06DD27E4E}">
      <dgm:prSet phldrT="[Text]"/>
      <dgm:spPr>
        <a:solidFill>
          <a:srgbClr val="B3D335"/>
        </a:solidFill>
      </dgm:spPr>
      <dgm:t>
        <a:bodyPr/>
        <a:lstStyle/>
        <a:p>
          <a:r>
            <a:rPr lang="en-US" dirty="0"/>
            <a:t>Risk Management</a:t>
          </a:r>
        </a:p>
      </dgm:t>
    </dgm:pt>
    <dgm:pt modelId="{EE412E94-D11C-488F-A787-8CC8B65F0F08}" type="parTrans" cxnId="{B049B8B4-C1B5-4C85-969C-331B939717B8}">
      <dgm:prSet/>
      <dgm:spPr/>
      <dgm:t>
        <a:bodyPr/>
        <a:lstStyle/>
        <a:p>
          <a:endParaRPr lang="en-US"/>
        </a:p>
      </dgm:t>
    </dgm:pt>
    <dgm:pt modelId="{C1B2C83A-A38F-4139-9A75-55047630A281}" type="sibTrans" cxnId="{B049B8B4-C1B5-4C85-969C-331B939717B8}">
      <dgm:prSet/>
      <dgm:spPr/>
      <dgm:t>
        <a:bodyPr/>
        <a:lstStyle/>
        <a:p>
          <a:endParaRPr lang="en-US"/>
        </a:p>
      </dgm:t>
    </dgm:pt>
    <dgm:pt modelId="{40217DF4-7DE1-4A4B-8D97-6616B75B5CB1}">
      <dgm:prSet phldrT="[Text]"/>
      <dgm:spPr>
        <a:solidFill>
          <a:srgbClr val="B3D335"/>
        </a:solidFill>
      </dgm:spPr>
      <dgm:t>
        <a:bodyPr/>
        <a:lstStyle/>
        <a:p>
          <a:r>
            <a:rPr lang="en-US" dirty="0"/>
            <a:t>Identify</a:t>
          </a:r>
        </a:p>
      </dgm:t>
    </dgm:pt>
    <dgm:pt modelId="{E97077BD-B6BD-41F8-A68B-39A2629F82F9}" type="parTrans" cxnId="{261E95DF-96F1-44BF-9B99-DCE88BF60BA0}">
      <dgm:prSet/>
      <dgm:spPr/>
      <dgm:t>
        <a:bodyPr/>
        <a:lstStyle/>
        <a:p>
          <a:endParaRPr lang="en-US"/>
        </a:p>
      </dgm:t>
    </dgm:pt>
    <dgm:pt modelId="{AF4B246C-1A44-43AE-B12C-BAC4A848F8C7}" type="sibTrans" cxnId="{261E95DF-96F1-44BF-9B99-DCE88BF60BA0}">
      <dgm:prSet/>
      <dgm:spPr>
        <a:solidFill>
          <a:srgbClr val="B3D335"/>
        </a:solidFill>
      </dgm:spPr>
      <dgm:t>
        <a:bodyPr/>
        <a:lstStyle/>
        <a:p>
          <a:endParaRPr lang="en-US"/>
        </a:p>
      </dgm:t>
    </dgm:pt>
    <dgm:pt modelId="{DEBC6E53-7500-4392-A802-60DB2C80FA6F}">
      <dgm:prSet phldrT="[Text]"/>
      <dgm:spPr>
        <a:solidFill>
          <a:srgbClr val="B3D335"/>
        </a:solidFill>
      </dgm:spPr>
      <dgm:t>
        <a:bodyPr/>
        <a:lstStyle/>
        <a:p>
          <a:r>
            <a:rPr lang="en-US" dirty="0"/>
            <a:t>Assess</a:t>
          </a:r>
        </a:p>
      </dgm:t>
    </dgm:pt>
    <dgm:pt modelId="{A96245F5-C5F7-4044-BA8F-4AFE1C2F9C26}" type="parTrans" cxnId="{DCFF850C-F9CD-4C0F-AECE-6D5C72AF7710}">
      <dgm:prSet/>
      <dgm:spPr/>
      <dgm:t>
        <a:bodyPr/>
        <a:lstStyle/>
        <a:p>
          <a:endParaRPr lang="en-US"/>
        </a:p>
      </dgm:t>
    </dgm:pt>
    <dgm:pt modelId="{30249823-D091-490C-A339-5A905215F370}" type="sibTrans" cxnId="{DCFF850C-F9CD-4C0F-AECE-6D5C72AF7710}">
      <dgm:prSet/>
      <dgm:spPr>
        <a:solidFill>
          <a:srgbClr val="B3D335"/>
        </a:solidFill>
      </dgm:spPr>
      <dgm:t>
        <a:bodyPr/>
        <a:lstStyle/>
        <a:p>
          <a:endParaRPr lang="en-US"/>
        </a:p>
      </dgm:t>
    </dgm:pt>
    <dgm:pt modelId="{521FBFAA-D3C7-4694-8E4C-6A1C800207D3}">
      <dgm:prSet phldrT="[Text]"/>
      <dgm:spPr>
        <a:solidFill>
          <a:srgbClr val="B3D335"/>
        </a:solidFill>
      </dgm:spPr>
      <dgm:t>
        <a:bodyPr/>
        <a:lstStyle/>
        <a:p>
          <a:r>
            <a:rPr lang="en-US" dirty="0"/>
            <a:t>Mitigate</a:t>
          </a:r>
        </a:p>
      </dgm:t>
    </dgm:pt>
    <dgm:pt modelId="{E2EC5A22-1861-4D9C-8BD8-96B1C22797DD}" type="parTrans" cxnId="{2AD73DA2-C09F-451C-B5A2-3F4B1A63DD3A}">
      <dgm:prSet/>
      <dgm:spPr/>
      <dgm:t>
        <a:bodyPr/>
        <a:lstStyle/>
        <a:p>
          <a:endParaRPr lang="en-US"/>
        </a:p>
      </dgm:t>
    </dgm:pt>
    <dgm:pt modelId="{77574474-7228-46DA-BE47-94B1B4DD8F69}" type="sibTrans" cxnId="{2AD73DA2-C09F-451C-B5A2-3F4B1A63DD3A}">
      <dgm:prSet/>
      <dgm:spPr>
        <a:solidFill>
          <a:srgbClr val="B3D335"/>
        </a:solidFill>
      </dgm:spPr>
      <dgm:t>
        <a:bodyPr/>
        <a:lstStyle/>
        <a:p>
          <a:endParaRPr lang="en-US"/>
        </a:p>
      </dgm:t>
    </dgm:pt>
    <dgm:pt modelId="{E1C0C324-0C4D-4767-8EED-1A90461F8ADF}">
      <dgm:prSet phldrT="[Text]"/>
      <dgm:spPr>
        <a:solidFill>
          <a:srgbClr val="B3D335"/>
        </a:solidFill>
      </dgm:spPr>
      <dgm:t>
        <a:bodyPr/>
        <a:lstStyle/>
        <a:p>
          <a:r>
            <a:rPr lang="en-US" dirty="0"/>
            <a:t>Monitor</a:t>
          </a:r>
        </a:p>
      </dgm:t>
    </dgm:pt>
    <dgm:pt modelId="{D46DC7E1-15B7-44D3-A183-8D2EF680BDDE}" type="parTrans" cxnId="{6B76ADE8-ECE9-4465-87E6-183877C29FE3}">
      <dgm:prSet/>
      <dgm:spPr/>
      <dgm:t>
        <a:bodyPr/>
        <a:lstStyle/>
        <a:p>
          <a:endParaRPr lang="en-US"/>
        </a:p>
      </dgm:t>
    </dgm:pt>
    <dgm:pt modelId="{74804165-92BA-4608-B789-D9D6F0E4BA11}" type="sibTrans" cxnId="{6B76ADE8-ECE9-4465-87E6-183877C29FE3}">
      <dgm:prSet/>
      <dgm:spPr>
        <a:solidFill>
          <a:srgbClr val="B3D335"/>
        </a:solidFill>
      </dgm:spPr>
      <dgm:t>
        <a:bodyPr/>
        <a:lstStyle/>
        <a:p>
          <a:endParaRPr lang="en-US"/>
        </a:p>
      </dgm:t>
    </dgm:pt>
    <dgm:pt modelId="{3BDBC851-B6F4-410E-A65B-2D6A9DD9BA35}" type="pres">
      <dgm:prSet presAssocID="{E6D061C5-AE79-421E-A85A-3AB0EE0B2A2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5446FF-B7D9-473B-8C7A-2FFBB97A5541}" type="pres">
      <dgm:prSet presAssocID="{7A9F1A4E-F1F5-4B11-89E2-92A06DD27E4E}" presName="centerShape" presStyleLbl="node0" presStyleIdx="0" presStyleCnt="1"/>
      <dgm:spPr/>
    </dgm:pt>
    <dgm:pt modelId="{BEA83302-28C7-4732-9E8A-B0AE941CAF04}" type="pres">
      <dgm:prSet presAssocID="{40217DF4-7DE1-4A4B-8D97-6616B75B5CB1}" presName="node" presStyleLbl="node1" presStyleIdx="0" presStyleCnt="4">
        <dgm:presLayoutVars>
          <dgm:bulletEnabled val="1"/>
        </dgm:presLayoutVars>
      </dgm:prSet>
      <dgm:spPr/>
    </dgm:pt>
    <dgm:pt modelId="{0B4683DA-ACAA-48EB-88CA-A10FFC20B441}" type="pres">
      <dgm:prSet presAssocID="{40217DF4-7DE1-4A4B-8D97-6616B75B5CB1}" presName="dummy" presStyleCnt="0"/>
      <dgm:spPr/>
    </dgm:pt>
    <dgm:pt modelId="{843DD356-7E0D-450B-961F-65E828417645}" type="pres">
      <dgm:prSet presAssocID="{AF4B246C-1A44-43AE-B12C-BAC4A848F8C7}" presName="sibTrans" presStyleLbl="sibTrans2D1" presStyleIdx="0" presStyleCnt="4"/>
      <dgm:spPr/>
    </dgm:pt>
    <dgm:pt modelId="{71509192-AFDD-4567-99ED-68D92AA7024C}" type="pres">
      <dgm:prSet presAssocID="{DEBC6E53-7500-4392-A802-60DB2C80FA6F}" presName="node" presStyleLbl="node1" presStyleIdx="1" presStyleCnt="4">
        <dgm:presLayoutVars>
          <dgm:bulletEnabled val="1"/>
        </dgm:presLayoutVars>
      </dgm:prSet>
      <dgm:spPr/>
    </dgm:pt>
    <dgm:pt modelId="{13651E00-8429-4061-81DB-A5D44091D956}" type="pres">
      <dgm:prSet presAssocID="{DEBC6E53-7500-4392-A802-60DB2C80FA6F}" presName="dummy" presStyleCnt="0"/>
      <dgm:spPr/>
    </dgm:pt>
    <dgm:pt modelId="{C3B39E6A-D019-4199-96E7-9A730766AC6D}" type="pres">
      <dgm:prSet presAssocID="{30249823-D091-490C-A339-5A905215F370}" presName="sibTrans" presStyleLbl="sibTrans2D1" presStyleIdx="1" presStyleCnt="4"/>
      <dgm:spPr/>
    </dgm:pt>
    <dgm:pt modelId="{3B34D20B-5B7E-4D97-A780-9F4168865C4C}" type="pres">
      <dgm:prSet presAssocID="{521FBFAA-D3C7-4694-8E4C-6A1C800207D3}" presName="node" presStyleLbl="node1" presStyleIdx="2" presStyleCnt="4">
        <dgm:presLayoutVars>
          <dgm:bulletEnabled val="1"/>
        </dgm:presLayoutVars>
      </dgm:prSet>
      <dgm:spPr/>
    </dgm:pt>
    <dgm:pt modelId="{3F7B32AD-726C-4977-817E-B4F11CFF8AD7}" type="pres">
      <dgm:prSet presAssocID="{521FBFAA-D3C7-4694-8E4C-6A1C800207D3}" presName="dummy" presStyleCnt="0"/>
      <dgm:spPr/>
    </dgm:pt>
    <dgm:pt modelId="{0B8D80FB-D9C1-4C12-B181-2EAF248BC2F2}" type="pres">
      <dgm:prSet presAssocID="{77574474-7228-46DA-BE47-94B1B4DD8F69}" presName="sibTrans" presStyleLbl="sibTrans2D1" presStyleIdx="2" presStyleCnt="4"/>
      <dgm:spPr/>
    </dgm:pt>
    <dgm:pt modelId="{8C56BDEA-017D-4871-AC2F-E109832520E2}" type="pres">
      <dgm:prSet presAssocID="{E1C0C324-0C4D-4767-8EED-1A90461F8ADF}" presName="node" presStyleLbl="node1" presStyleIdx="3" presStyleCnt="4">
        <dgm:presLayoutVars>
          <dgm:bulletEnabled val="1"/>
        </dgm:presLayoutVars>
      </dgm:prSet>
      <dgm:spPr/>
    </dgm:pt>
    <dgm:pt modelId="{19015179-18A4-43CE-B94F-772C49D5D956}" type="pres">
      <dgm:prSet presAssocID="{E1C0C324-0C4D-4767-8EED-1A90461F8ADF}" presName="dummy" presStyleCnt="0"/>
      <dgm:spPr/>
    </dgm:pt>
    <dgm:pt modelId="{6D838482-B653-4317-9868-1176192D68FC}" type="pres">
      <dgm:prSet presAssocID="{74804165-92BA-4608-B789-D9D6F0E4BA11}" presName="sibTrans" presStyleLbl="sibTrans2D1" presStyleIdx="3" presStyleCnt="4"/>
      <dgm:spPr/>
    </dgm:pt>
  </dgm:ptLst>
  <dgm:cxnLst>
    <dgm:cxn modelId="{DCFF850C-F9CD-4C0F-AECE-6D5C72AF7710}" srcId="{7A9F1A4E-F1F5-4B11-89E2-92A06DD27E4E}" destId="{DEBC6E53-7500-4392-A802-60DB2C80FA6F}" srcOrd="1" destOrd="0" parTransId="{A96245F5-C5F7-4044-BA8F-4AFE1C2F9C26}" sibTransId="{30249823-D091-490C-A339-5A905215F370}"/>
    <dgm:cxn modelId="{22212E1D-81E9-4236-AAD8-0B98D3DEBF3F}" type="presOf" srcId="{521FBFAA-D3C7-4694-8E4C-6A1C800207D3}" destId="{3B34D20B-5B7E-4D97-A780-9F4168865C4C}" srcOrd="0" destOrd="0" presId="urn:microsoft.com/office/officeart/2005/8/layout/radial6"/>
    <dgm:cxn modelId="{078F1723-4571-406B-B861-040C8ACA31CF}" type="presOf" srcId="{74804165-92BA-4608-B789-D9D6F0E4BA11}" destId="{6D838482-B653-4317-9868-1176192D68FC}" srcOrd="0" destOrd="0" presId="urn:microsoft.com/office/officeart/2005/8/layout/radial6"/>
    <dgm:cxn modelId="{CDC5DF29-41B3-4B95-86EA-6999D8C53850}" type="presOf" srcId="{E6D061C5-AE79-421E-A85A-3AB0EE0B2A21}" destId="{3BDBC851-B6F4-410E-A65B-2D6A9DD9BA35}" srcOrd="0" destOrd="0" presId="urn:microsoft.com/office/officeart/2005/8/layout/radial6"/>
    <dgm:cxn modelId="{E8786433-6B1A-4B38-96A9-9C38EA371302}" type="presOf" srcId="{E1C0C324-0C4D-4767-8EED-1A90461F8ADF}" destId="{8C56BDEA-017D-4871-AC2F-E109832520E2}" srcOrd="0" destOrd="0" presId="urn:microsoft.com/office/officeart/2005/8/layout/radial6"/>
    <dgm:cxn modelId="{55F0665D-FADF-4160-96F6-DA051C63671B}" type="presOf" srcId="{30249823-D091-490C-A339-5A905215F370}" destId="{C3B39E6A-D019-4199-96E7-9A730766AC6D}" srcOrd="0" destOrd="0" presId="urn:microsoft.com/office/officeart/2005/8/layout/radial6"/>
    <dgm:cxn modelId="{4768766B-EB4A-4CAC-9FE0-00E5D79AD5EA}" type="presOf" srcId="{40217DF4-7DE1-4A4B-8D97-6616B75B5CB1}" destId="{BEA83302-28C7-4732-9E8A-B0AE941CAF04}" srcOrd="0" destOrd="0" presId="urn:microsoft.com/office/officeart/2005/8/layout/radial6"/>
    <dgm:cxn modelId="{5ED39558-7C53-4A28-805F-D1A56607B1D2}" type="presOf" srcId="{AF4B246C-1A44-43AE-B12C-BAC4A848F8C7}" destId="{843DD356-7E0D-450B-961F-65E828417645}" srcOrd="0" destOrd="0" presId="urn:microsoft.com/office/officeart/2005/8/layout/radial6"/>
    <dgm:cxn modelId="{B906EA87-2238-4842-84B2-512B4C77CB74}" type="presOf" srcId="{77574474-7228-46DA-BE47-94B1B4DD8F69}" destId="{0B8D80FB-D9C1-4C12-B181-2EAF248BC2F2}" srcOrd="0" destOrd="0" presId="urn:microsoft.com/office/officeart/2005/8/layout/radial6"/>
    <dgm:cxn modelId="{2AD73DA2-C09F-451C-B5A2-3F4B1A63DD3A}" srcId="{7A9F1A4E-F1F5-4B11-89E2-92A06DD27E4E}" destId="{521FBFAA-D3C7-4694-8E4C-6A1C800207D3}" srcOrd="2" destOrd="0" parTransId="{E2EC5A22-1861-4D9C-8BD8-96B1C22797DD}" sibTransId="{77574474-7228-46DA-BE47-94B1B4DD8F69}"/>
    <dgm:cxn modelId="{B049B8B4-C1B5-4C85-969C-331B939717B8}" srcId="{E6D061C5-AE79-421E-A85A-3AB0EE0B2A21}" destId="{7A9F1A4E-F1F5-4B11-89E2-92A06DD27E4E}" srcOrd="0" destOrd="0" parTransId="{EE412E94-D11C-488F-A787-8CC8B65F0F08}" sibTransId="{C1B2C83A-A38F-4139-9A75-55047630A281}"/>
    <dgm:cxn modelId="{A8B329DD-A15D-488A-935D-5871F4AC5393}" type="presOf" srcId="{DEBC6E53-7500-4392-A802-60DB2C80FA6F}" destId="{71509192-AFDD-4567-99ED-68D92AA7024C}" srcOrd="0" destOrd="0" presId="urn:microsoft.com/office/officeart/2005/8/layout/radial6"/>
    <dgm:cxn modelId="{261E95DF-96F1-44BF-9B99-DCE88BF60BA0}" srcId="{7A9F1A4E-F1F5-4B11-89E2-92A06DD27E4E}" destId="{40217DF4-7DE1-4A4B-8D97-6616B75B5CB1}" srcOrd="0" destOrd="0" parTransId="{E97077BD-B6BD-41F8-A68B-39A2629F82F9}" sibTransId="{AF4B246C-1A44-43AE-B12C-BAC4A848F8C7}"/>
    <dgm:cxn modelId="{6B76ADE8-ECE9-4465-87E6-183877C29FE3}" srcId="{7A9F1A4E-F1F5-4B11-89E2-92A06DD27E4E}" destId="{E1C0C324-0C4D-4767-8EED-1A90461F8ADF}" srcOrd="3" destOrd="0" parTransId="{D46DC7E1-15B7-44D3-A183-8D2EF680BDDE}" sibTransId="{74804165-92BA-4608-B789-D9D6F0E4BA11}"/>
    <dgm:cxn modelId="{580744FB-53B9-47EA-8805-681960E915AE}" type="presOf" srcId="{7A9F1A4E-F1F5-4B11-89E2-92A06DD27E4E}" destId="{DD5446FF-B7D9-473B-8C7A-2FFBB97A5541}" srcOrd="0" destOrd="0" presId="urn:microsoft.com/office/officeart/2005/8/layout/radial6"/>
    <dgm:cxn modelId="{91088B9E-06C8-4F68-9527-1C6E22736FB3}" type="presParOf" srcId="{3BDBC851-B6F4-410E-A65B-2D6A9DD9BA35}" destId="{DD5446FF-B7D9-473B-8C7A-2FFBB97A5541}" srcOrd="0" destOrd="0" presId="urn:microsoft.com/office/officeart/2005/8/layout/radial6"/>
    <dgm:cxn modelId="{2C3031A6-E454-468D-8B77-9464A088A535}" type="presParOf" srcId="{3BDBC851-B6F4-410E-A65B-2D6A9DD9BA35}" destId="{BEA83302-28C7-4732-9E8A-B0AE941CAF04}" srcOrd="1" destOrd="0" presId="urn:microsoft.com/office/officeart/2005/8/layout/radial6"/>
    <dgm:cxn modelId="{D3AFFA21-87CC-46EE-B24D-C44C724F153F}" type="presParOf" srcId="{3BDBC851-B6F4-410E-A65B-2D6A9DD9BA35}" destId="{0B4683DA-ACAA-48EB-88CA-A10FFC20B441}" srcOrd="2" destOrd="0" presId="urn:microsoft.com/office/officeart/2005/8/layout/radial6"/>
    <dgm:cxn modelId="{7EADC70E-832E-4DA0-B2DD-96E9EA4A2976}" type="presParOf" srcId="{3BDBC851-B6F4-410E-A65B-2D6A9DD9BA35}" destId="{843DD356-7E0D-450B-961F-65E828417645}" srcOrd="3" destOrd="0" presId="urn:microsoft.com/office/officeart/2005/8/layout/radial6"/>
    <dgm:cxn modelId="{6D55103B-62E4-49AF-8293-8B7DE670E883}" type="presParOf" srcId="{3BDBC851-B6F4-410E-A65B-2D6A9DD9BA35}" destId="{71509192-AFDD-4567-99ED-68D92AA7024C}" srcOrd="4" destOrd="0" presId="urn:microsoft.com/office/officeart/2005/8/layout/radial6"/>
    <dgm:cxn modelId="{C18D26FE-1069-43D0-B1AA-2E39B39338B8}" type="presParOf" srcId="{3BDBC851-B6F4-410E-A65B-2D6A9DD9BA35}" destId="{13651E00-8429-4061-81DB-A5D44091D956}" srcOrd="5" destOrd="0" presId="urn:microsoft.com/office/officeart/2005/8/layout/radial6"/>
    <dgm:cxn modelId="{726C65AE-BADD-4B86-9019-B6DF7E536BDC}" type="presParOf" srcId="{3BDBC851-B6F4-410E-A65B-2D6A9DD9BA35}" destId="{C3B39E6A-D019-4199-96E7-9A730766AC6D}" srcOrd="6" destOrd="0" presId="urn:microsoft.com/office/officeart/2005/8/layout/radial6"/>
    <dgm:cxn modelId="{5A3BB52F-59D5-4B59-9677-0C7DD6064809}" type="presParOf" srcId="{3BDBC851-B6F4-410E-A65B-2D6A9DD9BA35}" destId="{3B34D20B-5B7E-4D97-A780-9F4168865C4C}" srcOrd="7" destOrd="0" presId="urn:microsoft.com/office/officeart/2005/8/layout/radial6"/>
    <dgm:cxn modelId="{B6EA2D30-A88B-4ECE-A25E-8684F5AC43B8}" type="presParOf" srcId="{3BDBC851-B6F4-410E-A65B-2D6A9DD9BA35}" destId="{3F7B32AD-726C-4977-817E-B4F11CFF8AD7}" srcOrd="8" destOrd="0" presId="urn:microsoft.com/office/officeart/2005/8/layout/radial6"/>
    <dgm:cxn modelId="{C2F5FC48-4D97-4B5E-BCAB-628C9A06B2CB}" type="presParOf" srcId="{3BDBC851-B6F4-410E-A65B-2D6A9DD9BA35}" destId="{0B8D80FB-D9C1-4C12-B181-2EAF248BC2F2}" srcOrd="9" destOrd="0" presId="urn:microsoft.com/office/officeart/2005/8/layout/radial6"/>
    <dgm:cxn modelId="{6EF204D3-5B68-41AB-BA06-48935766C27A}" type="presParOf" srcId="{3BDBC851-B6F4-410E-A65B-2D6A9DD9BA35}" destId="{8C56BDEA-017D-4871-AC2F-E109832520E2}" srcOrd="10" destOrd="0" presId="urn:microsoft.com/office/officeart/2005/8/layout/radial6"/>
    <dgm:cxn modelId="{155EFC5C-CBC6-45AD-91B7-703BEEE106B4}" type="presParOf" srcId="{3BDBC851-B6F4-410E-A65B-2D6A9DD9BA35}" destId="{19015179-18A4-43CE-B94F-772C49D5D956}" srcOrd="11" destOrd="0" presId="urn:microsoft.com/office/officeart/2005/8/layout/radial6"/>
    <dgm:cxn modelId="{313F32AA-6088-411D-AC12-D08BBCA7BBF5}" type="presParOf" srcId="{3BDBC851-B6F4-410E-A65B-2D6A9DD9BA35}" destId="{6D838482-B653-4317-9868-1176192D68F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38482-B653-4317-9868-1176192D68FC}">
      <dsp:nvSpPr>
        <dsp:cNvPr id="0" name=""/>
        <dsp:cNvSpPr/>
      </dsp:nvSpPr>
      <dsp:spPr>
        <a:xfrm>
          <a:off x="1506739" y="625367"/>
          <a:ext cx="4180801" cy="4180801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rgbClr val="B3D3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D80FB-D9C1-4C12-B181-2EAF248BC2F2}">
      <dsp:nvSpPr>
        <dsp:cNvPr id="0" name=""/>
        <dsp:cNvSpPr/>
      </dsp:nvSpPr>
      <dsp:spPr>
        <a:xfrm>
          <a:off x="1506739" y="625367"/>
          <a:ext cx="4180801" cy="4180801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rgbClr val="B3D3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39E6A-D019-4199-96E7-9A730766AC6D}">
      <dsp:nvSpPr>
        <dsp:cNvPr id="0" name=""/>
        <dsp:cNvSpPr/>
      </dsp:nvSpPr>
      <dsp:spPr>
        <a:xfrm>
          <a:off x="1506739" y="625367"/>
          <a:ext cx="4180801" cy="4180801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rgbClr val="B3D3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DD356-7E0D-450B-961F-65E828417645}">
      <dsp:nvSpPr>
        <dsp:cNvPr id="0" name=""/>
        <dsp:cNvSpPr/>
      </dsp:nvSpPr>
      <dsp:spPr>
        <a:xfrm>
          <a:off x="1506739" y="625367"/>
          <a:ext cx="4180801" cy="4180801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rgbClr val="B3D3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446FF-B7D9-473B-8C7A-2FFBB97A5541}">
      <dsp:nvSpPr>
        <dsp:cNvPr id="0" name=""/>
        <dsp:cNvSpPr/>
      </dsp:nvSpPr>
      <dsp:spPr>
        <a:xfrm>
          <a:off x="2634624" y="1753252"/>
          <a:ext cx="1925031" cy="1925031"/>
        </a:xfrm>
        <a:prstGeom prst="ellipse">
          <a:avLst/>
        </a:prstGeom>
        <a:solidFill>
          <a:srgbClr val="B3D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Risk Management</a:t>
          </a:r>
        </a:p>
      </dsp:txBody>
      <dsp:txXfrm>
        <a:off x="2916538" y="2035166"/>
        <a:ext cx="1361203" cy="1361203"/>
      </dsp:txXfrm>
    </dsp:sp>
    <dsp:sp modelId="{BEA83302-28C7-4732-9E8A-B0AE941CAF04}">
      <dsp:nvSpPr>
        <dsp:cNvPr id="0" name=""/>
        <dsp:cNvSpPr/>
      </dsp:nvSpPr>
      <dsp:spPr>
        <a:xfrm>
          <a:off x="2923378" y="117"/>
          <a:ext cx="1347522" cy="1347522"/>
        </a:xfrm>
        <a:prstGeom prst="ellipse">
          <a:avLst/>
        </a:prstGeom>
        <a:solidFill>
          <a:srgbClr val="B3D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Identify</a:t>
          </a:r>
        </a:p>
      </dsp:txBody>
      <dsp:txXfrm>
        <a:off x="3120718" y="197457"/>
        <a:ext cx="952842" cy="952842"/>
      </dsp:txXfrm>
    </dsp:sp>
    <dsp:sp modelId="{71509192-AFDD-4567-99ED-68D92AA7024C}">
      <dsp:nvSpPr>
        <dsp:cNvPr id="0" name=""/>
        <dsp:cNvSpPr/>
      </dsp:nvSpPr>
      <dsp:spPr>
        <a:xfrm>
          <a:off x="4965268" y="2042006"/>
          <a:ext cx="1347522" cy="1347522"/>
        </a:xfrm>
        <a:prstGeom prst="ellipse">
          <a:avLst/>
        </a:prstGeom>
        <a:solidFill>
          <a:srgbClr val="B3D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Assess</a:t>
          </a:r>
        </a:p>
      </dsp:txBody>
      <dsp:txXfrm>
        <a:off x="5162608" y="2239346"/>
        <a:ext cx="952842" cy="952842"/>
      </dsp:txXfrm>
    </dsp:sp>
    <dsp:sp modelId="{3B34D20B-5B7E-4D97-A780-9F4168865C4C}">
      <dsp:nvSpPr>
        <dsp:cNvPr id="0" name=""/>
        <dsp:cNvSpPr/>
      </dsp:nvSpPr>
      <dsp:spPr>
        <a:xfrm>
          <a:off x="2923378" y="4083896"/>
          <a:ext cx="1347522" cy="1347522"/>
        </a:xfrm>
        <a:prstGeom prst="ellipse">
          <a:avLst/>
        </a:prstGeom>
        <a:solidFill>
          <a:srgbClr val="B3D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Mitigate</a:t>
          </a:r>
        </a:p>
      </dsp:txBody>
      <dsp:txXfrm>
        <a:off x="3120718" y="4281236"/>
        <a:ext cx="952842" cy="952842"/>
      </dsp:txXfrm>
    </dsp:sp>
    <dsp:sp modelId="{8C56BDEA-017D-4871-AC2F-E109832520E2}">
      <dsp:nvSpPr>
        <dsp:cNvPr id="0" name=""/>
        <dsp:cNvSpPr/>
      </dsp:nvSpPr>
      <dsp:spPr>
        <a:xfrm>
          <a:off x="881489" y="2042006"/>
          <a:ext cx="1347522" cy="1347522"/>
        </a:xfrm>
        <a:prstGeom prst="ellipse">
          <a:avLst/>
        </a:prstGeom>
        <a:solidFill>
          <a:srgbClr val="B3D3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Monitor</a:t>
          </a:r>
        </a:p>
      </dsp:txBody>
      <dsp:txXfrm>
        <a:off x="1078829" y="2239346"/>
        <a:ext cx="952842" cy="952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D0D4F-0596-48B9-8DDA-1020A2684F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F8444-1C5E-4CBF-B19A-9F907724C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14BA5-1A4D-4595-B78F-8F64C06EC1E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9DAF7-2E11-4928-A75F-55386A2379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721C7-BCBC-4850-B61C-70AA116269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319E1-8E0C-4BBE-8DF5-62805D6D8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72767-7A02-433B-AB85-0EAF93E88D1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87585-FBAD-4428-9FAC-0365A3B5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1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is mentioned 50 times in the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87585-FBAD-4428-9FAC-0365A3B50C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9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DA85BAD-E5ED-A145-9B95-A329F36CFD0B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5" y="884947"/>
            <a:ext cx="9643196" cy="478054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5000" b="1" i="0">
                <a:solidFill>
                  <a:srgbClr val="006885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5711825"/>
            <a:ext cx="5549900" cy="54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D3D6A3A4-5833-CAAE-1927-3ED85FA8F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6213" y="5371456"/>
            <a:ext cx="1625600" cy="10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D67DB-884D-FF4C-8027-5389134CD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00" y="1633422"/>
            <a:ext cx="10464800" cy="26543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4"/>
            <a:ext cx="11191290" cy="1093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651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9651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1698" y="4513933"/>
            <a:ext cx="2698676" cy="6676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1698" y="5181601"/>
            <a:ext cx="2698676" cy="12101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FC8AA1-125C-40EB-BDBA-B8AAB3E0DC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678" y="1616912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C01B4E6-AB61-4DAF-98A8-B9654C6BF6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46662" y="1611234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42A1E8AF-6FD0-4FBD-842C-AB1B7E47D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46350" y="1603933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BC42BE-44E0-DF4E-B9E5-386390273A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30C43D-8CD1-164A-90BC-36DAC3350113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53DE04-1548-714B-A4FC-4500F0453EEF}"/>
              </a:ext>
            </a:extLst>
          </p:cNvPr>
          <p:cNvSpPr/>
          <p:nvPr userDrawn="1"/>
        </p:nvSpPr>
        <p:spPr>
          <a:xfrm>
            <a:off x="596391" y="3632379"/>
            <a:ext cx="1328961" cy="461177"/>
          </a:xfrm>
          <a:prstGeom prst="rect">
            <a:avLst/>
          </a:prstGeom>
          <a:solidFill>
            <a:srgbClr val="B3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FE1A10-26AB-1747-8D8E-E23FBB9F3286}"/>
              </a:ext>
            </a:extLst>
          </p:cNvPr>
          <p:cNvSpPr txBox="1">
            <a:spLocks/>
          </p:cNvSpPr>
          <p:nvPr userDrawn="1"/>
        </p:nvSpPr>
        <p:spPr>
          <a:xfrm>
            <a:off x="596391" y="3710444"/>
            <a:ext cx="1328961" cy="325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3B55"/>
                </a:solidFill>
                <a:latin typeface="Avenir Next" panose="020B0503020202020204" pitchFamily="34" charset="0"/>
              </a:rPr>
              <a:t>IMEC.org</a:t>
            </a:r>
            <a:endParaRPr lang="en-US" sz="2000" dirty="0">
              <a:solidFill>
                <a:srgbClr val="003B55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317C5-A4AB-3840-9B59-F61CD68FD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840" y="4674949"/>
            <a:ext cx="325424" cy="3254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AE3D8E-59CD-5546-AD07-6642DDFF2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952" y="4273275"/>
            <a:ext cx="325424" cy="325424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0FB88AC-2425-2C4E-906A-A0DE43F21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618836"/>
            <a:ext cx="9428162" cy="301354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41867D7-47B3-A484-706D-A5389B8A5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6213" y="5371456"/>
            <a:ext cx="1625600" cy="10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5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57F95-A39D-4ACE-8295-41A9FBD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A0D9F4-61C1-B943-9632-D9CA63134CF8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D340B-5C6F-4CA4-97F3-96C3CD91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959A6-15AE-479F-9D45-971EE4E7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C54339E6-D89D-4455-8A4E-CF98995A2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848" y="389894"/>
            <a:ext cx="10744951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505AE5F-FC29-4F23-8E1B-2D73365B67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554773"/>
            <a:ext cx="10744951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4501D7-C02F-4498-B904-2AEA5A956FD2}"/>
              </a:ext>
            </a:extLst>
          </p:cNvPr>
          <p:cNvCxnSpPr>
            <a:cxnSpLocks/>
          </p:cNvCxnSpPr>
          <p:nvPr userDrawn="1"/>
        </p:nvCxnSpPr>
        <p:spPr>
          <a:xfrm>
            <a:off x="608848" y="1414465"/>
            <a:ext cx="1082930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8507F431-54CE-B751-95B9-C78639B42C52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004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4B54B7-B667-D64F-AFD2-1840FA32E16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217597-8FEC-E544-A308-9BB0D97DF84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6F52D-425A-CE4A-8D70-30F22975F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0"/>
            <a:ext cx="10535654" cy="63917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6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654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ED0C-DBD9-4115-927B-D7E15DC07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606" y="764507"/>
            <a:ext cx="5352688" cy="526222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6256A3-F708-1B41-A818-4F7F0084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3663" y="3578936"/>
            <a:ext cx="4792662" cy="10646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rgbClr val="003B55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614FDB1-99BB-A345-AFAE-729E63D5B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663" y="2735264"/>
            <a:ext cx="4793164" cy="671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3931EB-98DE-A44D-9E64-35A75E8C91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669" y="892505"/>
            <a:ext cx="4910138" cy="4910138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 b="0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[Insert presenter picture here]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D076B3-54D1-234B-AD25-740B1B828471}"/>
              </a:ext>
            </a:extLst>
          </p:cNvPr>
          <p:cNvCxnSpPr>
            <a:cxnSpLocks/>
          </p:cNvCxnSpPr>
          <p:nvPr userDrawn="1"/>
        </p:nvCxnSpPr>
        <p:spPr>
          <a:xfrm>
            <a:off x="6443614" y="3429000"/>
            <a:ext cx="4793213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14E5C379-67F9-3547-AE6A-199C6F3E3BDC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226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0038" y="334222"/>
            <a:ext cx="7327900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2393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6060ED5D-499F-0847-8BBD-6FDB198C7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188" r="28120"/>
          <a:stretch/>
        </p:blipFill>
        <p:spPr>
          <a:xfrm>
            <a:off x="0" y="0"/>
            <a:ext cx="35687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84184-C8BD-48F6-8FA5-FA060FCB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68700" cy="6858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B3EC5B9-7311-4D47-9438-C3FCD5B96C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4974" y="1554773"/>
            <a:ext cx="7198826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4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334222"/>
            <a:ext cx="7327900" cy="960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5817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F7FDF52A-A77B-F341-B1AD-BE33F1EA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329" r="9329"/>
          <a:stretch/>
        </p:blipFill>
        <p:spPr>
          <a:xfrm>
            <a:off x="8382000" y="3241963"/>
            <a:ext cx="3810000" cy="3122613"/>
          </a:xfrm>
          <a:prstGeom prst="rect">
            <a:avLst/>
          </a:prstGeom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725AB6E4-16D8-1C4A-B4AA-9E53A24F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365" r="9365"/>
          <a:stretch/>
        </p:blipFill>
        <p:spPr>
          <a:xfrm>
            <a:off x="8382000" y="0"/>
            <a:ext cx="3810000" cy="312261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B313D9-3656-44FF-AE2A-7DDB74591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0" y="0"/>
            <a:ext cx="3810000" cy="312261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6BADE1F-C3AE-43C0-87AC-4C2D20177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0" y="3230648"/>
            <a:ext cx="3810000" cy="312261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FF15028-CCB5-4CBF-9967-5F709DED3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849" y="1554773"/>
            <a:ext cx="7198827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72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3"/>
            <a:ext cx="11191290" cy="1392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354BE0F-97D1-4956-85CC-A918CE184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363" y="1893887"/>
            <a:ext cx="10744951" cy="4597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0">
                <a:latin typeface="Avenir Next" panose="020B0503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04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163" y="360263"/>
            <a:ext cx="11220450" cy="1035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FB6D854-9235-CE48-87F3-38DE3FD80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163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810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85C2A3B-6628-3642-AB80-77E93C273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810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039" y="2582863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9AFB1F0A-9CFE-F749-BC3F-B0A5BF33A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8039" y="3016009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810" y="5034680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810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5034680"/>
            <a:ext cx="3459162" cy="39693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BC56E8E2-2CE3-264C-9C6F-FEC0EDDCD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163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9B0F4641-39C8-AC42-B48F-3CCF2368C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8039" y="4544486"/>
            <a:ext cx="3459162" cy="859032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60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EDDEF2E3-29F5-AB41-B582-80E3D32BA5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8039" y="5467826"/>
            <a:ext cx="3459162" cy="885827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5792" y="1680404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5791" y="4092289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116" y="4013732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8117" y="1699716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87423" y="1702294"/>
            <a:ext cx="1407826" cy="7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61886BF5-0A0C-665F-0867-F3F59E443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2186" y="1552745"/>
            <a:ext cx="1086796" cy="929669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2645B9F-5598-B7F0-0BDB-FB18C72E7B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2185" y="4153467"/>
            <a:ext cx="1122038" cy="99361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8A2389A-D5AF-4492-5171-BF25B58BAB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580" y="4153467"/>
            <a:ext cx="993614" cy="993614"/>
          </a:xfrm>
          <a:prstGeom prst="rect">
            <a:avLst/>
          </a:prstGeom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FC4A681-AC58-4873-3133-BB17113FC4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7580" y="1553413"/>
            <a:ext cx="1285791" cy="92900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D53BD55-7799-00FE-C83F-25E58467F8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45459" y="1649092"/>
            <a:ext cx="1513312" cy="83332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3C4DB24-832A-CE80-425D-88AF9BE9F474}"/>
              </a:ext>
            </a:extLst>
          </p:cNvPr>
          <p:cNvSpPr txBox="1">
            <a:spLocks/>
          </p:cNvSpPr>
          <p:nvPr userDrawn="1"/>
        </p:nvSpPr>
        <p:spPr>
          <a:xfrm>
            <a:off x="496740" y="373468"/>
            <a:ext cx="11066610" cy="103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i="0" kern="1200">
                <a:solidFill>
                  <a:schemeClr val="bg1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2023 Client-Reported Impacts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76C172C-545D-79F9-5153-EA2C5CD27766}"/>
              </a:ext>
            </a:extLst>
          </p:cNvPr>
          <p:cNvSpPr txBox="1">
            <a:spLocks/>
          </p:cNvSpPr>
          <p:nvPr userDrawn="1"/>
        </p:nvSpPr>
        <p:spPr>
          <a:xfrm>
            <a:off x="502930" y="2575546"/>
            <a:ext cx="2512044" cy="39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$1,719,832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F2BA1B6-AA64-E473-320F-818C2C524D50}"/>
              </a:ext>
            </a:extLst>
          </p:cNvPr>
          <p:cNvSpPr txBox="1">
            <a:spLocks/>
          </p:cNvSpPr>
          <p:nvPr userDrawn="1"/>
        </p:nvSpPr>
        <p:spPr>
          <a:xfrm>
            <a:off x="4552185" y="2572019"/>
            <a:ext cx="2512044" cy="400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5,271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89FEB6-A09D-A448-1B90-55643E8D9794}"/>
              </a:ext>
            </a:extLst>
          </p:cNvPr>
          <p:cNvSpPr txBox="1">
            <a:spLocks/>
          </p:cNvSpPr>
          <p:nvPr userDrawn="1"/>
        </p:nvSpPr>
        <p:spPr>
          <a:xfrm>
            <a:off x="8445459" y="2572019"/>
            <a:ext cx="1702707" cy="400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2,576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B17C1FA-38D0-C49D-0410-D7B6700DBE2E}"/>
              </a:ext>
            </a:extLst>
          </p:cNvPr>
          <p:cNvSpPr txBox="1">
            <a:spLocks/>
          </p:cNvSpPr>
          <p:nvPr userDrawn="1"/>
        </p:nvSpPr>
        <p:spPr>
          <a:xfrm>
            <a:off x="4552186" y="5243118"/>
            <a:ext cx="2428419" cy="425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19:1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BF9C9DA-B2D8-2072-5A87-756FE1438419}"/>
              </a:ext>
            </a:extLst>
          </p:cNvPr>
          <p:cNvSpPr txBox="1">
            <a:spLocks/>
          </p:cNvSpPr>
          <p:nvPr userDrawn="1"/>
        </p:nvSpPr>
        <p:spPr>
          <a:xfrm>
            <a:off x="494920" y="5243117"/>
            <a:ext cx="3066205" cy="39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B3D33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$340,145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1AAE8D9-6392-00FB-5257-49AB6C045512}"/>
              </a:ext>
            </a:extLst>
          </p:cNvPr>
          <p:cNvSpPr txBox="1">
            <a:spLocks/>
          </p:cNvSpPr>
          <p:nvPr userDrawn="1"/>
        </p:nvSpPr>
        <p:spPr>
          <a:xfrm>
            <a:off x="8368359" y="4564339"/>
            <a:ext cx="3590497" cy="606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200" b="1" i="0" kern="1200">
                <a:solidFill>
                  <a:srgbClr val="B3D335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3D335"/>
                </a:solidFill>
                <a:effectLst/>
                <a:uLnTx/>
                <a:uFillTx/>
                <a:latin typeface="Avenir Next Demi Bold" panose="020B0703020202020204" pitchFamily="34" charset="0"/>
                <a:ea typeface="+mn-ea"/>
                <a:cs typeface="+mn-cs"/>
              </a:rPr>
              <a:t>$669,187,874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0B6E138-1F7B-51DB-8A56-CFB7A228BE9C}"/>
              </a:ext>
            </a:extLst>
          </p:cNvPr>
          <p:cNvSpPr txBox="1">
            <a:spLocks/>
          </p:cNvSpPr>
          <p:nvPr userDrawn="1"/>
        </p:nvSpPr>
        <p:spPr>
          <a:xfrm>
            <a:off x="494919" y="3000374"/>
            <a:ext cx="3066206" cy="798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Average New &amp; Retained Sales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B861627-7211-0D6A-0A73-DC15CD437695}"/>
              </a:ext>
            </a:extLst>
          </p:cNvPr>
          <p:cNvSpPr txBox="1">
            <a:spLocks/>
          </p:cNvSpPr>
          <p:nvPr userDrawn="1"/>
        </p:nvSpPr>
        <p:spPr>
          <a:xfrm>
            <a:off x="4552185" y="3000374"/>
            <a:ext cx="2933049" cy="798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Jobs Created &amp; Retained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9BE5D41-5BF7-D1C7-5599-9F10F32ADADE}"/>
              </a:ext>
            </a:extLst>
          </p:cNvPr>
          <p:cNvSpPr txBox="1">
            <a:spLocks/>
          </p:cNvSpPr>
          <p:nvPr userDrawn="1"/>
        </p:nvSpPr>
        <p:spPr>
          <a:xfrm>
            <a:off x="8445459" y="3000374"/>
            <a:ext cx="2597191" cy="798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Companies Assisted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B0A60CD-DC57-BD9D-09AA-512E50091877}"/>
              </a:ext>
            </a:extLst>
          </p:cNvPr>
          <p:cNvSpPr txBox="1">
            <a:spLocks/>
          </p:cNvSpPr>
          <p:nvPr userDrawn="1"/>
        </p:nvSpPr>
        <p:spPr>
          <a:xfrm>
            <a:off x="4552186" y="5678408"/>
            <a:ext cx="3023264" cy="382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Return on Investment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D2DF3FC6-0940-5999-1251-A5323786CFCD}"/>
              </a:ext>
            </a:extLst>
          </p:cNvPr>
          <p:cNvSpPr txBox="1">
            <a:spLocks/>
          </p:cNvSpPr>
          <p:nvPr userDrawn="1"/>
        </p:nvSpPr>
        <p:spPr>
          <a:xfrm>
            <a:off x="502930" y="5663762"/>
            <a:ext cx="4282476" cy="39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Average Cost Savings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14ECA05-3D89-CC61-1441-10E7DA9C3EA3}"/>
              </a:ext>
            </a:extLst>
          </p:cNvPr>
          <p:cNvSpPr txBox="1">
            <a:spLocks/>
          </p:cNvSpPr>
          <p:nvPr userDrawn="1"/>
        </p:nvSpPr>
        <p:spPr>
          <a:xfrm>
            <a:off x="8445459" y="5640056"/>
            <a:ext cx="2712944" cy="738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Aggregate Impact to Illinois Economy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A7801C-AAE7-FBB8-3D80-03F36E3464EB}"/>
              </a:ext>
            </a:extLst>
          </p:cNvPr>
          <p:cNvSpPr txBox="1"/>
          <p:nvPr userDrawn="1"/>
        </p:nvSpPr>
        <p:spPr>
          <a:xfrm>
            <a:off x="502930" y="6391753"/>
            <a:ext cx="4580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500"/>
              </a:spcBef>
            </a:pPr>
            <a:r>
              <a:rPr lang="en-US" sz="1000" i="1" dirty="0">
                <a:solidFill>
                  <a:srgbClr val="FFFFFF"/>
                </a:solidFill>
                <a:latin typeface="Avenir Next" panose="020B0503020202020204" pitchFamily="34" charset="0"/>
              </a:rPr>
              <a:t>*Reported on annual NIST-MEP manufacturing survey</a:t>
            </a:r>
          </a:p>
        </p:txBody>
      </p:sp>
    </p:spTree>
    <p:extLst>
      <p:ext uri="{BB962C8B-B14F-4D97-AF65-F5344CB8AC3E}">
        <p14:creationId xmlns:p14="http://schemas.microsoft.com/office/powerpoint/2010/main" val="40513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5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63" r:id="rId9"/>
    <p:sldLayoutId id="2147483661" r:id="rId10"/>
    <p:sldLayoutId id="21474836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devopedia.org/decision-trees-for-machine-learning" TargetMode="Externa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9D56A2-3E12-B745-A42E-C62882575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4000" dirty="0"/>
              <a:t>MANAGE</a:t>
            </a:r>
          </a:p>
          <a:p>
            <a:r>
              <a:rPr lang="en-US" sz="14000" dirty="0">
                <a:solidFill>
                  <a:srgbClr val="B3D335"/>
                </a:solidFill>
              </a:rPr>
              <a:t>YOUR</a:t>
            </a:r>
          </a:p>
          <a:p>
            <a:r>
              <a:rPr lang="en-US" sz="14000" dirty="0"/>
              <a:t>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2E200-E108-FF4E-98CE-6B0BF42D0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April 24, 2025</a:t>
            </a:r>
          </a:p>
        </p:txBody>
      </p:sp>
    </p:spTree>
    <p:extLst>
      <p:ext uri="{BB962C8B-B14F-4D97-AF65-F5344CB8AC3E}">
        <p14:creationId xmlns:p14="http://schemas.microsoft.com/office/powerpoint/2010/main" val="427229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12DF8AA-5AA2-BFE0-B0A1-6C8071D58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651790"/>
              </p:ext>
            </p:extLst>
          </p:nvPr>
        </p:nvGraphicFramePr>
        <p:xfrm>
          <a:off x="5232416" y="713232"/>
          <a:ext cx="7194280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A32A6D-FDF2-E012-C759-CB2CB2E74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/>
              <a:t>Risk Management Process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FF8899-ADA5-14FD-16F8-C25599D1F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947" y="2260600"/>
            <a:ext cx="4313237" cy="25582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(P) Identify risks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(C) Assess the effect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(D) Take action to mitigate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(A) Review the effectiveness</a:t>
            </a:r>
          </a:p>
        </p:txBody>
      </p:sp>
    </p:spTree>
    <p:extLst>
      <p:ext uri="{BB962C8B-B14F-4D97-AF65-F5344CB8AC3E}">
        <p14:creationId xmlns:p14="http://schemas.microsoft.com/office/powerpoint/2010/main" val="1032982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91067B4-B5F7-EDE5-43BA-AA5AA5CC32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0038" y="334222"/>
            <a:ext cx="7327900" cy="960703"/>
          </a:xfrm>
        </p:spPr>
        <p:txBody>
          <a:bodyPr/>
          <a:lstStyle/>
          <a:p>
            <a:r>
              <a:rPr lang="en-US" dirty="0"/>
              <a:t>Risk Identification</a:t>
            </a:r>
          </a:p>
        </p:txBody>
      </p:sp>
      <p:pic>
        <p:nvPicPr>
          <p:cNvPr id="3" name="Picture Placeholder 2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E7708CC4-0F65-C4FF-F847-88B73F37AB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" r="44"/>
          <a:stretch>
            <a:fillRect/>
          </a:stretch>
        </p:blipFill>
        <p:spPr>
          <a:xfrm>
            <a:off x="0" y="0"/>
            <a:ext cx="3568700" cy="6858000"/>
          </a:xfr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7518BD-B21C-DC76-B0DF-0966EE459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4974" y="1554773"/>
            <a:ext cx="7198826" cy="4597400"/>
          </a:xfrm>
        </p:spPr>
        <p:txBody>
          <a:bodyPr/>
          <a:lstStyle/>
          <a:p>
            <a:r>
              <a:rPr lang="en-US" dirty="0"/>
              <a:t>Who should be involved?</a:t>
            </a:r>
          </a:p>
          <a:p>
            <a:r>
              <a:rPr lang="en-US" dirty="0"/>
              <a:t>At what level are we considering</a:t>
            </a:r>
          </a:p>
          <a:p>
            <a:pPr marL="1257300" lvl="1" indent="-457200"/>
            <a:r>
              <a:rPr lang="en-US" dirty="0"/>
              <a:t>Business Level</a:t>
            </a:r>
          </a:p>
          <a:p>
            <a:pPr marL="1257300" lvl="1" indent="-457200"/>
            <a:r>
              <a:rPr lang="en-US" dirty="0"/>
              <a:t>Process Specific</a:t>
            </a:r>
          </a:p>
          <a:p>
            <a:pPr marL="1257300" lvl="1" indent="-457200"/>
            <a:r>
              <a:rPr lang="en-US" dirty="0"/>
              <a:t>Industry/Regulation Specific</a:t>
            </a:r>
          </a:p>
          <a:p>
            <a:r>
              <a:rPr lang="en-US" dirty="0"/>
              <a:t>Short term vs Long Term</a:t>
            </a:r>
          </a:p>
        </p:txBody>
      </p:sp>
    </p:spTree>
    <p:extLst>
      <p:ext uri="{BB962C8B-B14F-4D97-AF65-F5344CB8AC3E}">
        <p14:creationId xmlns:p14="http://schemas.microsoft.com/office/powerpoint/2010/main" val="34394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9D75F-BACE-1825-9841-AD74C5C7E3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Risk Assessment</a:t>
            </a:r>
          </a:p>
        </p:txBody>
      </p:sp>
      <p:pic>
        <p:nvPicPr>
          <p:cNvPr id="7" name="Picture Placeholder 6" descr="A group of men working in a factory&#10;&#10;AI-generated content may be incorrect.">
            <a:extLst>
              <a:ext uri="{FF2B5EF4-FFF2-40B4-BE49-F238E27FC236}">
                <a16:creationId xmlns:a16="http://schemas.microsoft.com/office/drawing/2014/main" id="{67A3AE2E-145A-F14E-D6A6-05ABAE5B36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990" r="8990"/>
          <a:stretch>
            <a:fillRect/>
          </a:stretch>
        </p:blipFill>
        <p:spPr/>
      </p:pic>
      <p:pic>
        <p:nvPicPr>
          <p:cNvPr id="9" name="Picture Placeholder 8" descr="A couple of men welding&#10;&#10;AI-generated content may be incorrect.">
            <a:extLst>
              <a:ext uri="{FF2B5EF4-FFF2-40B4-BE49-F238E27FC236}">
                <a16:creationId xmlns:a16="http://schemas.microsoft.com/office/drawing/2014/main" id="{7C838014-9EF8-8F13-19E0-19E43D1E50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329" r="932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88240-16E8-1082-7293-255825D15A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rgbClr val="B3D335"/>
                </a:solidFill>
              </a:rPr>
              <a:t>From the trivial many to the vital few.</a:t>
            </a:r>
          </a:p>
          <a:p>
            <a:r>
              <a:rPr lang="en-US" b="1" dirty="0"/>
              <a:t>Considerations:</a:t>
            </a:r>
          </a:p>
          <a:p>
            <a:r>
              <a:rPr lang="en-US" dirty="0"/>
              <a:t>Likelihood</a:t>
            </a:r>
          </a:p>
          <a:p>
            <a:pPr marL="1257300" lvl="1" indent="-457200"/>
            <a:r>
              <a:rPr lang="en-US" dirty="0"/>
              <a:t>Has it happened before?</a:t>
            </a:r>
          </a:p>
          <a:p>
            <a:pPr marL="1257300" lvl="1" indent="-457200"/>
            <a:r>
              <a:rPr lang="en-US" dirty="0"/>
              <a:t>Trend or historical data</a:t>
            </a:r>
          </a:p>
          <a:p>
            <a:r>
              <a:rPr lang="en-US" dirty="0"/>
              <a:t>Consequence</a:t>
            </a:r>
          </a:p>
          <a:p>
            <a:pPr marL="1257300" lvl="1" indent="-457200"/>
            <a:r>
              <a:rPr lang="en-US" dirty="0"/>
              <a:t>Safety concern</a:t>
            </a:r>
          </a:p>
          <a:p>
            <a:pPr marL="1257300" lvl="1" indent="-457200"/>
            <a:r>
              <a:rPr lang="en-US" dirty="0"/>
              <a:t>Loss of contract</a:t>
            </a:r>
          </a:p>
          <a:p>
            <a:pPr marL="1257300" lvl="1" indent="-457200"/>
            <a:r>
              <a:rPr lang="en-US" dirty="0"/>
              <a:t>Financial loss/fine</a:t>
            </a:r>
          </a:p>
        </p:txBody>
      </p:sp>
    </p:spTree>
    <p:extLst>
      <p:ext uri="{BB962C8B-B14F-4D97-AF65-F5344CB8AC3E}">
        <p14:creationId xmlns:p14="http://schemas.microsoft.com/office/powerpoint/2010/main" val="312354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E0A4-0020-38F1-020E-12EFC084A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E1117F-59AC-FBB0-0B86-615FA5742A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Risk Mitigation</a:t>
            </a:r>
          </a:p>
        </p:txBody>
      </p:sp>
      <p:pic>
        <p:nvPicPr>
          <p:cNvPr id="5" name="Picture Placeholder 4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BBD9605A-8C2D-9435-C219-B9D93903EA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672" r="3267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5738E-00A6-0256-07C6-8532FD365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actions are we going to take?</a:t>
            </a:r>
          </a:p>
          <a:p>
            <a:r>
              <a:rPr lang="en-US" dirty="0"/>
              <a:t>Who will be responsible?</a:t>
            </a:r>
          </a:p>
          <a:p>
            <a:r>
              <a:rPr lang="en-US" dirty="0"/>
              <a:t>What resources will they need?</a:t>
            </a:r>
          </a:p>
          <a:p>
            <a:r>
              <a:rPr lang="en-US" dirty="0"/>
              <a:t>When will it be done?</a:t>
            </a:r>
          </a:p>
          <a:p>
            <a:r>
              <a:rPr lang="en-US" dirty="0"/>
              <a:t>When should we follow up?</a:t>
            </a:r>
          </a:p>
          <a:p>
            <a:endParaRPr lang="en-US" b="1" dirty="0">
              <a:solidFill>
                <a:srgbClr val="B3D3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3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D48A1-EC99-A8C1-9CC3-D50C0071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D25AC-D30A-A2F0-4A0C-7200E82384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Risk Monitoring</a:t>
            </a:r>
          </a:p>
        </p:txBody>
      </p:sp>
      <p:pic>
        <p:nvPicPr>
          <p:cNvPr id="7" name="Picture Placeholder 6" descr="A person standing next to another person&#10;&#10;AI-generated content may be incorrect.">
            <a:extLst>
              <a:ext uri="{FF2B5EF4-FFF2-40B4-BE49-F238E27FC236}">
                <a16:creationId xmlns:a16="http://schemas.microsoft.com/office/drawing/2014/main" id="{8648581D-1745-7158-7682-1C1E5C1144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245" r="4245"/>
          <a:stretch>
            <a:fillRect/>
          </a:stretch>
        </p:blipFill>
        <p:spPr/>
      </p:pic>
      <p:pic>
        <p:nvPicPr>
          <p:cNvPr id="9" name="Picture Placeholder 8" descr="A person working in a factory&#10;&#10;AI-generated content may be incorrect.">
            <a:extLst>
              <a:ext uri="{FF2B5EF4-FFF2-40B4-BE49-F238E27FC236}">
                <a16:creationId xmlns:a16="http://schemas.microsoft.com/office/drawing/2014/main" id="{7AE943D6-F71D-92D3-1746-E5C78EE020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396" r="1339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3EA72-2E5C-1FCE-E524-C926960BC4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Did we achieve the intended outcome?</a:t>
            </a:r>
          </a:p>
          <a:p>
            <a:r>
              <a:rPr lang="en-US" dirty="0"/>
              <a:t>Are there additional actions we should take?</a:t>
            </a:r>
          </a:p>
          <a:p>
            <a:r>
              <a:rPr lang="en-US" dirty="0"/>
              <a:t>Do we need to re-assess the risk?</a:t>
            </a:r>
          </a:p>
          <a:p>
            <a:r>
              <a:rPr lang="en-US" dirty="0"/>
              <a:t>Are there lessons learned we can apply elsewhere?</a:t>
            </a:r>
          </a:p>
        </p:txBody>
      </p:sp>
    </p:spTree>
    <p:extLst>
      <p:ext uri="{BB962C8B-B14F-4D97-AF65-F5344CB8AC3E}">
        <p14:creationId xmlns:p14="http://schemas.microsoft.com/office/powerpoint/2010/main" val="3704156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3C9914-4FAA-03E4-1698-468CA5593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Tools for Managing Risk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48CEC8-09EC-999E-5044-48C2DD9C0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Decision Tree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SWOT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Risk Register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A79C92-3BBF-0F53-733B-7D436314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412" y="2085423"/>
            <a:ext cx="3848679" cy="1616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2E897-9019-089E-075C-4532B265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412" y="3998966"/>
            <a:ext cx="6614509" cy="1920240"/>
          </a:xfrm>
          <a:prstGeom prst="rect">
            <a:avLst/>
          </a:prstGeom>
        </p:spPr>
      </p:pic>
      <p:pic>
        <p:nvPicPr>
          <p:cNvPr id="7" name="Picture 6" descr="A diagram of decision tree&#10;&#10;AI-generated content may be incorrect.">
            <a:extLst>
              <a:ext uri="{FF2B5EF4-FFF2-40B4-BE49-F238E27FC236}">
                <a16:creationId xmlns:a16="http://schemas.microsoft.com/office/drawing/2014/main" id="{5B786129-3971-88B4-9F29-4C03C4849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79644" y="1758950"/>
            <a:ext cx="3015885" cy="1807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C12A5-A97B-36F7-F823-6E80E4796BEF}"/>
              </a:ext>
            </a:extLst>
          </p:cNvPr>
          <p:cNvSpPr txBox="1"/>
          <p:nvPr/>
        </p:nvSpPr>
        <p:spPr>
          <a:xfrm>
            <a:off x="9226296" y="3754981"/>
            <a:ext cx="276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devopedia.org/decision-trees-for-machine-learni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6007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1683F2E-6178-95C1-11A3-423371F628B8}"/>
              </a:ext>
            </a:extLst>
          </p:cNvPr>
          <p:cNvSpPr/>
          <p:nvPr/>
        </p:nvSpPr>
        <p:spPr>
          <a:xfrm>
            <a:off x="1228726" y="3115802"/>
            <a:ext cx="2770632" cy="1261872"/>
          </a:xfrm>
          <a:prstGeom prst="rect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25496B-26F0-7EE1-BC9E-592781EA8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00D9E-1E04-3D90-66F6-3CECDC680DE5}"/>
              </a:ext>
            </a:extLst>
          </p:cNvPr>
          <p:cNvSpPr txBox="1"/>
          <p:nvPr/>
        </p:nvSpPr>
        <p:spPr>
          <a:xfrm>
            <a:off x="1918336" y="3570700"/>
            <a:ext cx="181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Vendor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278295-9BC1-145A-A4DF-1D3C7C516A3C}"/>
              </a:ext>
            </a:extLst>
          </p:cNvPr>
          <p:cNvSpPr/>
          <p:nvPr/>
        </p:nvSpPr>
        <p:spPr>
          <a:xfrm>
            <a:off x="9003792" y="662940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00FD39-222C-3270-282C-49A64C5B9D5D}"/>
              </a:ext>
            </a:extLst>
          </p:cNvPr>
          <p:cNvSpPr/>
          <p:nvPr/>
        </p:nvSpPr>
        <p:spPr>
          <a:xfrm>
            <a:off x="9003792" y="2185416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875581-0F60-DFA7-D50B-6F35CA991487}"/>
              </a:ext>
            </a:extLst>
          </p:cNvPr>
          <p:cNvSpPr/>
          <p:nvPr/>
        </p:nvSpPr>
        <p:spPr>
          <a:xfrm>
            <a:off x="9003792" y="3637010"/>
            <a:ext cx="2258568" cy="10149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51CC28-9A3C-204B-BF3F-7FDB8B90FA57}"/>
              </a:ext>
            </a:extLst>
          </p:cNvPr>
          <p:cNvSpPr/>
          <p:nvPr/>
        </p:nvSpPr>
        <p:spPr>
          <a:xfrm>
            <a:off x="9003792" y="5180076"/>
            <a:ext cx="2258568" cy="10149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C81FBA-9CB2-C619-C2EA-A9F46B579C9D}"/>
              </a:ext>
            </a:extLst>
          </p:cNvPr>
          <p:cNvSpPr/>
          <p:nvPr/>
        </p:nvSpPr>
        <p:spPr>
          <a:xfrm>
            <a:off x="5372291" y="1595032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311366-D7DF-0CA8-22C6-E2ACCA341834}"/>
              </a:ext>
            </a:extLst>
          </p:cNvPr>
          <p:cNvSpPr/>
          <p:nvPr/>
        </p:nvSpPr>
        <p:spPr>
          <a:xfrm>
            <a:off x="5482209" y="4517247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2DA6F1-A863-3CA0-427B-E4DAC9AE6F84}"/>
              </a:ext>
            </a:extLst>
          </p:cNvPr>
          <p:cNvSpPr/>
          <p:nvPr/>
        </p:nvSpPr>
        <p:spPr>
          <a:xfrm>
            <a:off x="9003792" y="3634740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D45BA5-AB87-23AA-DA09-5702556F6C53}"/>
              </a:ext>
            </a:extLst>
          </p:cNvPr>
          <p:cNvSpPr/>
          <p:nvPr/>
        </p:nvSpPr>
        <p:spPr>
          <a:xfrm>
            <a:off x="9003792" y="5177806"/>
            <a:ext cx="2258568" cy="1014984"/>
          </a:xfrm>
          <a:prstGeom prst="ellipse">
            <a:avLst/>
          </a:prstGeom>
          <a:solidFill>
            <a:srgbClr val="B3D3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BC0F11-1C15-9222-FED7-7358B3D02DD9}"/>
              </a:ext>
            </a:extLst>
          </p:cNvPr>
          <p:cNvSpPr txBox="1"/>
          <p:nvPr/>
        </p:nvSpPr>
        <p:spPr>
          <a:xfrm>
            <a:off x="9605131" y="985766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20K/4wks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C5095B-8C7E-29C2-0118-E629D9394DC1}"/>
              </a:ext>
            </a:extLst>
          </p:cNvPr>
          <p:cNvSpPr txBox="1"/>
          <p:nvPr/>
        </p:nvSpPr>
        <p:spPr>
          <a:xfrm>
            <a:off x="5989701" y="1917858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20K/4wks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F3E659-A93D-9A8B-67B7-ECE0C983AAE1}"/>
              </a:ext>
            </a:extLst>
          </p:cNvPr>
          <p:cNvSpPr txBox="1"/>
          <p:nvPr/>
        </p:nvSpPr>
        <p:spPr>
          <a:xfrm>
            <a:off x="6019515" y="4840073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20K/3wks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7ACAA2-58EE-4CA3-7009-E77217716073}"/>
              </a:ext>
            </a:extLst>
          </p:cNvPr>
          <p:cNvSpPr txBox="1"/>
          <p:nvPr/>
        </p:nvSpPr>
        <p:spPr>
          <a:xfrm>
            <a:off x="9511284" y="2512179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25K/5wks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D6A66A-5A75-EE16-39C4-85ED79CA84E8}"/>
              </a:ext>
            </a:extLst>
          </p:cNvPr>
          <p:cNvSpPr txBox="1"/>
          <p:nvPr/>
        </p:nvSpPr>
        <p:spPr>
          <a:xfrm>
            <a:off x="9511284" y="3940032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20K/3wks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E0DBBF-8B5C-0FC0-ACB7-13DFF888A8C6}"/>
              </a:ext>
            </a:extLst>
          </p:cNvPr>
          <p:cNvSpPr txBox="1"/>
          <p:nvPr/>
        </p:nvSpPr>
        <p:spPr>
          <a:xfrm>
            <a:off x="9511284" y="5532231"/>
            <a:ext cx="124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30K/6wks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590BF1-1624-3B51-5709-6877DDA88559}"/>
              </a:ext>
            </a:extLst>
          </p:cNvPr>
          <p:cNvCxnSpPr/>
          <p:nvPr/>
        </p:nvCxnSpPr>
        <p:spPr>
          <a:xfrm flipV="1">
            <a:off x="4242816" y="2395728"/>
            <a:ext cx="1033272" cy="720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3A9452C-27A8-6A03-D8D0-E368FF78071F}"/>
              </a:ext>
            </a:extLst>
          </p:cNvPr>
          <p:cNvCxnSpPr>
            <a:cxnSpLocks/>
          </p:cNvCxnSpPr>
          <p:nvPr/>
        </p:nvCxnSpPr>
        <p:spPr>
          <a:xfrm>
            <a:off x="4114229" y="4545830"/>
            <a:ext cx="1161859" cy="478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DC74F6-4629-78B1-2F61-21560EBACCB8}"/>
              </a:ext>
            </a:extLst>
          </p:cNvPr>
          <p:cNvCxnSpPr>
            <a:cxnSpLocks/>
          </p:cNvCxnSpPr>
          <p:nvPr/>
        </p:nvCxnSpPr>
        <p:spPr>
          <a:xfrm flipV="1">
            <a:off x="7773448" y="1355098"/>
            <a:ext cx="1123664" cy="535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5403E0-4422-C953-E12D-53C4AB98B771}"/>
              </a:ext>
            </a:extLst>
          </p:cNvPr>
          <p:cNvCxnSpPr>
            <a:cxnSpLocks/>
          </p:cNvCxnSpPr>
          <p:nvPr/>
        </p:nvCxnSpPr>
        <p:spPr>
          <a:xfrm>
            <a:off x="7740777" y="2287190"/>
            <a:ext cx="1064895" cy="40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713A53-7173-E6B6-C9AD-263AB685FCA7}"/>
              </a:ext>
            </a:extLst>
          </p:cNvPr>
          <p:cNvCxnSpPr>
            <a:cxnSpLocks/>
          </p:cNvCxnSpPr>
          <p:nvPr/>
        </p:nvCxnSpPr>
        <p:spPr>
          <a:xfrm flipV="1">
            <a:off x="7800405" y="4309364"/>
            <a:ext cx="1096707" cy="475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2B3BF5B-DA02-F3FD-385E-666BA12302E3}"/>
              </a:ext>
            </a:extLst>
          </p:cNvPr>
          <p:cNvCxnSpPr>
            <a:cxnSpLocks/>
          </p:cNvCxnSpPr>
          <p:nvPr/>
        </p:nvCxnSpPr>
        <p:spPr>
          <a:xfrm>
            <a:off x="7697343" y="5369798"/>
            <a:ext cx="1199769" cy="315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0AC3C2E-6F8F-3AEC-3970-A7436DC08A4B}"/>
              </a:ext>
            </a:extLst>
          </p:cNvPr>
          <p:cNvSpPr txBox="1"/>
          <p:nvPr/>
        </p:nvSpPr>
        <p:spPr>
          <a:xfrm>
            <a:off x="7800405" y="1170432"/>
            <a:ext cx="6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5A59F2-272A-B16E-C60C-547B2695C994}"/>
              </a:ext>
            </a:extLst>
          </p:cNvPr>
          <p:cNvSpPr txBox="1"/>
          <p:nvPr/>
        </p:nvSpPr>
        <p:spPr>
          <a:xfrm>
            <a:off x="7819835" y="2599047"/>
            <a:ext cx="6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B4FAF9-F665-CA03-86A6-C2972BE4D282}"/>
              </a:ext>
            </a:extLst>
          </p:cNvPr>
          <p:cNvSpPr txBox="1"/>
          <p:nvPr/>
        </p:nvSpPr>
        <p:spPr>
          <a:xfrm>
            <a:off x="7811073" y="4176498"/>
            <a:ext cx="6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F764A6-7A47-EC1F-CF16-6E192D6F0FAC}"/>
              </a:ext>
            </a:extLst>
          </p:cNvPr>
          <p:cNvSpPr txBox="1"/>
          <p:nvPr/>
        </p:nvSpPr>
        <p:spPr>
          <a:xfrm>
            <a:off x="7903849" y="5637835"/>
            <a:ext cx="6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3238475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562F5A-2CFC-8D09-D1D9-D09BBF6E6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C85CE-65CE-2638-010C-57DE73EC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6" y="1758950"/>
            <a:ext cx="10053925" cy="42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6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7D6858-F80D-97ED-A15F-BADA8551D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Risk Register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E4C8A-7115-D192-F720-DE64CEB7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2" y="2075688"/>
            <a:ext cx="11906116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82D36-290B-BAE2-9903-23FDC7C64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61105-09F9-0B7A-7A67-686BB23EE6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0038" y="334222"/>
            <a:ext cx="7327900" cy="9607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/>
              <a:t>Recap</a:t>
            </a:r>
          </a:p>
        </p:txBody>
      </p:sp>
      <p:pic>
        <p:nvPicPr>
          <p:cNvPr id="5" name="Picture Placeholder 4" descr="A person and person working on a computer&#10;&#10;AI-generated content may be incorrect.">
            <a:extLst>
              <a:ext uri="{FF2B5EF4-FFF2-40B4-BE49-F238E27FC236}">
                <a16:creationId xmlns:a16="http://schemas.microsoft.com/office/drawing/2014/main" id="{BFB6DB16-86E7-BC4E-7A4D-3F5741CB5E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646" r="32646"/>
          <a:stretch>
            <a:fillRect/>
          </a:stretch>
        </p:blipFill>
        <p:spPr>
          <a:xfrm>
            <a:off x="0" y="0"/>
            <a:ext cx="35687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B0359-3EE1-BE2E-8636-D4B5B87475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4974" y="1554773"/>
            <a:ext cx="7198826" cy="4597400"/>
          </a:xfrm>
        </p:spPr>
        <p:txBody>
          <a:bodyPr>
            <a:normAutofit/>
          </a:bodyPr>
          <a:lstStyle/>
          <a:p>
            <a:r>
              <a:rPr lang="en-US" dirty="0"/>
              <a:t>What is Risk Management</a:t>
            </a:r>
          </a:p>
          <a:p>
            <a:r>
              <a:rPr lang="en-US" dirty="0"/>
              <a:t>Risk Management’s Role in ISO Standards</a:t>
            </a:r>
          </a:p>
          <a:p>
            <a:r>
              <a:rPr lang="en-US" dirty="0"/>
              <a:t>Steps in Risk Management</a:t>
            </a:r>
          </a:p>
          <a:p>
            <a:r>
              <a:rPr lang="en-US" dirty="0"/>
              <a:t>Risk Management Tools</a:t>
            </a:r>
          </a:p>
          <a:p>
            <a:endParaRPr lang="en-US" dirty="0"/>
          </a:p>
          <a:p>
            <a:r>
              <a:rPr lang="en-US" sz="6000" b="1" dirty="0">
                <a:solidFill>
                  <a:srgbClr val="006885"/>
                </a:solidFill>
                <a:latin typeface="Avenir Next Demi Bold" panose="020B0503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442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87917-41D1-D740-A2B3-CDD3C4A0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Specialist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0B1DC-FF52-944D-BCEA-32D914D92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Jesse Brady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29E6B39-0BCB-734A-AB60-7F73ADEF17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0646" t="16038" r="15964" b="3878"/>
          <a:stretch/>
        </p:blipFill>
        <p:spPr>
          <a:xfrm>
            <a:off x="955173" y="892505"/>
            <a:ext cx="4910138" cy="4910138"/>
          </a:xfrm>
          <a:blipFill dpi="0" rotWithShape="1">
            <a:blip r:embed="rId3"/>
            <a:srcRect/>
            <a:stretch>
              <a:fillRect l="100000" t="100000" r="100000" b="100000"/>
            </a:stretch>
          </a:blipFill>
        </p:spPr>
      </p:pic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15E0739-44D2-4ACC-900A-C5C8186D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73" y="889267"/>
            <a:ext cx="4907280" cy="49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57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A8D7B-2E23-744E-8982-E9F5EC9A9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</a:t>
            </a:r>
          </a:p>
          <a:p>
            <a:r>
              <a:rPr lang="en-US" dirty="0"/>
              <a:t>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55B38-71C3-438F-A67B-C6F7A0C52895}"/>
              </a:ext>
            </a:extLst>
          </p:cNvPr>
          <p:cNvSpPr/>
          <p:nvPr/>
        </p:nvSpPr>
        <p:spPr>
          <a:xfrm>
            <a:off x="973416" y="4302381"/>
            <a:ext cx="6096000" cy="782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info@IMEC.org</a:t>
            </a:r>
            <a:endParaRPr lang="en-US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888-806-4632</a:t>
            </a:r>
          </a:p>
        </p:txBody>
      </p:sp>
    </p:spTree>
    <p:extLst>
      <p:ext uri="{BB962C8B-B14F-4D97-AF65-F5344CB8AC3E}">
        <p14:creationId xmlns:p14="http://schemas.microsoft.com/office/powerpoint/2010/main" val="423234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76D27B-9F87-4912-80C0-063379043A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0038" y="334222"/>
            <a:ext cx="7327900" cy="9607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57CDE-8C5A-49C1-8089-B565352FF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4974" y="1554773"/>
            <a:ext cx="7198826" cy="4597400"/>
          </a:xfrm>
        </p:spPr>
        <p:txBody>
          <a:bodyPr>
            <a:normAutofit/>
          </a:bodyPr>
          <a:lstStyle/>
          <a:p>
            <a:r>
              <a:rPr lang="en-US" dirty="0"/>
              <a:t>What is Risk Management</a:t>
            </a:r>
          </a:p>
          <a:p>
            <a:r>
              <a:rPr lang="en-US" dirty="0"/>
              <a:t>Risk Management’s Role in ISO Standards</a:t>
            </a:r>
          </a:p>
          <a:p>
            <a:r>
              <a:rPr lang="en-US" dirty="0"/>
              <a:t>Steps in Risk Management</a:t>
            </a:r>
          </a:p>
          <a:p>
            <a:r>
              <a:rPr lang="en-US" dirty="0"/>
              <a:t>Risk Management Tools</a:t>
            </a:r>
          </a:p>
        </p:txBody>
      </p:sp>
    </p:spTree>
    <p:extLst>
      <p:ext uri="{BB962C8B-B14F-4D97-AF65-F5344CB8AC3E}">
        <p14:creationId xmlns:p14="http://schemas.microsoft.com/office/powerpoint/2010/main" val="360059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058289-18AA-9845-B8EC-6072C183F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4FF0-E900-EE48-8036-AFE6368F1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u="sng" dirty="0"/>
              <a:t>Risk Management </a:t>
            </a:r>
            <a:r>
              <a:rPr lang="en-US" dirty="0"/>
              <a:t>– Systematic approach for dealing with uncertainty</a:t>
            </a:r>
          </a:p>
          <a:p>
            <a:endParaRPr lang="en-US" u="sng" dirty="0"/>
          </a:p>
          <a:p>
            <a:r>
              <a:rPr lang="en-US" u="sng" dirty="0"/>
              <a:t>Risk</a:t>
            </a:r>
            <a:r>
              <a:rPr lang="en-US" dirty="0"/>
              <a:t> – Undesired Effect</a:t>
            </a:r>
          </a:p>
          <a:p>
            <a:endParaRPr lang="en-US" u="sng" dirty="0"/>
          </a:p>
          <a:p>
            <a:r>
              <a:rPr lang="en-US" u="sng" dirty="0"/>
              <a:t>Opportunity</a:t>
            </a:r>
            <a:r>
              <a:rPr lang="en-US" dirty="0"/>
              <a:t> – Desired Effect</a:t>
            </a:r>
          </a:p>
          <a:p>
            <a:endParaRPr lang="en-US" u="sng" dirty="0"/>
          </a:p>
          <a:p>
            <a:r>
              <a:rPr lang="en-US" u="sng" dirty="0"/>
              <a:t>Risk Based Thinking </a:t>
            </a:r>
            <a:r>
              <a:rPr lang="en-US" dirty="0"/>
              <a:t>– Mindset of incorporating risk management into everyday decision making to achieve intended outcomes</a:t>
            </a:r>
          </a:p>
        </p:txBody>
      </p:sp>
    </p:spTree>
    <p:extLst>
      <p:ext uri="{BB962C8B-B14F-4D97-AF65-F5344CB8AC3E}">
        <p14:creationId xmlns:p14="http://schemas.microsoft.com/office/powerpoint/2010/main" val="57751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FB2F37-EBF8-F0F9-5856-FD64200509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D1C4D-17D7-A2A2-C1DB-51FAE23835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u="sng" dirty="0">
                <a:solidFill>
                  <a:srgbClr val="D7DF23"/>
                </a:solidFill>
              </a:rPr>
              <a:t>Systematic</a:t>
            </a:r>
            <a:r>
              <a:rPr lang="en-US" dirty="0">
                <a:solidFill>
                  <a:srgbClr val="D7DF23"/>
                </a:solidFill>
              </a:rPr>
              <a:t> approach for dealing with </a:t>
            </a:r>
            <a:r>
              <a:rPr lang="en-US" u="sng" dirty="0">
                <a:solidFill>
                  <a:srgbClr val="D7DF23"/>
                </a:solidFill>
              </a:rPr>
              <a:t>uncertainty</a:t>
            </a:r>
            <a:r>
              <a:rPr lang="en-US" dirty="0">
                <a:solidFill>
                  <a:srgbClr val="D7DF23"/>
                </a:solidFill>
              </a:rPr>
              <a:t>.</a:t>
            </a:r>
          </a:p>
          <a:p>
            <a:r>
              <a:rPr lang="en-US" sz="2400" dirty="0"/>
              <a:t>Potential Threats not Corrective Actions</a:t>
            </a:r>
          </a:p>
          <a:p>
            <a:r>
              <a:rPr lang="en-US" dirty="0"/>
              <a:t>		</a:t>
            </a:r>
            <a:r>
              <a:rPr lang="en-US" sz="2400" dirty="0"/>
              <a:t>Proactive 	                  vs 			Reactive</a:t>
            </a:r>
            <a:endParaRPr lang="en-US" dirty="0"/>
          </a:p>
        </p:txBody>
      </p:sp>
      <p:pic>
        <p:nvPicPr>
          <p:cNvPr id="4" name="Picture 3" descr="Two firefighters spraying high pressure water to  fire">
            <a:extLst>
              <a:ext uri="{FF2B5EF4-FFF2-40B4-BE49-F238E27FC236}">
                <a16:creationId xmlns:a16="http://schemas.microsoft.com/office/drawing/2014/main" id="{58F811CD-8559-4389-357F-B4673E9ED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78" y="3429000"/>
            <a:ext cx="3850120" cy="3122613"/>
          </a:xfrm>
          <a:prstGeom prst="rect">
            <a:avLst/>
          </a:prstGeom>
        </p:spPr>
      </p:pic>
      <p:pic>
        <p:nvPicPr>
          <p:cNvPr id="5" name="Picture 4" descr="Stopwatch">
            <a:extLst>
              <a:ext uri="{FF2B5EF4-FFF2-40B4-BE49-F238E27FC236}">
                <a16:creationId xmlns:a16="http://schemas.microsoft.com/office/drawing/2014/main" id="{CE9AE02E-22B5-2BDA-5DAF-5493C233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" y="3345493"/>
            <a:ext cx="3850120" cy="31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4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35E094-868C-4D0B-9E43-191DD5D38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Risk in ISO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39092-61EF-44BA-BDCB-A7EE8C703F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639" y="4513933"/>
            <a:ext cx="3050754" cy="667668"/>
          </a:xfrm>
        </p:spPr>
        <p:txBody>
          <a:bodyPr/>
          <a:lstStyle/>
          <a:p>
            <a:pPr algn="ctr"/>
            <a:r>
              <a:rPr lang="en-US" dirty="0"/>
              <a:t>ISO 9001</a:t>
            </a:r>
          </a:p>
          <a:p>
            <a:r>
              <a:rPr lang="en-US" dirty="0"/>
              <a:t>Quality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1E52B-8FC3-48C3-9A07-0F31E2927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6242" y="4513932"/>
            <a:ext cx="3613532" cy="1374803"/>
          </a:xfrm>
        </p:spPr>
        <p:txBody>
          <a:bodyPr/>
          <a:lstStyle/>
          <a:p>
            <a:pPr algn="ctr"/>
            <a:r>
              <a:rPr lang="en-US" dirty="0"/>
              <a:t>ISO 14001</a:t>
            </a:r>
          </a:p>
          <a:p>
            <a:r>
              <a:rPr lang="en-US" dirty="0"/>
              <a:t>Environmental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Environmental Aspects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 Obligations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AA2300-F2CC-42C0-A34B-F7D33ADF94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5077" y="4461795"/>
            <a:ext cx="3161222" cy="667668"/>
          </a:xfrm>
        </p:spPr>
        <p:txBody>
          <a:bodyPr/>
          <a:lstStyle/>
          <a:p>
            <a:pPr algn="ctr"/>
            <a:r>
              <a:rPr lang="en-US" dirty="0"/>
              <a:t>ISO 50001</a:t>
            </a:r>
          </a:p>
          <a:p>
            <a:r>
              <a:rPr lang="en-US" dirty="0"/>
              <a:t>Energy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Performance</a:t>
            </a:r>
          </a:p>
        </p:txBody>
      </p:sp>
      <p:pic>
        <p:nvPicPr>
          <p:cNvPr id="13" name="Picture Placeholder 12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BC544BE4-626C-CE93-D09F-2F823145301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6631" r="16631"/>
          <a:stretch>
            <a:fillRect/>
          </a:stretch>
        </p:blipFill>
        <p:spPr/>
      </p:pic>
      <p:pic>
        <p:nvPicPr>
          <p:cNvPr id="15" name="Picture Placeholder 14" descr="A group of people working in a factory&#10;&#10;AI-generated content may be incorrect.">
            <a:extLst>
              <a:ext uri="{FF2B5EF4-FFF2-40B4-BE49-F238E27FC236}">
                <a16:creationId xmlns:a16="http://schemas.microsoft.com/office/drawing/2014/main" id="{82A9EDDC-7FC3-BBF9-46A1-0C5D503FCC7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6625" r="16625"/>
          <a:stretch>
            <a:fillRect/>
          </a:stretch>
        </p:blipFill>
        <p:spPr/>
      </p:pic>
      <p:pic>
        <p:nvPicPr>
          <p:cNvPr id="17" name="Picture Placeholder 16" descr="A few workers in safety vests standing on stairs&#10;&#10;AI-generated content may be incorrect.">
            <a:extLst>
              <a:ext uri="{FF2B5EF4-FFF2-40B4-BE49-F238E27FC236}">
                <a16:creationId xmlns:a16="http://schemas.microsoft.com/office/drawing/2014/main" id="{F1938558-701D-EA12-4EBF-4AEDDFDA74A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6719" r="167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130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1475C-74D8-6847-ADC7-1753A643CD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ISO 9001 </a:t>
            </a:r>
          </a:p>
          <a:p>
            <a:endParaRPr lang="en-US" dirty="0"/>
          </a:p>
        </p:txBody>
      </p:sp>
      <p:pic>
        <p:nvPicPr>
          <p:cNvPr id="7" name="Picture Placeholder 6" descr="A person wearing a face mask and gloves working in a factory&#10;&#10;AI-generated content may be incorrect.">
            <a:extLst>
              <a:ext uri="{FF2B5EF4-FFF2-40B4-BE49-F238E27FC236}">
                <a16:creationId xmlns:a16="http://schemas.microsoft.com/office/drawing/2014/main" id="{14D56091-53D2-7DA7-9CEA-B752C1875A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447" r="10447"/>
          <a:stretch>
            <a:fillRect/>
          </a:stretch>
        </p:blipFill>
        <p:spPr/>
      </p:pic>
      <p:pic>
        <p:nvPicPr>
          <p:cNvPr id="9" name="Picture Placeholder 8" descr="A group of people working in a factory&#10;&#10;AI-generated content may be incorrect.">
            <a:extLst>
              <a:ext uri="{FF2B5EF4-FFF2-40B4-BE49-F238E27FC236}">
                <a16:creationId xmlns:a16="http://schemas.microsoft.com/office/drawing/2014/main" id="{2ED41B6C-3210-DAC5-BA49-ECBD25BEEC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245" r="4245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9A68C-F02B-9E4A-80F8-31F9DA842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Objective: </a:t>
            </a:r>
            <a:r>
              <a:rPr lang="en-US" sz="2400" dirty="0">
                <a:latin typeface="Avenir Next" panose="020B0503020202020204" pitchFamily="34" charset="0"/>
              </a:rPr>
              <a:t>Help organizations consistently meet customer expectations, improve processes and enhance overall efficiency.</a:t>
            </a:r>
          </a:p>
          <a:p>
            <a:pPr marL="0" indent="0">
              <a:buNone/>
            </a:pPr>
            <a:endParaRPr lang="en-US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Common Risks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Customer Complaints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High Scrap Rate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Workforce Issues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Supply Chain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Unplanned Downtime</a:t>
            </a:r>
          </a:p>
        </p:txBody>
      </p:sp>
    </p:spTree>
    <p:extLst>
      <p:ext uri="{BB962C8B-B14F-4D97-AF65-F5344CB8AC3E}">
        <p14:creationId xmlns:p14="http://schemas.microsoft.com/office/powerpoint/2010/main" val="192214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0B9067-B6B9-C991-8A72-85756A8F3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ISO 14001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315275-8360-123B-BAD8-E50747112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Objective: </a:t>
            </a:r>
            <a:r>
              <a:rPr lang="en-US" sz="2400" dirty="0">
                <a:latin typeface="Avenir Next" panose="020B0503020202020204" pitchFamily="34" charset="0"/>
              </a:rPr>
              <a:t>Help organizations minimize their environmental impact, comply with legal requirements and continuously improve their environmental performance.</a:t>
            </a:r>
          </a:p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Common Risks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Regulatory fines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Company Reputation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Operational Disruptions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Employee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Tribal Knowledge</a:t>
            </a:r>
          </a:p>
        </p:txBody>
      </p:sp>
      <p:pic>
        <p:nvPicPr>
          <p:cNvPr id="11" name="Picture Placeholder 10" descr="A person wearing a safety vest and gloves&#10;&#10;AI-generated content may be incorrect.">
            <a:extLst>
              <a:ext uri="{FF2B5EF4-FFF2-40B4-BE49-F238E27FC236}">
                <a16:creationId xmlns:a16="http://schemas.microsoft.com/office/drawing/2014/main" id="{0CE31540-4CEE-A31A-85EF-4C0DD8134A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2307" r="323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695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D12E4-69A8-F433-CA68-B737E1B4D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8FD16-10CD-CF30-AE96-572232E5C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ISO 50001 </a:t>
            </a:r>
          </a:p>
          <a:p>
            <a:endParaRPr lang="en-US" dirty="0"/>
          </a:p>
        </p:txBody>
      </p:sp>
      <p:pic>
        <p:nvPicPr>
          <p:cNvPr id="7" name="Picture Placeholder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BF5DDE5-76C4-E69B-3E20-767A2BA779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13" b="913"/>
          <a:stretch>
            <a:fillRect/>
          </a:stretch>
        </p:blipFill>
        <p:spPr/>
      </p:pic>
      <p:pic>
        <p:nvPicPr>
          <p:cNvPr id="9" name="Picture Placeholder 8" descr="Robots welding in a factory&#10;&#10;AI-generated content may be incorrect.">
            <a:extLst>
              <a:ext uri="{FF2B5EF4-FFF2-40B4-BE49-F238E27FC236}">
                <a16:creationId xmlns:a16="http://schemas.microsoft.com/office/drawing/2014/main" id="{2DBB3EC6-7208-A1B1-7A5C-B9E2B4A8A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159" r="14159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FEA57C-4227-268A-786C-7CF162D424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Objective: </a:t>
            </a:r>
            <a:r>
              <a:rPr lang="en-US" sz="2400" dirty="0">
                <a:latin typeface="Avenir Next" panose="020B0503020202020204" pitchFamily="34" charset="0"/>
              </a:rPr>
              <a:t>Help organizations enhance energy efficiency, reduce energy consumption and minimize the environmental impact of energy use.</a:t>
            </a:r>
          </a:p>
          <a:p>
            <a:pPr marL="0" indent="0">
              <a:buNone/>
            </a:pPr>
            <a:r>
              <a:rPr lang="en-US" b="1" u="sng" dirty="0">
                <a:latin typeface="Avenir Next" panose="020B0503020202020204" pitchFamily="34" charset="0"/>
              </a:rPr>
              <a:t>Common Risks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Loss of Business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Loss of Competitiveness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Operational Inefficiencies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Company Reputation</a:t>
            </a:r>
          </a:p>
          <a:p>
            <a:r>
              <a:rPr lang="en-US" sz="2400" dirty="0">
                <a:latin typeface="Avenir Next" panose="020B0503020202020204" pitchFamily="34" charset="0"/>
              </a:rPr>
              <a:t>Tribal Knowledge</a:t>
            </a:r>
          </a:p>
          <a:p>
            <a:pPr marL="0" indent="0">
              <a:buNone/>
            </a:pPr>
            <a:endParaRPr lang="en-US" sz="2400" dirty="0">
              <a:latin typeface="Avenir Next" panose="020B0503020202020204" pitchFamily="34" charset="0"/>
            </a:endParaRPr>
          </a:p>
          <a:p>
            <a:endParaRPr lang="en-US" sz="2400" dirty="0">
              <a:latin typeface="Avenir Next" panose="020B0503020202020204" pitchFamily="34" charset="0"/>
            </a:endParaRPr>
          </a:p>
          <a:p>
            <a:endParaRPr lang="en-US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27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466</Words>
  <Application>Microsoft Office PowerPoint</Application>
  <PresentationFormat>Widescreen</PresentationFormat>
  <Paragraphs>130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Avenir Next</vt:lpstr>
      <vt:lpstr>Avenir Next Demi Bold</vt:lpstr>
      <vt:lpstr>Avenir Next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Jesse Brady</cp:lastModifiedBy>
  <cp:revision>210</cp:revision>
  <dcterms:created xsi:type="dcterms:W3CDTF">2020-12-09T14:52:08Z</dcterms:created>
  <dcterms:modified xsi:type="dcterms:W3CDTF">2025-04-24T12:59:21Z</dcterms:modified>
</cp:coreProperties>
</file>